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handoutMasterIdLst>
    <p:handoutMasterId r:id="rId24"/>
  </p:handoutMasterIdLst>
  <p:sldIdLst>
    <p:sldId id="258" r:id="rId2"/>
    <p:sldId id="275" r:id="rId3"/>
    <p:sldId id="300" r:id="rId4"/>
    <p:sldId id="301" r:id="rId5"/>
    <p:sldId id="273" r:id="rId6"/>
    <p:sldId id="274" r:id="rId7"/>
    <p:sldId id="297" r:id="rId8"/>
    <p:sldId id="282" r:id="rId9"/>
    <p:sldId id="284" r:id="rId10"/>
    <p:sldId id="286" r:id="rId11"/>
    <p:sldId id="287" r:id="rId12"/>
    <p:sldId id="289" r:id="rId13"/>
    <p:sldId id="290" r:id="rId14"/>
    <p:sldId id="291" r:id="rId15"/>
    <p:sldId id="294" r:id="rId16"/>
    <p:sldId id="293" r:id="rId17"/>
    <p:sldId id="295" r:id="rId18"/>
    <p:sldId id="292" r:id="rId19"/>
    <p:sldId id="296" r:id="rId20"/>
    <p:sldId id="298" r:id="rId21"/>
    <p:sldId id="299" r:id="rId22"/>
  </p:sldIdLst>
  <p:sldSz cx="9144000" cy="6858000" type="screen4x3"/>
  <p:notesSz cx="6858000" cy="9144000"/>
  <p:defaultTextStyle>
    <a:defPPr>
      <a:defRPr lang="nb-NO"/>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 Arild Hansen" initials="JAH" lastIdx="1" clrIdx="0">
    <p:extLst>
      <p:ext uri="{19B8F6BF-5375-455C-9EA6-DF929625EA0E}">
        <p15:presenceInfo xmlns:p15="http://schemas.microsoft.com/office/powerpoint/2012/main" userId="4625cd0641ad232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4792C"/>
    <a:srgbClr val="3333FF"/>
    <a:srgbClr val="17375E"/>
    <a:srgbClr val="3926C2"/>
    <a:srgbClr val="0066FF"/>
    <a:srgbClr val="595959"/>
    <a:srgbClr val="2953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935" autoAdjust="0"/>
  </p:normalViewPr>
  <p:slideViewPr>
    <p:cSldViewPr>
      <p:cViewPr varScale="1">
        <p:scale>
          <a:sx n="64" d="100"/>
          <a:sy n="64" d="100"/>
        </p:scale>
        <p:origin x="1340" y="5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r>
              <a:rPr lang="nb-NO" smtClean="0"/>
              <a:t>Skredfare- Bruk i sjåføropplæring snøskuter</a:t>
            </a:r>
            <a:endParaRPr lang="nb-NO" dirty="0"/>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nb-NO" dirty="0"/>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nb-NO" dirty="0"/>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1A33DDE-A7FA-46EC-A6D5-F8F913EDFF2B}" type="slidenum">
              <a:rPr lang="nb-NO"/>
              <a:pPr/>
              <a:t>‹#›</a:t>
            </a:fld>
            <a:endParaRPr lang="nb-NO" dirty="0"/>
          </a:p>
        </p:txBody>
      </p:sp>
    </p:spTree>
    <p:extLst>
      <p:ext uri="{BB962C8B-B14F-4D97-AF65-F5344CB8AC3E}">
        <p14:creationId xmlns:p14="http://schemas.microsoft.com/office/powerpoint/2010/main" val="69801024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r>
              <a:rPr lang="nb-NO" smtClean="0"/>
              <a:t>Skredfare- Bruk i sjåføropplæring snøskuter</a:t>
            </a:r>
            <a:endParaRPr lang="nb-NO" dirty="0"/>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nb-NO" dirty="0"/>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nb-NO" dirty="0"/>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7E29E00-E0B9-4A88-9EAA-DE01679B96AD}" type="slidenum">
              <a:rPr lang="nb-NO"/>
              <a:pPr/>
              <a:t>‹#›</a:t>
            </a:fld>
            <a:endParaRPr lang="nb-NO" dirty="0"/>
          </a:p>
        </p:txBody>
      </p:sp>
    </p:spTree>
    <p:extLst>
      <p:ext uri="{BB962C8B-B14F-4D97-AF65-F5344CB8AC3E}">
        <p14:creationId xmlns:p14="http://schemas.microsoft.com/office/powerpoint/2010/main" val="486911755"/>
      </p:ext>
    </p:extLst>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varsom.no/snoskredskolen/snoskredproblemer/"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nb-NO" dirty="0"/>
          </a:p>
        </p:txBody>
      </p:sp>
    </p:spTree>
    <p:extLst>
      <p:ext uri="{BB962C8B-B14F-4D97-AF65-F5344CB8AC3E}">
        <p14:creationId xmlns:p14="http://schemas.microsoft.com/office/powerpoint/2010/main" val="1877080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Arial" charset="0"/>
                <a:ea typeface="+mn-ea"/>
                <a:cs typeface="+mn-cs"/>
              </a:rPr>
              <a:t>Nøkkelbegreper i skredproblem: </a:t>
            </a:r>
          </a:p>
          <a:p>
            <a:endParaRPr lang="nb-NO" sz="1200" kern="1200" dirty="0" smtClean="0">
              <a:solidFill>
                <a:schemeClr val="tx1"/>
              </a:solidFill>
              <a:effectLst/>
              <a:latin typeface="Arial" charset="0"/>
              <a:ea typeface="+mn-ea"/>
              <a:cs typeface="+mn-cs"/>
            </a:endParaRPr>
          </a:p>
          <a:p>
            <a:r>
              <a:rPr lang="nb-NO" sz="1200" kern="1200" dirty="0" smtClean="0">
                <a:solidFill>
                  <a:schemeClr val="tx1"/>
                </a:solidFill>
                <a:effectLst/>
                <a:latin typeface="Arial" charset="0"/>
                <a:ea typeface="+mn-ea"/>
                <a:cs typeface="+mn-cs"/>
              </a:rPr>
              <a:t>Skredtype: </a:t>
            </a:r>
          </a:p>
          <a:p>
            <a:r>
              <a:rPr lang="nb-NO" sz="1200" kern="1200" dirty="0" smtClean="0">
                <a:solidFill>
                  <a:schemeClr val="tx1"/>
                </a:solidFill>
                <a:effectLst/>
                <a:latin typeface="Arial" charset="0"/>
                <a:ea typeface="+mn-ea"/>
                <a:cs typeface="+mn-cs"/>
              </a:rPr>
              <a:t>Flakskred eller løssnøskred </a:t>
            </a:r>
          </a:p>
          <a:p>
            <a:endParaRPr lang="nb-NO" sz="1200" kern="1200" dirty="0" smtClean="0">
              <a:solidFill>
                <a:schemeClr val="tx1"/>
              </a:solidFill>
              <a:effectLst/>
              <a:latin typeface="Arial" charset="0"/>
              <a:ea typeface="+mn-ea"/>
              <a:cs typeface="+mn-cs"/>
            </a:endParaRPr>
          </a:p>
          <a:p>
            <a:r>
              <a:rPr lang="nb-NO" sz="1200" kern="1200" dirty="0" smtClean="0">
                <a:solidFill>
                  <a:schemeClr val="tx1"/>
                </a:solidFill>
                <a:effectLst/>
                <a:latin typeface="Arial" charset="0"/>
                <a:ea typeface="+mn-ea"/>
                <a:cs typeface="+mn-cs"/>
              </a:rPr>
              <a:t>Skredstørrelse:</a:t>
            </a:r>
          </a:p>
          <a:p>
            <a:r>
              <a:rPr lang="nb-NO" sz="1200" kern="1200" dirty="0" smtClean="0">
                <a:solidFill>
                  <a:schemeClr val="tx1"/>
                </a:solidFill>
                <a:effectLst/>
                <a:latin typeface="Arial" charset="0"/>
                <a:ea typeface="+mn-ea"/>
                <a:cs typeface="+mn-cs"/>
              </a:rPr>
              <a:t>Str1- Liten fare for å bli begravd. Utglidning. &lt; 100 m3</a:t>
            </a:r>
          </a:p>
          <a:p>
            <a:r>
              <a:rPr lang="nb-NO" sz="1200" kern="1200" dirty="0" smtClean="0">
                <a:solidFill>
                  <a:schemeClr val="tx1"/>
                </a:solidFill>
                <a:effectLst/>
                <a:latin typeface="Arial" charset="0"/>
                <a:ea typeface="+mn-ea"/>
                <a:cs typeface="+mn-cs"/>
              </a:rPr>
              <a:t>Str2- Kan begrave, skade eller drepe et menneske. Stopper i selve henget. &lt;1000 m3</a:t>
            </a:r>
          </a:p>
          <a:p>
            <a:r>
              <a:rPr lang="nb-NO" sz="1200" kern="1200" dirty="0" smtClean="0">
                <a:solidFill>
                  <a:schemeClr val="tx1"/>
                </a:solidFill>
                <a:effectLst/>
                <a:latin typeface="Arial" charset="0"/>
                <a:ea typeface="+mn-ea"/>
                <a:cs typeface="+mn-cs"/>
              </a:rPr>
              <a:t>Str3- Kan begrave og ødelegge biler, hus eller knekke trær. Når enden av henget. &lt;10 000 m3</a:t>
            </a:r>
          </a:p>
          <a:p>
            <a:r>
              <a:rPr lang="nb-NO" sz="1200" kern="1200" dirty="0" smtClean="0">
                <a:solidFill>
                  <a:schemeClr val="tx1"/>
                </a:solidFill>
                <a:effectLst/>
                <a:latin typeface="Arial" charset="0"/>
                <a:ea typeface="+mn-ea"/>
                <a:cs typeface="+mn-cs"/>
              </a:rPr>
              <a:t>Str4- Kan ødelegge tog, flere hus eller skog. Krysser flate partier og nå dalbunn. &lt; 100 000 m3</a:t>
            </a:r>
          </a:p>
          <a:p>
            <a:r>
              <a:rPr lang="nb-NO" sz="1200" kern="1200" dirty="0" smtClean="0">
                <a:solidFill>
                  <a:schemeClr val="tx1"/>
                </a:solidFill>
                <a:effectLst/>
                <a:latin typeface="Arial" charset="0"/>
                <a:ea typeface="+mn-ea"/>
                <a:cs typeface="+mn-cs"/>
              </a:rPr>
              <a:t>Str5- Kan ødelegge bebyggelser. Når dalbunnen. &gt; 100 000 m3</a:t>
            </a:r>
          </a:p>
          <a:p>
            <a:endParaRPr lang="nb-NO" sz="1200" kern="1200" dirty="0" smtClean="0">
              <a:solidFill>
                <a:schemeClr val="tx1"/>
              </a:solidFill>
              <a:effectLst/>
              <a:latin typeface="Arial" charset="0"/>
              <a:ea typeface="+mn-ea"/>
              <a:cs typeface="+mn-cs"/>
            </a:endParaRPr>
          </a:p>
          <a:p>
            <a:r>
              <a:rPr lang="nb-NO" sz="1200" kern="1200" dirty="0" smtClean="0">
                <a:solidFill>
                  <a:schemeClr val="tx1"/>
                </a:solidFill>
                <a:effectLst/>
                <a:latin typeface="Arial" charset="0"/>
                <a:ea typeface="+mn-ea"/>
                <a:cs typeface="+mn-cs"/>
              </a:rPr>
              <a:t>Utløsningsårsak:</a:t>
            </a:r>
          </a:p>
          <a:p>
            <a:r>
              <a:rPr lang="nb-NO" sz="1200" kern="1200" dirty="0" smtClean="0">
                <a:solidFill>
                  <a:schemeClr val="tx1"/>
                </a:solidFill>
                <a:effectLst/>
                <a:latin typeface="Arial" charset="0"/>
                <a:ea typeface="+mn-ea"/>
                <a:cs typeface="+mn-cs"/>
              </a:rPr>
              <a:t>Naturlig utløst: 1) Belastning på snødekket øker (</a:t>
            </a:r>
            <a:r>
              <a:rPr lang="nb-NO" sz="1200" kern="1200" dirty="0" err="1" smtClean="0">
                <a:solidFill>
                  <a:schemeClr val="tx1"/>
                </a:solidFill>
                <a:effectLst/>
                <a:latin typeface="Arial" charset="0"/>
                <a:ea typeface="+mn-ea"/>
                <a:cs typeface="+mn-cs"/>
              </a:rPr>
              <a:t>pålagring</a:t>
            </a:r>
            <a:r>
              <a:rPr lang="nb-NO" sz="1200" kern="1200" dirty="0" smtClean="0">
                <a:solidFill>
                  <a:schemeClr val="tx1"/>
                </a:solidFill>
                <a:effectLst/>
                <a:latin typeface="Arial" charset="0"/>
                <a:ea typeface="+mn-ea"/>
                <a:cs typeface="+mn-cs"/>
              </a:rPr>
              <a:t>) 2) Bindinger i snødekket svekkes</a:t>
            </a:r>
          </a:p>
          <a:p>
            <a:r>
              <a:rPr lang="nb-NO" sz="1200" kern="1200" dirty="0" smtClean="0">
                <a:solidFill>
                  <a:schemeClr val="tx1"/>
                </a:solidFill>
                <a:effectLst/>
                <a:latin typeface="Arial" charset="0"/>
                <a:ea typeface="+mn-ea"/>
                <a:cs typeface="+mn-cs"/>
              </a:rPr>
              <a:t>Liten tilleggsbelastning – vekten av en skiløper. </a:t>
            </a:r>
          </a:p>
          <a:p>
            <a:r>
              <a:rPr lang="nb-NO" sz="1200" kern="1200" dirty="0" smtClean="0">
                <a:solidFill>
                  <a:schemeClr val="tx1"/>
                </a:solidFill>
                <a:effectLst/>
                <a:latin typeface="Arial" charset="0"/>
                <a:ea typeface="+mn-ea"/>
                <a:cs typeface="+mn-cs"/>
              </a:rPr>
              <a:t>Stor tilleggsbelastning- vekten av en snøskuter eller et turfølge som gå tett sammen.</a:t>
            </a:r>
          </a:p>
          <a:p>
            <a:endParaRPr lang="nb-NO" sz="1200" kern="1200" dirty="0" smtClean="0">
              <a:solidFill>
                <a:schemeClr val="tx1"/>
              </a:solidFill>
              <a:effectLst/>
              <a:latin typeface="Arial" charset="0"/>
              <a:ea typeface="+mn-ea"/>
              <a:cs typeface="+mn-cs"/>
            </a:endParaRPr>
          </a:p>
          <a:p>
            <a:r>
              <a:rPr lang="nb-NO" sz="1200" kern="1200" dirty="0" smtClean="0">
                <a:solidFill>
                  <a:schemeClr val="tx1"/>
                </a:solidFill>
                <a:effectLst/>
                <a:latin typeface="Arial" charset="0"/>
                <a:ea typeface="+mn-ea"/>
                <a:cs typeface="+mn-cs"/>
              </a:rPr>
              <a:t>Utbredelse:</a:t>
            </a:r>
          </a:p>
          <a:p>
            <a:r>
              <a:rPr lang="nb-NO" sz="1200" kern="1200" dirty="0" smtClean="0">
                <a:solidFill>
                  <a:schemeClr val="tx1"/>
                </a:solidFill>
                <a:effectLst/>
                <a:latin typeface="Arial" charset="0"/>
                <a:ea typeface="+mn-ea"/>
                <a:cs typeface="+mn-cs"/>
              </a:rPr>
              <a:t>Få bratte heng- Skredproblemet finnes kun i veldig få områder og gir få og sjeldne faresignaler. Det er under 10 % av skredterrenget som har ustabilt snødekke</a:t>
            </a:r>
          </a:p>
          <a:p>
            <a:r>
              <a:rPr lang="nb-NO" sz="1200" kern="1200" dirty="0" smtClean="0">
                <a:solidFill>
                  <a:schemeClr val="tx1"/>
                </a:solidFill>
                <a:effectLst/>
                <a:latin typeface="Arial" charset="0"/>
                <a:ea typeface="+mn-ea"/>
                <a:cs typeface="+mn-cs"/>
              </a:rPr>
              <a:t>Noen bratte heng- Skredproblemet finnes i deler av terrenget, faresignaler forekommer, men er ikke alltid åpenbare. Det er </a:t>
            </a:r>
            <a:r>
              <a:rPr lang="nb-NO" sz="1200" kern="1200" dirty="0" err="1" smtClean="0">
                <a:solidFill>
                  <a:schemeClr val="tx1"/>
                </a:solidFill>
                <a:effectLst/>
                <a:latin typeface="Arial" charset="0"/>
                <a:ea typeface="+mn-ea"/>
                <a:cs typeface="+mn-cs"/>
              </a:rPr>
              <a:t>ca</a:t>
            </a:r>
            <a:r>
              <a:rPr lang="nb-NO" sz="1200" kern="1200" dirty="0" smtClean="0">
                <a:solidFill>
                  <a:schemeClr val="tx1"/>
                </a:solidFill>
                <a:effectLst/>
                <a:latin typeface="Arial" charset="0"/>
                <a:ea typeface="+mn-ea"/>
                <a:cs typeface="+mn-cs"/>
              </a:rPr>
              <a:t> 10-30 % av skredterrenget som har ustabilt snødekke</a:t>
            </a:r>
          </a:p>
          <a:p>
            <a:r>
              <a:rPr lang="nb-NO" sz="1200" kern="1200" dirty="0" smtClean="0">
                <a:solidFill>
                  <a:schemeClr val="tx1"/>
                </a:solidFill>
                <a:effectLst/>
                <a:latin typeface="Arial" charset="0"/>
                <a:ea typeface="+mn-ea"/>
                <a:cs typeface="+mn-cs"/>
              </a:rPr>
              <a:t>Mange bratte heng- Skredproblemet finnes over store deler av terrenget, det er åpenbare og mange faresignaler. Faresoner /som bak rygger, i forsenkninger) kan ofte spesifiseres i varslingsteksten. Det er </a:t>
            </a:r>
            <a:r>
              <a:rPr lang="nb-NO" sz="1200" kern="1200" dirty="0" err="1" smtClean="0">
                <a:solidFill>
                  <a:schemeClr val="tx1"/>
                </a:solidFill>
                <a:effectLst/>
                <a:latin typeface="Arial" charset="0"/>
                <a:ea typeface="+mn-ea"/>
                <a:cs typeface="+mn-cs"/>
              </a:rPr>
              <a:t>ca</a:t>
            </a:r>
            <a:r>
              <a:rPr lang="nb-NO" sz="1200" kern="1200" dirty="0" smtClean="0">
                <a:solidFill>
                  <a:schemeClr val="tx1"/>
                </a:solidFill>
                <a:effectLst/>
                <a:latin typeface="Arial" charset="0"/>
                <a:ea typeface="+mn-ea"/>
                <a:cs typeface="+mn-cs"/>
              </a:rPr>
              <a:t> 30-60 % av skredterrenget som har ustabilt snødekke.</a:t>
            </a:r>
          </a:p>
          <a:p>
            <a:r>
              <a:rPr lang="nb-NO" sz="1200" kern="1200" dirty="0" smtClean="0">
                <a:solidFill>
                  <a:schemeClr val="tx1"/>
                </a:solidFill>
                <a:effectLst/>
                <a:latin typeface="Arial" charset="0"/>
                <a:ea typeface="+mn-ea"/>
                <a:cs typeface="+mn-cs"/>
              </a:rPr>
              <a:t>De fleste bratte heng- Skredproblemet finnes nesten overalt i terrenget, det er åpenbare og mange faresoner (som bak rygger, i forsenkninger) kan ikke spesifiseres i varslingsteksten. Over 60 % av skredterrenget har et ustabilt snødekke.</a:t>
            </a:r>
          </a:p>
          <a:p>
            <a:endParaRPr lang="nb-NO" sz="1200" kern="1200" dirty="0" smtClean="0">
              <a:solidFill>
                <a:schemeClr val="tx1"/>
              </a:solidFill>
              <a:effectLst/>
              <a:latin typeface="Arial" charset="0"/>
              <a:ea typeface="+mn-ea"/>
              <a:cs typeface="+mn-cs"/>
            </a:endParaRPr>
          </a:p>
          <a:p>
            <a:r>
              <a:rPr lang="nb-NO" sz="1200" kern="1200" dirty="0" smtClean="0">
                <a:solidFill>
                  <a:schemeClr val="tx1"/>
                </a:solidFill>
                <a:effectLst/>
                <a:latin typeface="Arial" charset="0"/>
                <a:ea typeface="+mn-ea"/>
                <a:cs typeface="+mn-cs"/>
              </a:rPr>
              <a:t>Sannsynlighet:</a:t>
            </a:r>
          </a:p>
          <a:p>
            <a:r>
              <a:rPr lang="nb-NO" sz="1200" kern="1200" dirty="0" smtClean="0">
                <a:solidFill>
                  <a:schemeClr val="tx1"/>
                </a:solidFill>
                <a:effectLst/>
                <a:latin typeface="Arial" charset="0"/>
                <a:ea typeface="+mn-ea"/>
                <a:cs typeface="+mn-cs"/>
              </a:rPr>
              <a:t>Er en kombinasjon av utbredelse av skredproblem og hvor lett det er å påvirke svake lag i snødekket.</a:t>
            </a:r>
          </a:p>
          <a:p>
            <a:r>
              <a:rPr lang="nb-NO" sz="1200" kern="1200" dirty="0" smtClean="0">
                <a:solidFill>
                  <a:schemeClr val="tx1"/>
                </a:solidFill>
                <a:effectLst/>
                <a:latin typeface="Arial" charset="0"/>
                <a:ea typeface="+mn-ea"/>
                <a:cs typeface="+mn-cs"/>
              </a:rPr>
              <a:t>Meget sannsynlig </a:t>
            </a:r>
          </a:p>
          <a:p>
            <a:r>
              <a:rPr lang="nb-NO" sz="1200" kern="1200" dirty="0" smtClean="0">
                <a:solidFill>
                  <a:schemeClr val="tx1"/>
                </a:solidFill>
                <a:effectLst/>
                <a:latin typeface="Arial" charset="0"/>
                <a:ea typeface="+mn-ea"/>
                <a:cs typeface="+mn-cs"/>
              </a:rPr>
              <a:t>Sannsynlig - mer enn 50 % sannsynlighet</a:t>
            </a:r>
          </a:p>
          <a:p>
            <a:r>
              <a:rPr lang="nb-NO" sz="1200" kern="1200" dirty="0" smtClean="0">
                <a:solidFill>
                  <a:schemeClr val="tx1"/>
                </a:solidFill>
                <a:effectLst/>
                <a:latin typeface="Arial" charset="0"/>
                <a:ea typeface="+mn-ea"/>
                <a:cs typeface="+mn-cs"/>
              </a:rPr>
              <a:t>Mulig – mindre enn 50 % sannsynlig </a:t>
            </a:r>
          </a:p>
          <a:p>
            <a:r>
              <a:rPr lang="nb-NO" sz="1200" kern="1200" dirty="0" smtClean="0">
                <a:solidFill>
                  <a:schemeClr val="tx1"/>
                </a:solidFill>
                <a:effectLst/>
                <a:latin typeface="Arial" charset="0"/>
                <a:ea typeface="+mn-ea"/>
                <a:cs typeface="+mn-cs"/>
              </a:rPr>
              <a:t>Lite sannsynlig</a:t>
            </a:r>
          </a:p>
          <a:p>
            <a:endParaRPr lang="nb-NO" sz="1200" kern="1200" dirty="0" smtClean="0">
              <a:solidFill>
                <a:schemeClr val="tx1"/>
              </a:solidFill>
              <a:effectLst/>
              <a:latin typeface="Arial" charset="0"/>
              <a:ea typeface="+mn-ea"/>
              <a:cs typeface="+mn-cs"/>
            </a:endParaRPr>
          </a:p>
          <a:p>
            <a:r>
              <a:rPr lang="nb-NO" sz="1200" kern="1200" dirty="0" smtClean="0">
                <a:solidFill>
                  <a:schemeClr val="tx1"/>
                </a:solidFill>
                <a:effectLst/>
                <a:latin typeface="Arial" charset="0"/>
                <a:ea typeface="+mn-ea"/>
                <a:cs typeface="+mn-cs"/>
              </a:rPr>
              <a:t>Høydenivå og eksponering</a:t>
            </a:r>
          </a:p>
          <a:p>
            <a:r>
              <a:rPr lang="nb-NO" sz="1200" kern="1200" dirty="0" smtClean="0">
                <a:solidFill>
                  <a:schemeClr val="tx1"/>
                </a:solidFill>
                <a:effectLst/>
                <a:latin typeface="Arial" charset="0"/>
                <a:ea typeface="+mn-ea"/>
                <a:cs typeface="+mn-cs"/>
              </a:rPr>
              <a:t>Sier noe om hvilket høydenivå-</a:t>
            </a:r>
            <a:r>
              <a:rPr lang="nb-NO" sz="1200" kern="1200" baseline="0" dirty="0" smtClean="0">
                <a:solidFill>
                  <a:schemeClr val="tx1"/>
                </a:solidFill>
                <a:effectLst/>
                <a:latin typeface="Arial" charset="0"/>
                <a:ea typeface="+mn-ea"/>
                <a:cs typeface="+mn-cs"/>
              </a:rPr>
              <a:t> og himmelretning man forventer å finne gjeldende skredproblem</a:t>
            </a:r>
            <a:endParaRPr lang="nb-NO" sz="1200" kern="1200" dirty="0" smtClean="0">
              <a:solidFill>
                <a:schemeClr val="tx1"/>
              </a:solidFill>
              <a:effectLst/>
              <a:latin typeface="Arial" charset="0"/>
              <a:ea typeface="+mn-ea"/>
              <a:cs typeface="+mn-cs"/>
            </a:endParaRPr>
          </a:p>
          <a:p>
            <a:endParaRPr lang="nb-NO" dirty="0" smtClean="0"/>
          </a:p>
          <a:p>
            <a:r>
              <a:rPr lang="nb-NO" dirty="0" smtClean="0"/>
              <a:t>Svar: Unngå</a:t>
            </a:r>
            <a:r>
              <a:rPr lang="nb-NO" baseline="0" dirty="0" smtClean="0"/>
              <a:t> skredterreng. Skredproblemet med fokksnø finnes i mange bratte heng og det skal liten tilleggsbelastning til for å løse ut flakskred. I tillegg må man forholde seg til utbredelse av et vedvarende svakt lag </a:t>
            </a:r>
            <a:r>
              <a:rPr lang="nb-NO" baseline="0" smtClean="0"/>
              <a:t>av kantkorn</a:t>
            </a:r>
            <a:endParaRPr lang="nb-NO" dirty="0"/>
          </a:p>
        </p:txBody>
      </p:sp>
    </p:spTree>
    <p:extLst>
      <p:ext uri="{BB962C8B-B14F-4D97-AF65-F5344CB8AC3E}">
        <p14:creationId xmlns:p14="http://schemas.microsoft.com/office/powerpoint/2010/main" val="1753203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Tree>
    <p:extLst>
      <p:ext uri="{BB962C8B-B14F-4D97-AF65-F5344CB8AC3E}">
        <p14:creationId xmlns:p14="http://schemas.microsoft.com/office/powerpoint/2010/main" val="2992296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kern="1200" dirty="0" smtClean="0">
                <a:solidFill>
                  <a:schemeClr val="tx1"/>
                </a:solidFill>
                <a:effectLst/>
                <a:latin typeface="Arial" charset="0"/>
                <a:ea typeface="+mn-ea"/>
                <a:cs typeface="+mn-cs"/>
              </a:rPr>
              <a:t>Bruk skredfaretegnene til å justere din lokale skredfarevurdering. Skredfaren kan være høyere eller lavere enn varslet der du befinner deg, men det aller viktigste er at faretegnene kan gi deg en pekepinn på hva slags </a:t>
            </a:r>
            <a:r>
              <a:rPr lang="nb-NO" sz="1200" b="0" i="0" u="sng" kern="1200" dirty="0" smtClean="0">
                <a:solidFill>
                  <a:schemeClr val="tx1"/>
                </a:solidFill>
                <a:effectLst/>
                <a:latin typeface="Arial" charset="0"/>
                <a:ea typeface="+mn-ea"/>
                <a:cs typeface="+mn-cs"/>
                <a:hlinkClick r:id="rId3" tooltip="Snøskredproblemer"/>
              </a:rPr>
              <a:t>skredproblem</a:t>
            </a:r>
            <a:r>
              <a:rPr lang="nb-NO" sz="1200" b="0" i="0" kern="1200" dirty="0" smtClean="0">
                <a:solidFill>
                  <a:schemeClr val="tx1"/>
                </a:solidFill>
                <a:effectLst/>
                <a:latin typeface="Arial" charset="0"/>
                <a:ea typeface="+mn-ea"/>
                <a:cs typeface="+mn-cs"/>
              </a:rPr>
              <a:t> som finnes der du er.</a:t>
            </a:r>
          </a:p>
        </p:txBody>
      </p:sp>
    </p:spTree>
    <p:extLst>
      <p:ext uri="{BB962C8B-B14F-4D97-AF65-F5344CB8AC3E}">
        <p14:creationId xmlns:p14="http://schemas.microsoft.com/office/powerpoint/2010/main" val="3798429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nb-NO" sz="1200" dirty="0" smtClean="0">
                <a:effectLst/>
                <a:latin typeface="Calibri" panose="020F0502020204030204" pitchFamily="34" charset="0"/>
                <a:ea typeface="Calibri" panose="020F0502020204030204" pitchFamily="34" charset="0"/>
                <a:cs typeface="Times New Roman" panose="02020603050405020304" pitchFamily="18" charset="0"/>
              </a:rPr>
              <a:t>Kantkorn: Dannes som hovedregel når det er kaldt og klarvær. Dannelsen skyldes stor temperaturforskjell mellom snøoverflaten og bakken (eller ulike lag i snødekket). Kantkorn er lett å identifisere i en snøprofil ved at laget er løst (ubundet), grålig farge (synlig fareforskjell fra nysnø/fokksnø) og ofte store godt synlig </a:t>
            </a:r>
            <a:r>
              <a:rPr lang="nb-NO" sz="1200" dirty="0" err="1" smtClean="0">
                <a:effectLst/>
                <a:latin typeface="Calibri" panose="020F0502020204030204" pitchFamily="34" charset="0"/>
                <a:ea typeface="Calibri" panose="020F0502020204030204" pitchFamily="34" charset="0"/>
                <a:cs typeface="Times New Roman" panose="02020603050405020304" pitchFamily="18" charset="0"/>
              </a:rPr>
              <a:t>snøkorn</a:t>
            </a:r>
            <a:r>
              <a:rPr lang="nb-NO" sz="1200" dirty="0" smtClean="0">
                <a:effectLst/>
                <a:latin typeface="Calibri" panose="020F0502020204030204" pitchFamily="34" charset="0"/>
                <a:ea typeface="Calibri" panose="020F0502020204030204" pitchFamily="34" charset="0"/>
                <a:cs typeface="Times New Roman" panose="02020603050405020304" pitchFamily="18" charset="0"/>
              </a:rPr>
              <a:t>. På folkemunne betegnes dette laget ofte som «</a:t>
            </a:r>
            <a:r>
              <a:rPr lang="nb-NO" sz="1200" dirty="0" err="1" smtClean="0">
                <a:effectLst/>
                <a:latin typeface="Calibri" panose="020F0502020204030204" pitchFamily="34" charset="0"/>
                <a:ea typeface="Calibri" panose="020F0502020204030204" pitchFamily="34" charset="0"/>
                <a:cs typeface="Times New Roman" panose="02020603050405020304" pitchFamily="18" charset="0"/>
              </a:rPr>
              <a:t>sukkersnø</a:t>
            </a:r>
            <a:r>
              <a:rPr lang="nb-NO" sz="1200" dirty="0" smtClean="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nb-NO" sz="1200" dirty="0" smtClean="0">
                <a:effectLst/>
                <a:latin typeface="Calibri" panose="020F0502020204030204" pitchFamily="34" charset="0"/>
                <a:ea typeface="Calibri" panose="020F0502020204030204" pitchFamily="34" charset="0"/>
                <a:cs typeface="Times New Roman" panose="02020603050405020304" pitchFamily="18" charset="0"/>
              </a:rPr>
              <a:t>Skredutløsning skjer når kantkornlaget kollapser ved at luften presses ut og skaper et trykk som forplanter seg i det svake laget. Overliggende flak av bundet snø vil skli ut dersom henget er bratt nok (se skredterreng) </a:t>
            </a:r>
          </a:p>
          <a:p>
            <a:pPr>
              <a:lnSpc>
                <a:spcPct val="107000"/>
              </a:lnSpc>
              <a:spcAft>
                <a:spcPts val="800"/>
              </a:spcAft>
            </a:pPr>
            <a:r>
              <a:rPr lang="nb-NO" sz="1200" dirty="0" smtClean="0">
                <a:effectLst/>
                <a:latin typeface="Calibri" panose="020F0502020204030204" pitchFamily="34" charset="0"/>
                <a:ea typeface="Calibri" panose="020F0502020204030204" pitchFamily="34" charset="0"/>
                <a:cs typeface="Times New Roman" panose="02020603050405020304" pitchFamily="18" charset="0"/>
              </a:rPr>
              <a:t>Ofte vil tilstedeværelse av kantkornlag i snødekket gi faretegn som </a:t>
            </a:r>
            <a:r>
              <a:rPr lang="nb-NO" sz="1200" dirty="0" err="1" smtClean="0">
                <a:effectLst/>
                <a:latin typeface="Calibri" panose="020F0502020204030204" pitchFamily="34" charset="0"/>
                <a:ea typeface="Calibri" panose="020F0502020204030204" pitchFamily="34" charset="0"/>
                <a:cs typeface="Times New Roman" panose="02020603050405020304" pitchFamily="18" charset="0"/>
              </a:rPr>
              <a:t>whump</a:t>
            </a:r>
            <a:r>
              <a:rPr lang="nb-NO" sz="1200" dirty="0" smtClean="0">
                <a:effectLst/>
                <a:latin typeface="Calibri" panose="020F0502020204030204" pitchFamily="34" charset="0"/>
                <a:ea typeface="Calibri" panose="020F0502020204030204" pitchFamily="34" charset="0"/>
                <a:cs typeface="Times New Roman" panose="02020603050405020304" pitchFamily="18" charset="0"/>
              </a:rPr>
              <a:t>-lyd når det kollapser, men fravær av faretegn betyr ikke fravær av kantkorn. Det svake laget kan ligge dypere i snødekket og ikke mulig å påvirke hvor du kjører. Derimot må du være oppmerksom at kollaps i et slik lag kan spre seg over et stort område (fjernutløsning) og at det er større sannsynlighet for kollaps på steder hvor snødekket er tynt (over rygg, nær oppstikkene steiner ol)</a:t>
            </a:r>
          </a:p>
          <a:p>
            <a:endParaRPr lang="nb-NO" dirty="0" smtClean="0"/>
          </a:p>
          <a:p>
            <a:pPr>
              <a:lnSpc>
                <a:spcPct val="107000"/>
              </a:lnSpc>
              <a:spcAft>
                <a:spcPts val="800"/>
              </a:spcAft>
            </a:pPr>
            <a:r>
              <a:rPr lang="nb-NO" sz="1200" dirty="0" err="1" smtClean="0">
                <a:effectLst/>
                <a:latin typeface="Calibri" panose="020F0502020204030204" pitchFamily="34" charset="0"/>
                <a:ea typeface="Calibri" panose="020F0502020204030204" pitchFamily="34" charset="0"/>
                <a:cs typeface="Times New Roman" panose="02020603050405020304" pitchFamily="18" charset="0"/>
              </a:rPr>
              <a:t>Overflaterim</a:t>
            </a:r>
            <a:r>
              <a:rPr lang="nb-NO" sz="1200" dirty="0" smtClean="0">
                <a:effectLst/>
                <a:latin typeface="Calibri" panose="020F0502020204030204" pitchFamily="34" charset="0"/>
                <a:ea typeface="Calibri" panose="020F0502020204030204" pitchFamily="34" charset="0"/>
                <a:cs typeface="Times New Roman" panose="02020603050405020304" pitchFamily="18" charset="0"/>
              </a:rPr>
              <a:t>: Dannes i overflaten av snødekket når været er kaldt og klart og temperaturen i snøen er lav. Overflaterimet kjennetegnes som fjærlignende krystaller, og ofte vil du se mye rim nær åpne elver og hvor lufta er relativ fuktig.</a:t>
            </a:r>
          </a:p>
          <a:p>
            <a:pPr>
              <a:lnSpc>
                <a:spcPct val="107000"/>
              </a:lnSpc>
              <a:spcAft>
                <a:spcPts val="800"/>
              </a:spcAft>
            </a:pPr>
            <a:r>
              <a:rPr lang="nb-NO" sz="1200" dirty="0" err="1" smtClean="0">
                <a:effectLst/>
                <a:latin typeface="Calibri" panose="020F0502020204030204" pitchFamily="34" charset="0"/>
                <a:ea typeface="Calibri" panose="020F0502020204030204" pitchFamily="34" charset="0"/>
                <a:cs typeface="Times New Roman" panose="02020603050405020304" pitchFamily="18" charset="0"/>
              </a:rPr>
              <a:t>Overflaterim</a:t>
            </a:r>
            <a:r>
              <a:rPr lang="nb-NO" sz="1200" dirty="0" smtClean="0">
                <a:effectLst/>
                <a:latin typeface="Calibri" panose="020F0502020204030204" pitchFamily="34" charset="0"/>
                <a:ea typeface="Calibri" panose="020F0502020204030204" pitchFamily="34" charset="0"/>
                <a:cs typeface="Times New Roman" panose="02020603050405020304" pitchFamily="18" charset="0"/>
              </a:rPr>
              <a:t> utgjør ikke et skredproblem før dette laget snør ned, eller flyttes med vinden. Rimet er heller ikke lett å identifisere i en snøprofil. Det er dermed vanskelig å forutsi utbredelse av </a:t>
            </a:r>
            <a:r>
              <a:rPr lang="nb-NO" sz="1200" dirty="0" err="1" smtClean="0">
                <a:effectLst/>
                <a:latin typeface="Calibri" panose="020F0502020204030204" pitchFamily="34" charset="0"/>
                <a:ea typeface="Calibri" panose="020F0502020204030204" pitchFamily="34" charset="0"/>
                <a:cs typeface="Times New Roman" panose="02020603050405020304" pitchFamily="18" charset="0"/>
              </a:rPr>
              <a:t>overflaterim</a:t>
            </a:r>
            <a:r>
              <a:rPr lang="nb-NO" sz="1200" dirty="0" smtClean="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nb-NO" sz="1200" dirty="0" smtClean="0">
                <a:effectLst/>
                <a:latin typeface="Calibri" panose="020F0502020204030204" pitchFamily="34" charset="0"/>
                <a:ea typeface="Calibri" panose="020F0502020204030204" pitchFamily="34" charset="0"/>
                <a:cs typeface="Times New Roman" panose="02020603050405020304" pitchFamily="18" charset="0"/>
              </a:rPr>
              <a:t>Felles for vedvarende svake lag er at evnen til å binde seg til over- og underliggende lag i snøen er dårlig, og skredproblemet kan i verste fall følge gjennom hele vinteren.</a:t>
            </a:r>
          </a:p>
          <a:p>
            <a:endParaRPr lang="nb-NO" dirty="0"/>
          </a:p>
        </p:txBody>
      </p:sp>
    </p:spTree>
    <p:extLst>
      <p:ext uri="{BB962C8B-B14F-4D97-AF65-F5344CB8AC3E}">
        <p14:creationId xmlns:p14="http://schemas.microsoft.com/office/powerpoint/2010/main" val="3918500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Tilleggsbelastning</a:t>
            </a:r>
            <a:r>
              <a:rPr lang="nb-NO" baseline="0" dirty="0" smtClean="0"/>
              <a:t> vi tilfører snødekket overstiger de krefter som holder snøen tilbake, og forårsaker at et snøskred løsner.</a:t>
            </a:r>
          </a:p>
          <a:p>
            <a:endParaRPr lang="nb-NO" baseline="0" dirty="0" smtClean="0"/>
          </a:p>
          <a:p>
            <a:r>
              <a:rPr lang="nb-NO" baseline="0" dirty="0" smtClean="0"/>
              <a:t>Vedvarende svakt lag dannes ved kaldt og klarvær </a:t>
            </a:r>
            <a:r>
              <a:rPr lang="nb-NO" baseline="0" dirty="0" err="1" smtClean="0"/>
              <a:t>pga</a:t>
            </a:r>
            <a:r>
              <a:rPr lang="nb-NO" baseline="0" dirty="0" smtClean="0"/>
              <a:t> stor temperaturforskjell mellom overflaten og bunnen av snødekket (også i temperaturforskjeller mellom lag i snødekket). Får dermed ofte stor utbredelse (himmelretning og høydenivå).</a:t>
            </a:r>
          </a:p>
          <a:p>
            <a:endParaRPr lang="nb-NO" baseline="0" dirty="0" smtClean="0"/>
          </a:p>
          <a:p>
            <a:endParaRPr lang="nb-NO" baseline="0" dirty="0" smtClean="0"/>
          </a:p>
          <a:p>
            <a:endParaRPr lang="nb-NO" baseline="0" dirty="0" smtClean="0"/>
          </a:p>
          <a:p>
            <a:endParaRPr lang="nb-NO" baseline="0" dirty="0" smtClean="0"/>
          </a:p>
          <a:p>
            <a:r>
              <a:rPr lang="nb-NO" baseline="0" dirty="0" smtClean="0"/>
              <a:t>Fjernutløsning av snøskred betyr at vi påvirker svake lag nede i snødekket ved at laget kollapser, bruddet i det svake laget forplanter seg over et større område og medfører at et snøskred løsner i brattheng. Alt etter hvor utbredt det svake laget er, kan man </a:t>
            </a:r>
            <a:r>
              <a:rPr lang="nb-NO" baseline="0" dirty="0" err="1" smtClean="0"/>
              <a:t>fjernutløse</a:t>
            </a:r>
            <a:r>
              <a:rPr lang="nb-NO" baseline="0" dirty="0" smtClean="0"/>
              <a:t> et skred på store avstander. Størst fare for å </a:t>
            </a:r>
            <a:r>
              <a:rPr lang="nb-NO" baseline="0" dirty="0" err="1" smtClean="0"/>
              <a:t>fjernutløse</a:t>
            </a:r>
            <a:r>
              <a:rPr lang="nb-NO" baseline="0" dirty="0" smtClean="0"/>
              <a:t> et snøskred er de steder hvor snødekket er tynt (rundt steiner, over rygger og lignende. Kollaps i snødekket kjennetegnes ved faretegn – skytende sprekker og drønn i snøen.  </a:t>
            </a:r>
          </a:p>
          <a:p>
            <a:endParaRPr lang="nb-NO" baseline="0" dirty="0" smtClean="0"/>
          </a:p>
          <a:p>
            <a:r>
              <a:rPr lang="nb-NO" baseline="0" dirty="0" smtClean="0"/>
              <a:t>Snøprofil kan avdekke tilstedeværelse av vedvarende svake lag nede i snødekket.   </a:t>
            </a:r>
            <a:endParaRPr lang="nb-NO" dirty="0"/>
          </a:p>
        </p:txBody>
      </p:sp>
    </p:spTree>
    <p:extLst>
      <p:ext uri="{BB962C8B-B14F-4D97-AF65-F5344CB8AC3E}">
        <p14:creationId xmlns:p14="http://schemas.microsoft.com/office/powerpoint/2010/main" val="1532511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Arial" charset="0"/>
                <a:ea typeface="+mn-ea"/>
                <a:cs typeface="+mn-cs"/>
              </a:rPr>
              <a:t>Å tolke det man ser av en snøprofil er ikke alltid like enkelt. Resultatet må også alltid sees i sammenheng med andre observasjoner og faretegn. </a:t>
            </a:r>
          </a:p>
          <a:p>
            <a:r>
              <a:rPr lang="nb-NO" sz="1200" kern="1200" dirty="0" smtClean="0">
                <a:solidFill>
                  <a:schemeClr val="tx1"/>
                </a:solidFill>
                <a:effectLst/>
                <a:latin typeface="Arial" charset="0"/>
                <a:ea typeface="+mn-ea"/>
                <a:cs typeface="+mn-cs"/>
              </a:rPr>
              <a:t>Fargen på lagene i snøprofilen sier noe om egenskapene, Ubundet løssnø og finkornet bundet og fokksnø er hvit av farge, mens grovkornet snø, skare og svake lag er blank/gråaktig farge. </a:t>
            </a:r>
          </a:p>
          <a:p>
            <a:endParaRPr lang="nb-NO" sz="1200" kern="1200" dirty="0" smtClean="0">
              <a:solidFill>
                <a:schemeClr val="tx1"/>
              </a:solidFill>
              <a:effectLst/>
              <a:latin typeface="Arial" charset="0"/>
              <a:ea typeface="+mn-ea"/>
              <a:cs typeface="+mn-cs"/>
            </a:endParaRPr>
          </a:p>
          <a:p>
            <a:r>
              <a:rPr lang="nb-NO" sz="1200" kern="1200" dirty="0" smtClean="0">
                <a:solidFill>
                  <a:schemeClr val="tx1"/>
                </a:solidFill>
                <a:effectLst/>
                <a:latin typeface="Arial" charset="0"/>
                <a:ea typeface="+mn-ea"/>
                <a:cs typeface="+mn-cs"/>
              </a:rPr>
              <a:t>Hardhetsforskjeller på lag i snødekket er også viktig å kjenne etter. Vi skiller mellom: knyttnevehard, 4 fingre, 1 finger, blyanthard og knivhard. Nysnø vil være knyttnevehard, mens skare er knivhard. </a:t>
            </a:r>
          </a:p>
          <a:p>
            <a:endParaRPr lang="nb-NO" sz="1200" kern="1200" dirty="0" smtClean="0">
              <a:solidFill>
                <a:schemeClr val="tx1"/>
              </a:solidFill>
              <a:effectLst/>
              <a:latin typeface="Arial" charset="0"/>
              <a:ea typeface="+mn-ea"/>
              <a:cs typeface="+mn-cs"/>
            </a:endParaRPr>
          </a:p>
          <a:p>
            <a:r>
              <a:rPr lang="nb-NO" sz="1200" kern="1200" dirty="0" smtClean="0">
                <a:solidFill>
                  <a:schemeClr val="tx1"/>
                </a:solidFill>
                <a:effectLst/>
                <a:latin typeface="Arial" charset="0"/>
                <a:ea typeface="+mn-ea"/>
                <a:cs typeface="+mn-cs"/>
              </a:rPr>
              <a:t>Det viktigste er å kunne gjenkjenne svake lag i snødekket. Et svakt lag av kantkorn er lett å gjenkjenne ved at krystallene er blank/grå farge, kornete og ubundet. Et tynt (under 3 cm) lag av kantkorn kombinert med store </a:t>
            </a:r>
            <a:r>
              <a:rPr lang="nb-NO" sz="1200" kern="1200" dirty="0" err="1" smtClean="0">
                <a:solidFill>
                  <a:schemeClr val="tx1"/>
                </a:solidFill>
                <a:effectLst/>
                <a:latin typeface="Arial" charset="0"/>
                <a:ea typeface="+mn-ea"/>
                <a:cs typeface="+mn-cs"/>
              </a:rPr>
              <a:t>snøkorn</a:t>
            </a:r>
            <a:r>
              <a:rPr lang="nb-NO" sz="1200" kern="1200" dirty="0" smtClean="0">
                <a:solidFill>
                  <a:schemeClr val="tx1"/>
                </a:solidFill>
                <a:effectLst/>
                <a:latin typeface="Arial" charset="0"/>
                <a:ea typeface="+mn-ea"/>
                <a:cs typeface="+mn-cs"/>
              </a:rPr>
              <a:t> (over 1 mm) har dårligere egenskaper og større evne til å utløse et skred, enn om kantkornlaget er tykkere og kornstørrelsen mindre.</a:t>
            </a:r>
          </a:p>
          <a:p>
            <a:endParaRPr lang="nb-NO" sz="1200" kern="1200" dirty="0" smtClean="0">
              <a:solidFill>
                <a:schemeClr val="tx1"/>
              </a:solidFill>
              <a:effectLst/>
              <a:latin typeface="Arial" charset="0"/>
              <a:ea typeface="+mn-ea"/>
              <a:cs typeface="+mn-cs"/>
            </a:endParaRPr>
          </a:p>
          <a:p>
            <a:r>
              <a:rPr lang="nb-NO" sz="1200" kern="1200" dirty="0" smtClean="0">
                <a:solidFill>
                  <a:schemeClr val="tx1"/>
                </a:solidFill>
                <a:effectLst/>
                <a:latin typeface="Arial" charset="0"/>
                <a:ea typeface="+mn-ea"/>
                <a:cs typeface="+mn-cs"/>
              </a:rPr>
              <a:t>Hardhetsforskjeller mellom lag snødekket er også et tegn på mulig skredproblem. For eksempel vil hard bundet fokksnø over et lag med løsere ubundet snø være et tegn på at et skredproblem med løs ubundet nysnø.  Stor hardhetsforskjell er dårligere egenskap enn liten hardhetsforskjell </a:t>
            </a:r>
          </a:p>
          <a:p>
            <a:endParaRPr lang="nb-NO" dirty="0"/>
          </a:p>
        </p:txBody>
      </p:sp>
    </p:spTree>
    <p:extLst>
      <p:ext uri="{BB962C8B-B14F-4D97-AF65-F5344CB8AC3E}">
        <p14:creationId xmlns:p14="http://schemas.microsoft.com/office/powerpoint/2010/main" val="2360934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b-NO" sz="1200" b="0" i="0" kern="1200" dirty="0" smtClean="0">
                <a:solidFill>
                  <a:schemeClr val="tx1"/>
                </a:solidFill>
                <a:effectLst/>
                <a:latin typeface="Arial" charset="0"/>
                <a:ea typeface="+mn-ea"/>
                <a:cs typeface="+mn-cs"/>
              </a:rPr>
              <a:t>Tid er mangelvare når du skal lete etter en eller flere skredtatte, så sett i gang fort, men gjør det riktig. Du kan også bli tatt av skred dersom du ikke tenker deg om. Egen sikkerhet skal alltid vurderes før du setter i gang med søk.</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nb-NO" sz="1200" b="0" i="0" kern="1200" dirty="0" smtClean="0">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nb-NO" sz="1200" b="0" i="0" kern="1200" dirty="0" smtClean="0">
                <a:solidFill>
                  <a:schemeClr val="tx1"/>
                </a:solidFill>
                <a:effectLst/>
                <a:latin typeface="Arial" charset="0"/>
                <a:ea typeface="+mn-ea"/>
                <a:cs typeface="+mn-cs"/>
              </a:rPr>
              <a:t>- Stopp på trygt sted. Hva er over deg?</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nb-NO" sz="1200" b="0" i="0" kern="1200" dirty="0" smtClean="0">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nb-NO" sz="1200" b="0" i="0" kern="1200" dirty="0" smtClean="0">
                <a:solidFill>
                  <a:schemeClr val="tx1"/>
                </a:solidFill>
                <a:effectLst/>
                <a:latin typeface="Arial" charset="0"/>
                <a:ea typeface="+mn-ea"/>
                <a:cs typeface="+mn-cs"/>
              </a:rPr>
              <a:t>- Følg den eller de som blir tatt av snøskredet med blikket om du kan, eller retningen de ble ført vekk i. Se etter tegn på hvor den skredtatte befinner seg.</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nb-NO" sz="1200" b="0" i="0" kern="1200" dirty="0" smtClean="0">
              <a:solidFill>
                <a:schemeClr val="tx1"/>
              </a:solidFill>
              <a:effectLst/>
              <a:latin typeface="Arial" charset="0"/>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nb-NO" sz="1200" b="0" i="0" kern="1200" dirty="0" smtClean="0">
                <a:solidFill>
                  <a:schemeClr val="tx1"/>
                </a:solidFill>
                <a:effectLst/>
                <a:latin typeface="Arial" charset="0"/>
                <a:ea typeface="+mn-ea"/>
                <a:cs typeface="+mn-cs"/>
              </a:rPr>
              <a:t>Om du er sikker på at du selv ikke kan bli tatt av et snøskred, sett skredsøkeren i søkemodus.( Alle som deltar i søket skal gjøre dette for å unngå Når søk med sender/mottaker er avsluttet, det vil si at du har treff med søkestanga på den skredtatte – sett skredsøkeren tilbake i sendemodus og bruk søkestanga. (Så sant det ikke blir søkt etter flere)</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endParaRPr lang="nb-NO" sz="1200" b="0" i="0" kern="1200" dirty="0" smtClean="0">
              <a:solidFill>
                <a:schemeClr val="tx1"/>
              </a:solidFill>
              <a:effectLst/>
              <a:latin typeface="Arial" charset="0"/>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nb-NO" sz="1200" b="0" i="0" kern="1200" dirty="0" smtClean="0">
                <a:solidFill>
                  <a:schemeClr val="tx1"/>
                </a:solidFill>
                <a:effectLst/>
                <a:latin typeface="Arial" charset="0"/>
                <a:ea typeface="+mn-ea"/>
                <a:cs typeface="+mn-cs"/>
              </a:rPr>
              <a:t>Grav ut den skredtatte.</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endParaRPr lang="nb-NO" sz="1200" b="0" i="0" kern="1200" dirty="0" smtClean="0">
              <a:solidFill>
                <a:schemeClr val="tx1"/>
              </a:solidFill>
              <a:effectLst/>
              <a:latin typeface="Arial" charset="0"/>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nb-NO" sz="1200" b="0" i="0" kern="1200" dirty="0" smtClean="0">
                <a:solidFill>
                  <a:schemeClr val="tx1"/>
                </a:solidFill>
                <a:effectLst/>
                <a:latin typeface="Arial" charset="0"/>
                <a:ea typeface="+mn-ea"/>
                <a:cs typeface="+mn-cs"/>
              </a:rPr>
              <a:t>Gi førstehjelp</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endParaRPr lang="nb-NO" sz="1200" b="0" i="0" kern="1200" dirty="0" smtClean="0">
              <a:solidFill>
                <a:schemeClr val="tx1"/>
              </a:solidFill>
              <a:effectLst/>
              <a:latin typeface="Arial" charset="0"/>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Tx/>
              <a:buChar char="-"/>
              <a:tabLst/>
              <a:defRPr/>
            </a:pPr>
            <a:r>
              <a:rPr lang="nb-NO" sz="1200" b="0" i="0" kern="1200" dirty="0" smtClean="0">
                <a:solidFill>
                  <a:schemeClr val="tx1"/>
                </a:solidFill>
                <a:effectLst/>
                <a:latin typeface="Arial" charset="0"/>
                <a:ea typeface="+mn-ea"/>
                <a:cs typeface="+mn-cs"/>
              </a:rPr>
              <a:t>Ring etter </a:t>
            </a:r>
            <a:r>
              <a:rPr lang="nb-NO" sz="1200" b="0" i="0" kern="1200" dirty="0" err="1" smtClean="0">
                <a:solidFill>
                  <a:schemeClr val="tx1"/>
                </a:solidFill>
                <a:effectLst/>
                <a:latin typeface="Arial" charset="0"/>
                <a:ea typeface="+mn-ea"/>
                <a:cs typeface="+mn-cs"/>
              </a:rPr>
              <a:t>hjelp.signalforvirring</a:t>
            </a:r>
            <a:r>
              <a:rPr lang="nb-NO" sz="1200" b="0" i="0" kern="1200" dirty="0" smtClean="0">
                <a:solidFill>
                  <a:schemeClr val="tx1"/>
                </a:solidFill>
                <a:effectLst/>
                <a:latin typeface="Arial" charset="0"/>
                <a:ea typeface="+mn-ea"/>
                <a:cs typeface="+mn-cs"/>
              </a:rPr>
              <a:t>)</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endParaRPr lang="nb-NO" sz="1200" b="0" i="0" kern="1200" dirty="0" smtClean="0">
              <a:solidFill>
                <a:schemeClr val="tx1"/>
              </a:solidFill>
              <a:effectLst/>
              <a:latin typeface="Arial" charset="0"/>
              <a:ea typeface="+mn-ea"/>
              <a:cs typeface="+mn-cs"/>
            </a:endParaRPr>
          </a:p>
          <a:p>
            <a:endParaRPr lang="nb-NO" dirty="0" smtClean="0"/>
          </a:p>
          <a:p>
            <a:endParaRPr lang="nb-NO" dirty="0"/>
          </a:p>
        </p:txBody>
      </p:sp>
    </p:spTree>
    <p:extLst>
      <p:ext uri="{BB962C8B-B14F-4D97-AF65-F5344CB8AC3E}">
        <p14:creationId xmlns:p14="http://schemas.microsoft.com/office/powerpoint/2010/main" val="518246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Tree>
    <p:extLst>
      <p:ext uri="{BB962C8B-B14F-4D97-AF65-F5344CB8AC3E}">
        <p14:creationId xmlns:p14="http://schemas.microsoft.com/office/powerpoint/2010/main" val="2097453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smtClean="0">
                <a:solidFill>
                  <a:schemeClr val="tx1"/>
                </a:solidFill>
                <a:effectLst/>
                <a:latin typeface="Arial" charset="0"/>
                <a:ea typeface="+mn-ea"/>
                <a:cs typeface="+mn-cs"/>
              </a:rPr>
              <a:t>10 gode råd for sikker ferdsel på skuter</a:t>
            </a:r>
            <a:endParaRPr lang="nb-NO" sz="1200" kern="1200" dirty="0" smtClean="0">
              <a:solidFill>
                <a:schemeClr val="tx1"/>
              </a:solidFill>
              <a:effectLst/>
              <a:latin typeface="Arial" charset="0"/>
              <a:ea typeface="+mn-ea"/>
              <a:cs typeface="+mn-cs"/>
            </a:endParaRPr>
          </a:p>
          <a:p>
            <a:r>
              <a:rPr lang="nb-NO" sz="1200" kern="1200" dirty="0" smtClean="0">
                <a:solidFill>
                  <a:schemeClr val="tx1"/>
                </a:solidFill>
                <a:effectLst/>
                <a:latin typeface="Arial" charset="0"/>
                <a:ea typeface="+mn-ea"/>
                <a:cs typeface="+mn-cs"/>
              </a:rPr>
              <a:t>1.Sjekk vær- og skredvarselet</a:t>
            </a:r>
          </a:p>
          <a:p>
            <a:r>
              <a:rPr lang="nb-NO" sz="1200" kern="1200" dirty="0" smtClean="0">
                <a:solidFill>
                  <a:schemeClr val="tx1"/>
                </a:solidFill>
                <a:effectLst/>
                <a:latin typeface="Arial" charset="0"/>
                <a:ea typeface="+mn-ea"/>
                <a:cs typeface="+mn-cs"/>
              </a:rPr>
              <a:t>2. Legg en plan for turen og velg terreng basert på snøskredvarselet.</a:t>
            </a:r>
          </a:p>
          <a:p>
            <a:r>
              <a:rPr lang="nb-NO" sz="1200" kern="1200" dirty="0" smtClean="0">
                <a:solidFill>
                  <a:schemeClr val="tx1"/>
                </a:solidFill>
                <a:effectLst/>
                <a:latin typeface="Arial" charset="0"/>
                <a:ea typeface="+mn-ea"/>
                <a:cs typeface="+mn-cs"/>
              </a:rPr>
              <a:t>3. Ha en plan B for tur. Dra heller på tur i slakere terreng.</a:t>
            </a:r>
          </a:p>
          <a:p>
            <a:r>
              <a:rPr lang="nb-NO" sz="1200" kern="1200" dirty="0" smtClean="0">
                <a:solidFill>
                  <a:schemeClr val="tx1"/>
                </a:solidFill>
                <a:effectLst/>
                <a:latin typeface="Arial" charset="0"/>
                <a:ea typeface="+mn-ea"/>
                <a:cs typeface="+mn-cs"/>
              </a:rPr>
              <a:t>4. Påse at alle i gruppa har med skredsøker, spade og søkestang.</a:t>
            </a:r>
          </a:p>
          <a:p>
            <a:r>
              <a:rPr lang="nb-NO" sz="1200" kern="1200" dirty="0" smtClean="0">
                <a:solidFill>
                  <a:schemeClr val="tx1"/>
                </a:solidFill>
                <a:effectLst/>
                <a:latin typeface="Arial" charset="0"/>
                <a:ea typeface="+mn-ea"/>
                <a:cs typeface="+mn-cs"/>
              </a:rPr>
              <a:t>5. Kjør en av gangen om dere skal ned eller opp en bratt side.</a:t>
            </a:r>
          </a:p>
          <a:p>
            <a:r>
              <a:rPr lang="nb-NO" sz="1200" kern="1200" dirty="0" smtClean="0">
                <a:solidFill>
                  <a:schemeClr val="tx1"/>
                </a:solidFill>
                <a:effectLst/>
                <a:latin typeface="Arial" charset="0"/>
                <a:ea typeface="+mn-ea"/>
                <a:cs typeface="+mn-cs"/>
              </a:rPr>
              <a:t>6. Kjør også en av gangen om dere skal krysse skredterreng.</a:t>
            </a:r>
          </a:p>
          <a:p>
            <a:r>
              <a:rPr lang="nb-NO" sz="1200" kern="1200" dirty="0" smtClean="0">
                <a:solidFill>
                  <a:schemeClr val="tx1"/>
                </a:solidFill>
                <a:effectLst/>
                <a:latin typeface="Arial" charset="0"/>
                <a:ea typeface="+mn-ea"/>
                <a:cs typeface="+mn-cs"/>
              </a:rPr>
              <a:t>7. Stans alltid i sikre områder hvor du ikke står i utløpssoner for snøskred.</a:t>
            </a:r>
          </a:p>
          <a:p>
            <a:r>
              <a:rPr lang="nb-NO" sz="1200" kern="1200" dirty="0" smtClean="0">
                <a:solidFill>
                  <a:schemeClr val="tx1"/>
                </a:solidFill>
                <a:effectLst/>
                <a:latin typeface="Arial" charset="0"/>
                <a:ea typeface="+mn-ea"/>
                <a:cs typeface="+mn-cs"/>
              </a:rPr>
              <a:t>8. Ha oppmerksomhet til terrenget over deg når du kjører.</a:t>
            </a:r>
          </a:p>
          <a:p>
            <a:r>
              <a:rPr lang="nb-NO" sz="1200" kern="1200" dirty="0" smtClean="0">
                <a:solidFill>
                  <a:schemeClr val="tx1"/>
                </a:solidFill>
                <a:effectLst/>
                <a:latin typeface="Arial" charset="0"/>
                <a:ea typeface="+mn-ea"/>
                <a:cs typeface="+mn-cs"/>
              </a:rPr>
              <a:t>9. Stans på trygge områder, og diskuter ruta videre for turen.</a:t>
            </a:r>
          </a:p>
          <a:p>
            <a:r>
              <a:rPr lang="nb-NO" sz="1200" kern="1200" dirty="0" smtClean="0">
                <a:solidFill>
                  <a:schemeClr val="tx1"/>
                </a:solidFill>
                <a:effectLst/>
                <a:latin typeface="Arial" charset="0"/>
                <a:ea typeface="+mn-ea"/>
                <a:cs typeface="+mn-cs"/>
              </a:rPr>
              <a:t>10. Ser du andre som setter seg selv- eller andre i farlige situasjoner, så si ikke vær redd å si i fra.</a:t>
            </a:r>
          </a:p>
          <a:p>
            <a:endParaRPr lang="nb-NO" dirty="0"/>
          </a:p>
        </p:txBody>
      </p:sp>
    </p:spTree>
    <p:extLst>
      <p:ext uri="{BB962C8B-B14F-4D97-AF65-F5344CB8AC3E}">
        <p14:creationId xmlns:p14="http://schemas.microsoft.com/office/powerpoint/2010/main" val="477351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Opplæringen i trinn 4 skal bringe eleven fram til hovedmålet, og er i stor grad rettet mot elevens risikoforståelse.</a:t>
            </a:r>
          </a:p>
          <a:p>
            <a:endParaRPr lang="nb-NO" dirty="0" smtClean="0"/>
          </a:p>
          <a:p>
            <a:r>
              <a:rPr lang="nb-NO" dirty="0" smtClean="0"/>
              <a:t>Eleven skal gjennom opplevelse og erfaring videreutvikle sin kompetanse i å opptre slik at ulykker unngås og ha rett opptreden hvis ulykke oppstår. </a:t>
            </a:r>
            <a:r>
              <a:rPr lang="nb-NO" smtClean="0"/>
              <a:t>Eleven skal lære å gjøre gode forberedelser før kjøring, gode valg under kjøring, og aktuelle nødtiltak og førstehjelp ved ulykke.</a:t>
            </a:r>
            <a:endParaRPr lang="nb-NO"/>
          </a:p>
        </p:txBody>
      </p:sp>
    </p:spTree>
    <p:extLst>
      <p:ext uri="{BB962C8B-B14F-4D97-AF65-F5344CB8AC3E}">
        <p14:creationId xmlns:p14="http://schemas.microsoft.com/office/powerpoint/2010/main" val="3310806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Snøskred er den faktoren som de aller fleste snøskuterkjørere vurderer som</a:t>
            </a:r>
            <a:r>
              <a:rPr lang="nb-NO" baseline="0" dirty="0" smtClean="0"/>
              <a:t> den største risiko for ulykke på tur. Men hvordan man forholder seg til snøskred og hva man baserer sine vurderinger på - handler om kunnskap og god holdning.</a:t>
            </a:r>
          </a:p>
          <a:p>
            <a:endParaRPr lang="nb-NO" baseline="0" dirty="0" smtClean="0"/>
          </a:p>
          <a:p>
            <a:r>
              <a:rPr lang="nb-NO" baseline="0" dirty="0" smtClean="0"/>
              <a:t>Alle som har opplevd å bli tatt av snøskred forteller om sitt «livs mareritt» som de aldri vil oppleve igjen.</a:t>
            </a:r>
          </a:p>
          <a:p>
            <a:endParaRPr lang="nb-NO" baseline="0" dirty="0" smtClean="0"/>
          </a:p>
          <a:p>
            <a:r>
              <a:rPr lang="nb-NO" baseline="0" dirty="0" smtClean="0"/>
              <a:t>Det beste rådet er å ta et skredkurs og bruk skredvarselet på Varsom.no. På nettsiden finnes også Snøskredskolen- en kunnskapsbank om snøskred.</a:t>
            </a:r>
            <a:endParaRPr lang="nb-NO" dirty="0"/>
          </a:p>
        </p:txBody>
      </p:sp>
    </p:spTree>
    <p:extLst>
      <p:ext uri="{BB962C8B-B14F-4D97-AF65-F5344CB8AC3E}">
        <p14:creationId xmlns:p14="http://schemas.microsoft.com/office/powerpoint/2010/main" val="1629015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Tre</a:t>
            </a:r>
            <a:r>
              <a:rPr lang="nb-NO" baseline="0" dirty="0" smtClean="0"/>
              <a:t> faktorer som skal til for at du kan løse ut et snøskred. Lagdelt </a:t>
            </a:r>
            <a:r>
              <a:rPr lang="nb-NO" baseline="0" dirty="0" smtClean="0"/>
              <a:t>snø (flak og svakt lag) </a:t>
            </a:r>
            <a:r>
              <a:rPr lang="nb-NO" baseline="0" dirty="0" smtClean="0"/>
              <a:t>– Bratt terreng – en ytre faktor som overstiger kreftene som holder snøen tilbake. I dette tilfeller du som skuterkjører. </a:t>
            </a:r>
          </a:p>
          <a:p>
            <a:endParaRPr lang="nb-NO" baseline="0" dirty="0" smtClean="0"/>
          </a:p>
          <a:p>
            <a:endParaRPr lang="nb-NO" dirty="0"/>
          </a:p>
        </p:txBody>
      </p:sp>
    </p:spTree>
    <p:extLst>
      <p:ext uri="{BB962C8B-B14F-4D97-AF65-F5344CB8AC3E}">
        <p14:creationId xmlns:p14="http://schemas.microsoft.com/office/powerpoint/2010/main" val="922591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b-NO" dirty="0" smtClean="0"/>
          </a:p>
          <a:p>
            <a:r>
              <a:rPr lang="nb-NO" dirty="0" smtClean="0"/>
              <a:t>Jo brattere henget er, desto større er kreftene som virker nedover. Det betyr også at snødekket siger og glir mer nedover. Flakskred er avhengig av bratthet. Etter ett brudd i det svake laget er brattheten avgjørende for om flaket sklir ut eller ikke.</a:t>
            </a:r>
          </a:p>
          <a:p>
            <a:endParaRPr lang="nb-NO" dirty="0" smtClean="0"/>
          </a:p>
          <a:p>
            <a:r>
              <a:rPr lang="nb-NO" dirty="0" smtClean="0"/>
              <a:t>Løsneområder=</a:t>
            </a:r>
            <a:r>
              <a:rPr lang="nb-NO" baseline="0" dirty="0" smtClean="0"/>
              <a:t> der skredet starter. Nøkkelen er å gjenkjenne skredterreng (terreng brattere enn 30 grader)</a:t>
            </a:r>
          </a:p>
          <a:p>
            <a:r>
              <a:rPr lang="nb-NO" baseline="0" dirty="0" smtClean="0"/>
              <a:t>Utløpssoner= Terrenget under løsneområder. Skred følger gjerne forsenkninger i terrenget. Utløpssoner vil nå terreng slakere enn 30 grader.</a:t>
            </a:r>
          </a:p>
          <a:p>
            <a:endParaRPr lang="nb-NO" baseline="0" dirty="0" smtClean="0"/>
          </a:p>
          <a:p>
            <a:r>
              <a:rPr lang="nb-NO" baseline="0" dirty="0" smtClean="0"/>
              <a:t>TIPS: Heng hvor det stikker ut klipper er 40 grader og brattere</a:t>
            </a:r>
            <a:endParaRPr lang="nb-NO" dirty="0" smtClean="0"/>
          </a:p>
        </p:txBody>
      </p:sp>
    </p:spTree>
    <p:extLst>
      <p:ext uri="{BB962C8B-B14F-4D97-AF65-F5344CB8AC3E}">
        <p14:creationId xmlns:p14="http://schemas.microsoft.com/office/powerpoint/2010/main" val="3568435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dirty="0" smtClean="0"/>
              <a:t>Flakskred og løssnøskred</a:t>
            </a:r>
            <a:endParaRPr lang="nb-NO" dirty="0"/>
          </a:p>
        </p:txBody>
      </p:sp>
    </p:spTree>
    <p:extLst>
      <p:ext uri="{BB962C8B-B14F-4D97-AF65-F5344CB8AC3E}">
        <p14:creationId xmlns:p14="http://schemas.microsoft.com/office/powerpoint/2010/main" val="148970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kern="1200" dirty="0" smtClean="0">
                <a:solidFill>
                  <a:schemeClr val="tx1"/>
                </a:solidFill>
                <a:effectLst/>
                <a:latin typeface="Arial" charset="0"/>
                <a:ea typeface="+mn-ea"/>
                <a:cs typeface="+mn-cs"/>
              </a:rPr>
              <a:t>Mange som omkommer i skredulykker, dør som følge av mekaniske skader på kroppen. Det betyr at kreftene i snøskredet slår deg i hjel, eller knuser deg mot steiner og trær, snarere enn av du kveles under snøen.</a:t>
            </a:r>
          </a:p>
          <a:p>
            <a:endParaRPr lang="nb-NO" sz="1200" b="0" i="0" kern="1200" dirty="0" smtClean="0">
              <a:solidFill>
                <a:schemeClr val="tx1"/>
              </a:solidFill>
              <a:effectLst/>
              <a:latin typeface="Arial" charset="0"/>
              <a:ea typeface="+mn-ea"/>
              <a:cs typeface="+mn-cs"/>
            </a:endParaRPr>
          </a:p>
          <a:p>
            <a:r>
              <a:rPr lang="nb-NO" sz="1200" b="0" i="0" kern="1200" dirty="0" smtClean="0">
                <a:solidFill>
                  <a:schemeClr val="tx1"/>
                </a:solidFill>
                <a:effectLst/>
                <a:latin typeface="Arial" charset="0"/>
                <a:ea typeface="+mn-ea"/>
                <a:cs typeface="+mn-cs"/>
              </a:rPr>
              <a:t>Det er derfor ikke godt nok å bare vurdere sannsynligheten for å utløse et skred. Du må holde et øye med terrenget under deg også, og unngå terrengfellene som kan høyne konsekvensene av å bli tatt av et snøskred.</a:t>
            </a:r>
          </a:p>
          <a:p>
            <a:endParaRPr lang="nb-NO" sz="1200" b="0" i="0" kern="1200" dirty="0" smtClean="0">
              <a:solidFill>
                <a:schemeClr val="tx1"/>
              </a:solidFill>
              <a:effectLst/>
              <a:latin typeface="Arial" charset="0"/>
              <a:ea typeface="+mn-ea"/>
              <a:cs typeface="+mn-cs"/>
            </a:endParaRPr>
          </a:p>
          <a:p>
            <a:r>
              <a:rPr lang="nb-NO" sz="1200" b="0" i="0" kern="1200" dirty="0" smtClean="0">
                <a:solidFill>
                  <a:schemeClr val="tx1"/>
                </a:solidFill>
                <a:effectLst/>
                <a:latin typeface="Arial" charset="0"/>
                <a:ea typeface="+mn-ea"/>
                <a:cs typeface="+mn-cs"/>
              </a:rPr>
              <a:t>Selv små skred kan være fatale for deg om de fører deg inn i en terrengfelle!</a:t>
            </a:r>
          </a:p>
          <a:p>
            <a:endParaRPr lang="nb-NO" dirty="0"/>
          </a:p>
        </p:txBody>
      </p:sp>
    </p:spTree>
    <p:extLst>
      <p:ext uri="{BB962C8B-B14F-4D97-AF65-F5344CB8AC3E}">
        <p14:creationId xmlns:p14="http://schemas.microsoft.com/office/powerpoint/2010/main" val="1155139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Arial" charset="0"/>
                <a:ea typeface="+mn-ea"/>
                <a:cs typeface="+mn-cs"/>
              </a:rPr>
              <a:t>Faregrad som oppgis er den høyeste forventede faregraden som gjelder for et areal av minimum 100 km2 fra </a:t>
            </a:r>
            <a:r>
              <a:rPr lang="nb-NO" sz="1200" kern="1200" dirty="0" err="1" smtClean="0">
                <a:solidFill>
                  <a:schemeClr val="tx1"/>
                </a:solidFill>
                <a:effectLst/>
                <a:latin typeface="Arial" charset="0"/>
                <a:ea typeface="+mn-ea"/>
                <a:cs typeface="+mn-cs"/>
              </a:rPr>
              <a:t>kl</a:t>
            </a:r>
            <a:r>
              <a:rPr lang="nb-NO" sz="1200" kern="1200" dirty="0" smtClean="0">
                <a:solidFill>
                  <a:schemeClr val="tx1"/>
                </a:solidFill>
                <a:effectLst/>
                <a:latin typeface="Arial" charset="0"/>
                <a:ea typeface="+mn-ea"/>
                <a:cs typeface="+mn-cs"/>
              </a:rPr>
              <a:t> 00 til </a:t>
            </a:r>
            <a:r>
              <a:rPr lang="nb-NO" sz="1200" kern="1200" dirty="0" err="1" smtClean="0">
                <a:solidFill>
                  <a:schemeClr val="tx1"/>
                </a:solidFill>
                <a:effectLst/>
                <a:latin typeface="Arial" charset="0"/>
                <a:ea typeface="+mn-ea"/>
                <a:cs typeface="+mn-cs"/>
              </a:rPr>
              <a:t>kl</a:t>
            </a:r>
            <a:r>
              <a:rPr lang="nb-NO" sz="1200" kern="1200" dirty="0" smtClean="0">
                <a:solidFill>
                  <a:schemeClr val="tx1"/>
                </a:solidFill>
                <a:effectLst/>
                <a:latin typeface="Arial" charset="0"/>
                <a:ea typeface="+mn-ea"/>
                <a:cs typeface="+mn-cs"/>
              </a:rPr>
              <a:t> 24. Hvis det er stor variasjon av faregrad innenfor varslingsområdet eller gjennom døgnet vil dette presiseres i varslingsteksten. NB det er alltid høyest faregrad i regionen som blir satt.</a:t>
            </a:r>
          </a:p>
          <a:p>
            <a:endParaRPr lang="nb-NO" sz="1200" kern="1200" dirty="0" smtClean="0">
              <a:solidFill>
                <a:schemeClr val="tx1"/>
              </a:solidFill>
              <a:effectLst/>
              <a:latin typeface="Arial" charset="0"/>
              <a:ea typeface="+mn-ea"/>
              <a:cs typeface="+mn-cs"/>
            </a:endParaRPr>
          </a:p>
          <a:p>
            <a:r>
              <a:rPr lang="nb-NO" sz="1200" kern="1200" dirty="0" smtClean="0">
                <a:solidFill>
                  <a:schemeClr val="tx1"/>
                </a:solidFill>
                <a:effectLst/>
                <a:latin typeface="Arial" charset="0"/>
                <a:ea typeface="+mn-ea"/>
                <a:cs typeface="+mn-cs"/>
              </a:rPr>
              <a:t>Faregraden beskriver altså sannsynlighet for snøskred over et større område og kan ikke settes/brukes for </a:t>
            </a:r>
            <a:r>
              <a:rPr lang="nb-NO" sz="1200" kern="1200" dirty="0" err="1" smtClean="0">
                <a:solidFill>
                  <a:schemeClr val="tx1"/>
                </a:solidFill>
                <a:effectLst/>
                <a:latin typeface="Arial" charset="0"/>
                <a:ea typeface="+mn-ea"/>
                <a:cs typeface="+mn-cs"/>
              </a:rPr>
              <a:t>enkeltheng</a:t>
            </a:r>
            <a:r>
              <a:rPr lang="nb-NO" sz="1200" kern="1200" dirty="0" smtClean="0">
                <a:solidFill>
                  <a:schemeClr val="tx1"/>
                </a:solidFill>
                <a:effectLst/>
                <a:latin typeface="Arial" charset="0"/>
                <a:ea typeface="+mn-ea"/>
                <a:cs typeface="+mn-cs"/>
              </a:rPr>
              <a:t>.</a:t>
            </a:r>
          </a:p>
          <a:p>
            <a:endParaRPr lang="nb-NO" sz="1200" kern="1200" dirty="0" smtClean="0">
              <a:solidFill>
                <a:schemeClr val="tx1"/>
              </a:solidFill>
              <a:effectLst/>
              <a:latin typeface="Arial" charset="0"/>
              <a:ea typeface="+mn-ea"/>
              <a:cs typeface="+mn-cs"/>
            </a:endParaRPr>
          </a:p>
          <a:p>
            <a:r>
              <a:rPr lang="nb-NO" sz="1200" kern="1200" dirty="0" smtClean="0">
                <a:solidFill>
                  <a:schemeClr val="tx1"/>
                </a:solidFill>
                <a:effectLst/>
                <a:latin typeface="Arial" charset="0"/>
                <a:ea typeface="+mn-ea"/>
                <a:cs typeface="+mn-cs"/>
              </a:rPr>
              <a:t>Skredfaregraden settes på bakgrunn av hvilke skredproblemer som forventes og alle egenskapene ved dem. Det som er med på å bestemme faregraden er:</a:t>
            </a:r>
          </a:p>
          <a:p>
            <a:r>
              <a:rPr lang="nb-NO" sz="1200" kern="1200" dirty="0" smtClean="0">
                <a:solidFill>
                  <a:schemeClr val="tx1"/>
                </a:solidFill>
                <a:effectLst/>
                <a:latin typeface="Arial" charset="0"/>
                <a:ea typeface="+mn-ea"/>
                <a:cs typeface="+mn-cs"/>
              </a:rPr>
              <a:t>• stabiliteten i snødekket</a:t>
            </a:r>
          </a:p>
          <a:p>
            <a:r>
              <a:rPr lang="nb-NO" sz="1200" kern="1200" dirty="0" smtClean="0">
                <a:solidFill>
                  <a:schemeClr val="tx1"/>
                </a:solidFill>
                <a:effectLst/>
                <a:latin typeface="Arial" charset="0"/>
                <a:ea typeface="+mn-ea"/>
                <a:cs typeface="+mn-cs"/>
              </a:rPr>
              <a:t>• hvor stor del av terrenget er det som har skredproblemet (utbredelse).</a:t>
            </a:r>
          </a:p>
          <a:p>
            <a:r>
              <a:rPr lang="nb-NO" sz="1200" kern="1200" dirty="0" smtClean="0">
                <a:solidFill>
                  <a:schemeClr val="tx1"/>
                </a:solidFill>
                <a:effectLst/>
                <a:latin typeface="Arial" charset="0"/>
                <a:ea typeface="+mn-ea"/>
                <a:cs typeface="+mn-cs"/>
              </a:rPr>
              <a:t>• hvor store skred som kan forventes</a:t>
            </a:r>
            <a:endParaRPr lang="nb-NO" dirty="0" smtClean="0"/>
          </a:p>
          <a:p>
            <a:endParaRPr lang="nb-NO" dirty="0"/>
          </a:p>
        </p:txBody>
      </p:sp>
    </p:spTree>
    <p:extLst>
      <p:ext uri="{BB962C8B-B14F-4D97-AF65-F5344CB8AC3E}">
        <p14:creationId xmlns:p14="http://schemas.microsoft.com/office/powerpoint/2010/main" val="2516234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Svar:</a:t>
            </a:r>
            <a:r>
              <a:rPr lang="nb-NO" baseline="0" dirty="0" smtClean="0"/>
              <a:t> Vindøkning og påfyll av nysnø gir ustabile fokksnøflak, mest utsatt terreng er i heng vendt mot øst. Skal liten tilleggsbelastning til for å kunne løse ut flakskred. Lokale variasjoner </a:t>
            </a:r>
            <a:r>
              <a:rPr lang="nb-NO" baseline="0" dirty="0" err="1" smtClean="0"/>
              <a:t>mht</a:t>
            </a:r>
            <a:r>
              <a:rPr lang="nb-NO" baseline="0" dirty="0" smtClean="0"/>
              <a:t> nedbørsmengder. For skuter vil det bety at faren for skred på dette ligger i bratt terreng hvor du selv kan løse ut skred. </a:t>
            </a:r>
          </a:p>
          <a:p>
            <a:r>
              <a:rPr lang="nb-NO" baseline="0" dirty="0" smtClean="0"/>
              <a:t>I tillegg skal du vær obs på vedvarende svake lag av kantkorn.</a:t>
            </a:r>
            <a:r>
              <a:rPr lang="nb-NO" dirty="0" smtClean="0"/>
              <a:t> </a:t>
            </a:r>
            <a:endParaRPr lang="nb-NO" dirty="0"/>
          </a:p>
        </p:txBody>
      </p:sp>
    </p:spTree>
    <p:extLst>
      <p:ext uri="{BB962C8B-B14F-4D97-AF65-F5344CB8AC3E}">
        <p14:creationId xmlns:p14="http://schemas.microsoft.com/office/powerpoint/2010/main" val="11180747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276475"/>
            <a:ext cx="9144000" cy="1944613"/>
          </a:xfrm>
        </p:spPr>
        <p:txBody>
          <a:bodyPr/>
          <a:lstStyle>
            <a:lvl1pPr algn="ctr">
              <a:defRPr sz="4400" b="0">
                <a:solidFill>
                  <a:schemeClr val="tx1"/>
                </a:solidFill>
                <a:latin typeface="+mj-lt"/>
              </a:defRPr>
            </a:lvl1pPr>
          </a:lstStyle>
          <a:p>
            <a:r>
              <a:rPr lang="nb-NO" smtClean="0"/>
              <a:t>Klikk for å redigere tittelstil</a:t>
            </a:r>
            <a:endParaRPr lang="nb-NO" dirty="0"/>
          </a:p>
        </p:txBody>
      </p:sp>
      <p:sp>
        <p:nvSpPr>
          <p:cNvPr id="3076" name="Rectangle 4"/>
          <p:cNvSpPr>
            <a:spLocks noGrp="1" noChangeArrowheads="1"/>
          </p:cNvSpPr>
          <p:nvPr>
            <p:ph type="dt" sz="half" idx="2"/>
          </p:nvPr>
        </p:nvSpPr>
        <p:spPr>
          <a:xfrm>
            <a:off x="457200" y="6245225"/>
            <a:ext cx="2133600" cy="476250"/>
          </a:xfrm>
        </p:spPr>
        <p:txBody>
          <a:bodyPr/>
          <a:lstStyle>
            <a:lvl1pPr algn="l">
              <a:defRPr sz="1400"/>
            </a:lvl1pPr>
          </a:lstStyle>
          <a:p>
            <a:fld id="{1286FFD8-18F7-4DCE-8879-962DD4F7C993}" type="datetime1">
              <a:rPr lang="nb-NO" smtClean="0"/>
              <a:t>25.10.2017</a:t>
            </a:fld>
            <a:endParaRPr lang="nb-NO" dirty="0"/>
          </a:p>
        </p:txBody>
      </p:sp>
      <p:sp>
        <p:nvSpPr>
          <p:cNvPr id="3077" name="Rectangle 5"/>
          <p:cNvSpPr>
            <a:spLocks noGrp="1" noChangeArrowheads="1"/>
          </p:cNvSpPr>
          <p:nvPr>
            <p:ph type="ftr" sz="quarter" idx="3"/>
          </p:nvPr>
        </p:nvSpPr>
        <p:spPr>
          <a:xfrm>
            <a:off x="3124200" y="6245225"/>
            <a:ext cx="2895600" cy="476250"/>
          </a:xfrm>
        </p:spPr>
        <p:txBody>
          <a:bodyPr/>
          <a:lstStyle>
            <a:lvl1pPr>
              <a:defRPr/>
            </a:lvl1pPr>
          </a:lstStyle>
          <a:p>
            <a:endParaRPr lang="nb-NO" dirty="0"/>
          </a:p>
        </p:txBody>
      </p:sp>
      <p:sp>
        <p:nvSpPr>
          <p:cNvPr id="3078" name="Rectangle 6"/>
          <p:cNvSpPr>
            <a:spLocks noGrp="1" noChangeArrowheads="1"/>
          </p:cNvSpPr>
          <p:nvPr>
            <p:ph type="sldNum" sz="quarter" idx="4"/>
          </p:nvPr>
        </p:nvSpPr>
        <p:spPr>
          <a:xfrm>
            <a:off x="6553200" y="6245225"/>
            <a:ext cx="2133600" cy="476250"/>
          </a:xfrm>
        </p:spPr>
        <p:txBody>
          <a:bodyPr/>
          <a:lstStyle>
            <a:lvl1pPr>
              <a:defRPr sz="1400"/>
            </a:lvl1pPr>
          </a:lstStyle>
          <a:p>
            <a:fld id="{0A62925B-69BF-42D8-AC4C-EAFE9BF0C495}" type="slidenum">
              <a:rPr lang="nb-NO"/>
              <a:pPr/>
              <a:t>‹#›</a:t>
            </a:fld>
            <a:endParaRPr lang="nb-NO" dirty="0"/>
          </a:p>
        </p:txBody>
      </p:sp>
      <p:grpSp>
        <p:nvGrpSpPr>
          <p:cNvPr id="10" name="Gruppe 9"/>
          <p:cNvGrpSpPr/>
          <p:nvPr userDrawn="1"/>
        </p:nvGrpSpPr>
        <p:grpSpPr>
          <a:xfrm>
            <a:off x="0" y="0"/>
            <a:ext cx="9144000" cy="1727200"/>
            <a:chOff x="0" y="0"/>
            <a:chExt cx="9144000" cy="1727200"/>
          </a:xfrm>
        </p:grpSpPr>
        <p:pic>
          <p:nvPicPr>
            <p:cNvPr id="11" name="Bilde 4" descr="Bånd.jpg"/>
            <p:cNvPicPr>
              <a:picLocks noChangeAspect="1"/>
            </p:cNvPicPr>
            <p:nvPr userDrawn="1"/>
          </p:nvPicPr>
          <p:blipFill>
            <a:blip r:embed="rId2" cstate="print"/>
            <a:srcRect l="15620" t="18381" r="18251" b="15822"/>
            <a:stretch>
              <a:fillRect/>
            </a:stretch>
          </p:blipFill>
          <p:spPr bwMode="auto">
            <a:xfrm>
              <a:off x="0" y="0"/>
              <a:ext cx="9144000" cy="1727200"/>
            </a:xfrm>
            <a:prstGeom prst="rect">
              <a:avLst/>
            </a:prstGeom>
            <a:noFill/>
            <a:ln w="9525">
              <a:noFill/>
              <a:miter lim="800000"/>
              <a:headEnd/>
              <a:tailEnd/>
            </a:ln>
          </p:spPr>
        </p:pic>
        <p:pic>
          <p:nvPicPr>
            <p:cNvPr id="12" name="Bilde 3" descr="NVELogoPos.eps"/>
            <p:cNvPicPr>
              <a:picLocks/>
            </p:cNvPicPr>
            <p:nvPr userDrawn="1"/>
          </p:nvPicPr>
          <p:blipFill>
            <a:blip r:embed="rId3" cstate="print"/>
            <a:srcRect/>
            <a:stretch>
              <a:fillRect/>
            </a:stretch>
          </p:blipFill>
          <p:spPr bwMode="auto">
            <a:xfrm>
              <a:off x="4173538" y="482600"/>
              <a:ext cx="882650" cy="871538"/>
            </a:xfrm>
            <a:prstGeom prst="rect">
              <a:avLst/>
            </a:prstGeom>
            <a:noFill/>
            <a:ln w="9525">
              <a:noFill/>
              <a:miter lim="800000"/>
              <a:headEnd/>
              <a:tailEnd/>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bunntekst 3"/>
          <p:cNvSpPr>
            <a:spLocks noGrp="1"/>
          </p:cNvSpPr>
          <p:nvPr>
            <p:ph type="ftr" sz="quarter" idx="10"/>
          </p:nvPr>
        </p:nvSpPr>
        <p:spPr/>
        <p:txBody>
          <a:bodyPr/>
          <a:lstStyle>
            <a:lvl1pPr>
              <a:defRPr/>
            </a:lvl1pPr>
          </a:lstStyle>
          <a:p>
            <a:endParaRPr lang="nb-NO" dirty="0"/>
          </a:p>
        </p:txBody>
      </p:sp>
      <p:sp>
        <p:nvSpPr>
          <p:cNvPr id="5" name="Plassholder for lysbildenummer 4"/>
          <p:cNvSpPr>
            <a:spLocks noGrp="1"/>
          </p:cNvSpPr>
          <p:nvPr>
            <p:ph type="sldNum" sz="quarter" idx="11"/>
          </p:nvPr>
        </p:nvSpPr>
        <p:spPr/>
        <p:txBody>
          <a:bodyPr/>
          <a:lstStyle>
            <a:lvl1pPr>
              <a:defRPr/>
            </a:lvl1pPr>
          </a:lstStyle>
          <a:p>
            <a:fld id="{89A1DC61-4976-4148-BBA2-B375C3B736FD}" type="slidenum">
              <a:rPr lang="nb-NO"/>
              <a:pPr/>
              <a:t>‹#›</a:t>
            </a:fld>
            <a:endParaRPr lang="nb-NO" dirty="0"/>
          </a:p>
        </p:txBody>
      </p:sp>
      <p:sp>
        <p:nvSpPr>
          <p:cNvPr id="6" name="Plassholder for dato 5"/>
          <p:cNvSpPr>
            <a:spLocks noGrp="1"/>
          </p:cNvSpPr>
          <p:nvPr>
            <p:ph type="dt" sz="half" idx="12"/>
          </p:nvPr>
        </p:nvSpPr>
        <p:spPr/>
        <p:txBody>
          <a:bodyPr/>
          <a:lstStyle>
            <a:lvl1pPr algn="ctr">
              <a:defRPr/>
            </a:lvl1pPr>
          </a:lstStyle>
          <a:p>
            <a:endParaRPr lang="nb-NO" dirty="0"/>
          </a:p>
          <a:p>
            <a:fld id="{1826EFE8-0424-4B0B-A0E8-88B87AAA381E}" type="datetime1">
              <a:rPr lang="nb-NO" smtClean="0"/>
              <a:t>25.10.2017</a:t>
            </a:fld>
            <a:endParaRPr lang="nb-NO"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96075" y="274638"/>
            <a:ext cx="2124075" cy="5386387"/>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323850" y="274638"/>
            <a:ext cx="6219825" cy="5386387"/>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bunntekst 3"/>
          <p:cNvSpPr>
            <a:spLocks noGrp="1"/>
          </p:cNvSpPr>
          <p:nvPr>
            <p:ph type="ftr" sz="quarter" idx="10"/>
          </p:nvPr>
        </p:nvSpPr>
        <p:spPr/>
        <p:txBody>
          <a:bodyPr/>
          <a:lstStyle>
            <a:lvl1pPr>
              <a:defRPr/>
            </a:lvl1pPr>
          </a:lstStyle>
          <a:p>
            <a:endParaRPr lang="nb-NO" dirty="0"/>
          </a:p>
        </p:txBody>
      </p:sp>
      <p:sp>
        <p:nvSpPr>
          <p:cNvPr id="5" name="Plassholder for lysbildenummer 4"/>
          <p:cNvSpPr>
            <a:spLocks noGrp="1"/>
          </p:cNvSpPr>
          <p:nvPr>
            <p:ph type="sldNum" sz="quarter" idx="11"/>
          </p:nvPr>
        </p:nvSpPr>
        <p:spPr/>
        <p:txBody>
          <a:bodyPr/>
          <a:lstStyle>
            <a:lvl1pPr>
              <a:defRPr/>
            </a:lvl1pPr>
          </a:lstStyle>
          <a:p>
            <a:fld id="{ADFEB83D-59BD-442E-ADD5-AD998D8A511B}" type="slidenum">
              <a:rPr lang="nb-NO"/>
              <a:pPr/>
              <a:t>‹#›</a:t>
            </a:fld>
            <a:endParaRPr lang="nb-NO" dirty="0"/>
          </a:p>
        </p:txBody>
      </p:sp>
      <p:sp>
        <p:nvSpPr>
          <p:cNvPr id="6" name="Plassholder for dato 5"/>
          <p:cNvSpPr>
            <a:spLocks noGrp="1"/>
          </p:cNvSpPr>
          <p:nvPr>
            <p:ph type="dt" sz="half" idx="12"/>
          </p:nvPr>
        </p:nvSpPr>
        <p:spPr/>
        <p:txBody>
          <a:bodyPr/>
          <a:lstStyle>
            <a:lvl1pPr algn="ctr">
              <a:defRPr/>
            </a:lvl1pPr>
          </a:lstStyle>
          <a:p>
            <a:endParaRPr lang="nb-NO" dirty="0"/>
          </a:p>
          <a:p>
            <a:fld id="{D73E3283-FE76-46D3-9A24-2B8D67FFF4EC}" type="datetime1">
              <a:rPr lang="nb-NO" smtClean="0"/>
              <a:t>25.10.2017</a:t>
            </a:fld>
            <a:endParaRPr lang="nb-NO"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bunntekst 3"/>
          <p:cNvSpPr>
            <a:spLocks noGrp="1"/>
          </p:cNvSpPr>
          <p:nvPr>
            <p:ph type="ftr" sz="quarter" idx="10"/>
          </p:nvPr>
        </p:nvSpPr>
        <p:spPr/>
        <p:txBody>
          <a:bodyPr/>
          <a:lstStyle>
            <a:lvl1pPr>
              <a:defRPr/>
            </a:lvl1pPr>
          </a:lstStyle>
          <a:p>
            <a:endParaRPr lang="nb-NO" dirty="0"/>
          </a:p>
        </p:txBody>
      </p:sp>
      <p:sp>
        <p:nvSpPr>
          <p:cNvPr id="5" name="Plassholder for lysbildenummer 4"/>
          <p:cNvSpPr>
            <a:spLocks noGrp="1"/>
          </p:cNvSpPr>
          <p:nvPr>
            <p:ph type="sldNum" sz="quarter" idx="11"/>
          </p:nvPr>
        </p:nvSpPr>
        <p:spPr/>
        <p:txBody>
          <a:bodyPr/>
          <a:lstStyle>
            <a:lvl1pPr>
              <a:defRPr/>
            </a:lvl1pPr>
          </a:lstStyle>
          <a:p>
            <a:fld id="{2D7C7C2F-BC14-4912-85AE-01B112F69D16}" type="slidenum">
              <a:rPr lang="nb-NO"/>
              <a:pPr/>
              <a:t>‹#›</a:t>
            </a:fld>
            <a:endParaRPr lang="nb-NO" dirty="0"/>
          </a:p>
        </p:txBody>
      </p:sp>
      <p:sp>
        <p:nvSpPr>
          <p:cNvPr id="6" name="Plassholder for dato 5"/>
          <p:cNvSpPr>
            <a:spLocks noGrp="1"/>
          </p:cNvSpPr>
          <p:nvPr>
            <p:ph type="dt" sz="half" idx="12"/>
          </p:nvPr>
        </p:nvSpPr>
        <p:spPr/>
        <p:txBody>
          <a:bodyPr/>
          <a:lstStyle>
            <a:lvl1pPr algn="ctr">
              <a:defRPr/>
            </a:lvl1pPr>
          </a:lstStyle>
          <a:p>
            <a:endParaRPr lang="nb-NO" dirty="0"/>
          </a:p>
          <a:p>
            <a:fld id="{D5C2598C-AB05-4B16-902C-6167E03AB4CB}" type="datetime1">
              <a:rPr lang="nb-NO" smtClean="0"/>
              <a:t>25.10.2017</a:t>
            </a:fld>
            <a:endParaRPr lang="nb-NO"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dirty="0"/>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5" name="Plassholder for lysbildenummer 4"/>
          <p:cNvSpPr>
            <a:spLocks noGrp="1"/>
          </p:cNvSpPr>
          <p:nvPr>
            <p:ph type="sldNum" sz="quarter" idx="11"/>
          </p:nvPr>
        </p:nvSpPr>
        <p:spPr/>
        <p:txBody>
          <a:bodyPr/>
          <a:lstStyle>
            <a:lvl1pPr>
              <a:defRPr/>
            </a:lvl1pPr>
          </a:lstStyle>
          <a:p>
            <a:fld id="{2F5CCCDA-2F61-4AEA-960F-3313DE784990}" type="slidenum">
              <a:rPr lang="nb-NO"/>
              <a:pPr/>
              <a:t>‹#›</a:t>
            </a:fld>
            <a:endParaRPr lang="nb-NO" dirty="0"/>
          </a:p>
        </p:txBody>
      </p:sp>
      <p:sp>
        <p:nvSpPr>
          <p:cNvPr id="6" name="Plassholder for dato 5"/>
          <p:cNvSpPr>
            <a:spLocks noGrp="1"/>
          </p:cNvSpPr>
          <p:nvPr>
            <p:ph type="dt" sz="half" idx="12"/>
          </p:nvPr>
        </p:nvSpPr>
        <p:spPr/>
        <p:txBody>
          <a:bodyPr/>
          <a:lstStyle>
            <a:lvl1pPr algn="ctr">
              <a:defRPr/>
            </a:lvl1pPr>
          </a:lstStyle>
          <a:p>
            <a:endParaRPr lang="nb-NO" dirty="0"/>
          </a:p>
          <a:p>
            <a:fld id="{4D49217B-7AAC-4376-B650-2AF399350B60}" type="datetime1">
              <a:rPr lang="nb-NO" smtClean="0"/>
              <a:t>25.10.2017</a:t>
            </a:fld>
            <a:endParaRPr lang="nb-NO"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sz="half" idx="1"/>
          </p:nvPr>
        </p:nvSpPr>
        <p:spPr>
          <a:xfrm>
            <a:off x="323850" y="1600200"/>
            <a:ext cx="4171950" cy="4060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171950" cy="4060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lysbildenummer 5"/>
          <p:cNvSpPr>
            <a:spLocks noGrp="1"/>
          </p:cNvSpPr>
          <p:nvPr>
            <p:ph type="sldNum" sz="quarter" idx="11"/>
          </p:nvPr>
        </p:nvSpPr>
        <p:spPr/>
        <p:txBody>
          <a:bodyPr/>
          <a:lstStyle>
            <a:lvl1pPr>
              <a:defRPr/>
            </a:lvl1pPr>
          </a:lstStyle>
          <a:p>
            <a:fld id="{9ABD27D2-7930-47BD-8932-4F619E7FDF3C}" type="slidenum">
              <a:rPr lang="nb-NO"/>
              <a:pPr/>
              <a:t>‹#›</a:t>
            </a:fld>
            <a:endParaRPr lang="nb-NO" dirty="0"/>
          </a:p>
        </p:txBody>
      </p:sp>
      <p:sp>
        <p:nvSpPr>
          <p:cNvPr id="7" name="Plassholder for dato 6"/>
          <p:cNvSpPr>
            <a:spLocks noGrp="1"/>
          </p:cNvSpPr>
          <p:nvPr>
            <p:ph type="dt" sz="half" idx="12"/>
          </p:nvPr>
        </p:nvSpPr>
        <p:spPr/>
        <p:txBody>
          <a:bodyPr/>
          <a:lstStyle>
            <a:lvl1pPr algn="ctr">
              <a:defRPr/>
            </a:lvl1pPr>
          </a:lstStyle>
          <a:p>
            <a:endParaRPr lang="nb-NO" dirty="0"/>
          </a:p>
          <a:p>
            <a:fld id="{13862C62-6A72-448F-92A5-4466BAD0036A}" type="datetime1">
              <a:rPr lang="nb-NO" smtClean="0"/>
              <a:t>25.10.2017</a:t>
            </a:fld>
            <a:endParaRPr lang="nb-NO"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bunntekst 6"/>
          <p:cNvSpPr>
            <a:spLocks noGrp="1"/>
          </p:cNvSpPr>
          <p:nvPr>
            <p:ph type="ftr" sz="quarter" idx="10"/>
          </p:nvPr>
        </p:nvSpPr>
        <p:spPr/>
        <p:txBody>
          <a:bodyPr/>
          <a:lstStyle>
            <a:lvl1pPr>
              <a:defRPr/>
            </a:lvl1pPr>
          </a:lstStyle>
          <a:p>
            <a:endParaRPr lang="nb-NO" dirty="0"/>
          </a:p>
        </p:txBody>
      </p:sp>
      <p:sp>
        <p:nvSpPr>
          <p:cNvPr id="8" name="Plassholder for lysbildenummer 7"/>
          <p:cNvSpPr>
            <a:spLocks noGrp="1"/>
          </p:cNvSpPr>
          <p:nvPr>
            <p:ph type="sldNum" sz="quarter" idx="11"/>
          </p:nvPr>
        </p:nvSpPr>
        <p:spPr/>
        <p:txBody>
          <a:bodyPr/>
          <a:lstStyle>
            <a:lvl1pPr>
              <a:defRPr/>
            </a:lvl1pPr>
          </a:lstStyle>
          <a:p>
            <a:fld id="{F624E39F-54B3-4230-B52F-3BCC8CF38B46}" type="slidenum">
              <a:rPr lang="nb-NO"/>
              <a:pPr/>
              <a:t>‹#›</a:t>
            </a:fld>
            <a:endParaRPr lang="nb-NO" dirty="0"/>
          </a:p>
        </p:txBody>
      </p:sp>
      <p:sp>
        <p:nvSpPr>
          <p:cNvPr id="9" name="Plassholder for dato 8"/>
          <p:cNvSpPr>
            <a:spLocks noGrp="1"/>
          </p:cNvSpPr>
          <p:nvPr>
            <p:ph type="dt" sz="half" idx="12"/>
          </p:nvPr>
        </p:nvSpPr>
        <p:spPr/>
        <p:txBody>
          <a:bodyPr/>
          <a:lstStyle>
            <a:lvl1pPr algn="ctr">
              <a:defRPr/>
            </a:lvl1pPr>
          </a:lstStyle>
          <a:p>
            <a:endParaRPr lang="nb-NO" dirty="0"/>
          </a:p>
          <a:p>
            <a:fld id="{8C386414-B3AF-4C2A-A554-914D9A64A6B2}" type="datetime1">
              <a:rPr lang="nb-NO" smtClean="0"/>
              <a:t>25.10.2017</a:t>
            </a:fld>
            <a:endParaRPr lang="nb-NO"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bunntekst 2"/>
          <p:cNvSpPr>
            <a:spLocks noGrp="1"/>
          </p:cNvSpPr>
          <p:nvPr>
            <p:ph type="ftr" sz="quarter" idx="10"/>
          </p:nvPr>
        </p:nvSpPr>
        <p:spPr/>
        <p:txBody>
          <a:bodyPr/>
          <a:lstStyle>
            <a:lvl1pPr>
              <a:defRPr/>
            </a:lvl1pPr>
          </a:lstStyle>
          <a:p>
            <a:endParaRPr lang="nb-NO" dirty="0"/>
          </a:p>
        </p:txBody>
      </p:sp>
      <p:sp>
        <p:nvSpPr>
          <p:cNvPr id="4" name="Plassholder for lysbildenummer 3"/>
          <p:cNvSpPr>
            <a:spLocks noGrp="1"/>
          </p:cNvSpPr>
          <p:nvPr>
            <p:ph type="sldNum" sz="quarter" idx="11"/>
          </p:nvPr>
        </p:nvSpPr>
        <p:spPr/>
        <p:txBody>
          <a:bodyPr/>
          <a:lstStyle>
            <a:lvl1pPr>
              <a:defRPr/>
            </a:lvl1pPr>
          </a:lstStyle>
          <a:p>
            <a:fld id="{FD430F32-7C83-4CC4-AF14-DB8AE53E6FAD}" type="slidenum">
              <a:rPr lang="nb-NO"/>
              <a:pPr/>
              <a:t>‹#›</a:t>
            </a:fld>
            <a:endParaRPr lang="nb-NO" dirty="0"/>
          </a:p>
        </p:txBody>
      </p:sp>
      <p:sp>
        <p:nvSpPr>
          <p:cNvPr id="5" name="Plassholder for dato 4"/>
          <p:cNvSpPr>
            <a:spLocks noGrp="1"/>
          </p:cNvSpPr>
          <p:nvPr>
            <p:ph type="dt" sz="half" idx="12"/>
          </p:nvPr>
        </p:nvSpPr>
        <p:spPr/>
        <p:txBody>
          <a:bodyPr/>
          <a:lstStyle>
            <a:lvl1pPr algn="ctr">
              <a:defRPr/>
            </a:lvl1pPr>
          </a:lstStyle>
          <a:p>
            <a:endParaRPr lang="nb-NO" dirty="0"/>
          </a:p>
          <a:p>
            <a:fld id="{22FFBF2D-7DF2-42E1-8A3F-CFB19624E335}" type="datetime1">
              <a:rPr lang="nb-NO" smtClean="0"/>
              <a:t>25.10.2017</a:t>
            </a:fld>
            <a:endParaRPr lang="nb-NO"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bunntekst 1"/>
          <p:cNvSpPr>
            <a:spLocks noGrp="1"/>
          </p:cNvSpPr>
          <p:nvPr>
            <p:ph type="ftr" sz="quarter" idx="10"/>
          </p:nvPr>
        </p:nvSpPr>
        <p:spPr/>
        <p:txBody>
          <a:bodyPr/>
          <a:lstStyle>
            <a:lvl1pPr>
              <a:defRPr/>
            </a:lvl1pPr>
          </a:lstStyle>
          <a:p>
            <a:endParaRPr lang="nb-NO" dirty="0"/>
          </a:p>
        </p:txBody>
      </p:sp>
      <p:sp>
        <p:nvSpPr>
          <p:cNvPr id="3" name="Plassholder for lysbildenummer 2"/>
          <p:cNvSpPr>
            <a:spLocks noGrp="1"/>
          </p:cNvSpPr>
          <p:nvPr>
            <p:ph type="sldNum" sz="quarter" idx="11"/>
          </p:nvPr>
        </p:nvSpPr>
        <p:spPr/>
        <p:txBody>
          <a:bodyPr/>
          <a:lstStyle>
            <a:lvl1pPr>
              <a:defRPr/>
            </a:lvl1pPr>
          </a:lstStyle>
          <a:p>
            <a:fld id="{51389E0B-FB35-4D1D-A65E-ABAFD52FA816}" type="slidenum">
              <a:rPr lang="nb-NO"/>
              <a:pPr/>
              <a:t>‹#›</a:t>
            </a:fld>
            <a:endParaRPr lang="nb-NO" dirty="0"/>
          </a:p>
        </p:txBody>
      </p:sp>
      <p:sp>
        <p:nvSpPr>
          <p:cNvPr id="4" name="Plassholder for dato 3"/>
          <p:cNvSpPr>
            <a:spLocks noGrp="1"/>
          </p:cNvSpPr>
          <p:nvPr>
            <p:ph type="dt" sz="half" idx="12"/>
          </p:nvPr>
        </p:nvSpPr>
        <p:spPr/>
        <p:txBody>
          <a:bodyPr/>
          <a:lstStyle>
            <a:lvl1pPr algn="ctr">
              <a:defRPr/>
            </a:lvl1pPr>
          </a:lstStyle>
          <a:p>
            <a:endParaRPr lang="nb-NO" dirty="0"/>
          </a:p>
          <a:p>
            <a:fld id="{A167370D-C7BD-4ABB-AFFB-22D01E8D69FF}" type="datetime1">
              <a:rPr lang="nb-NO" smtClean="0"/>
              <a:t>25.10.2017</a:t>
            </a:fld>
            <a:endParaRPr lang="nb-NO"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bunntekst 4"/>
          <p:cNvSpPr>
            <a:spLocks noGrp="1"/>
          </p:cNvSpPr>
          <p:nvPr>
            <p:ph type="ftr" sz="quarter" idx="10"/>
          </p:nvPr>
        </p:nvSpPr>
        <p:spPr/>
        <p:txBody>
          <a:bodyPr/>
          <a:lstStyle>
            <a:lvl1pPr>
              <a:defRPr/>
            </a:lvl1pPr>
          </a:lstStyle>
          <a:p>
            <a:endParaRPr lang="nb-NO" dirty="0"/>
          </a:p>
        </p:txBody>
      </p:sp>
      <p:sp>
        <p:nvSpPr>
          <p:cNvPr id="6" name="Plassholder for lysbildenummer 5"/>
          <p:cNvSpPr>
            <a:spLocks noGrp="1"/>
          </p:cNvSpPr>
          <p:nvPr>
            <p:ph type="sldNum" sz="quarter" idx="11"/>
          </p:nvPr>
        </p:nvSpPr>
        <p:spPr/>
        <p:txBody>
          <a:bodyPr/>
          <a:lstStyle>
            <a:lvl1pPr>
              <a:defRPr/>
            </a:lvl1pPr>
          </a:lstStyle>
          <a:p>
            <a:fld id="{69D7F1D7-7ADF-4BA7-B723-EA9B7C9026F0}" type="slidenum">
              <a:rPr lang="nb-NO"/>
              <a:pPr/>
              <a:t>‹#›</a:t>
            </a:fld>
            <a:endParaRPr lang="nb-NO" dirty="0"/>
          </a:p>
        </p:txBody>
      </p:sp>
      <p:sp>
        <p:nvSpPr>
          <p:cNvPr id="7" name="Plassholder for dato 6"/>
          <p:cNvSpPr>
            <a:spLocks noGrp="1"/>
          </p:cNvSpPr>
          <p:nvPr>
            <p:ph type="dt" sz="half" idx="12"/>
          </p:nvPr>
        </p:nvSpPr>
        <p:spPr/>
        <p:txBody>
          <a:bodyPr/>
          <a:lstStyle>
            <a:lvl1pPr algn="ctr">
              <a:defRPr/>
            </a:lvl1pPr>
          </a:lstStyle>
          <a:p>
            <a:endParaRPr lang="nb-NO" dirty="0"/>
          </a:p>
          <a:p>
            <a:fld id="{4A801994-4B0A-489E-A746-FA4B58C5DAEF}" type="datetime1">
              <a:rPr lang="nb-NO" smtClean="0"/>
              <a:t>25.10.2017</a:t>
            </a:fld>
            <a:endParaRPr lang="nb-NO"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bunntekst 4"/>
          <p:cNvSpPr>
            <a:spLocks noGrp="1"/>
          </p:cNvSpPr>
          <p:nvPr>
            <p:ph type="ftr" sz="quarter" idx="10"/>
          </p:nvPr>
        </p:nvSpPr>
        <p:spPr/>
        <p:txBody>
          <a:bodyPr/>
          <a:lstStyle>
            <a:lvl1pPr>
              <a:defRPr/>
            </a:lvl1pPr>
          </a:lstStyle>
          <a:p>
            <a:endParaRPr lang="nb-NO" dirty="0"/>
          </a:p>
        </p:txBody>
      </p:sp>
      <p:sp>
        <p:nvSpPr>
          <p:cNvPr id="6" name="Plassholder for lysbildenummer 5"/>
          <p:cNvSpPr>
            <a:spLocks noGrp="1"/>
          </p:cNvSpPr>
          <p:nvPr>
            <p:ph type="sldNum" sz="quarter" idx="11"/>
          </p:nvPr>
        </p:nvSpPr>
        <p:spPr/>
        <p:txBody>
          <a:bodyPr/>
          <a:lstStyle>
            <a:lvl1pPr>
              <a:defRPr/>
            </a:lvl1pPr>
          </a:lstStyle>
          <a:p>
            <a:fld id="{08C30F2C-12A1-47BA-898D-F9F96F9553DA}" type="slidenum">
              <a:rPr lang="nb-NO"/>
              <a:pPr/>
              <a:t>‹#›</a:t>
            </a:fld>
            <a:endParaRPr lang="nb-NO" dirty="0"/>
          </a:p>
        </p:txBody>
      </p:sp>
      <p:sp>
        <p:nvSpPr>
          <p:cNvPr id="7" name="Plassholder for dato 6"/>
          <p:cNvSpPr>
            <a:spLocks noGrp="1"/>
          </p:cNvSpPr>
          <p:nvPr>
            <p:ph type="dt" sz="half" idx="12"/>
          </p:nvPr>
        </p:nvSpPr>
        <p:spPr/>
        <p:txBody>
          <a:bodyPr/>
          <a:lstStyle>
            <a:lvl1pPr algn="ctr">
              <a:defRPr/>
            </a:lvl1pPr>
          </a:lstStyle>
          <a:p>
            <a:endParaRPr lang="nb-NO" dirty="0"/>
          </a:p>
          <a:p>
            <a:fld id="{4AE7F14F-0D50-4761-8D6C-C37F613A290E}" type="datetime1">
              <a:rPr lang="nb-NO" smtClean="0"/>
              <a:t>25.10.2017</a:t>
            </a:fld>
            <a:endParaRPr lang="nb-NO"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274638"/>
            <a:ext cx="84963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nb-NO" dirty="0" smtClean="0"/>
              <a:t>Klikk for å redigere tittelstil</a:t>
            </a:r>
          </a:p>
        </p:txBody>
      </p:sp>
      <p:sp>
        <p:nvSpPr>
          <p:cNvPr id="1027" name="Rectangle 3"/>
          <p:cNvSpPr>
            <a:spLocks noGrp="1" noChangeArrowheads="1"/>
          </p:cNvSpPr>
          <p:nvPr>
            <p:ph type="body" idx="1"/>
          </p:nvPr>
        </p:nvSpPr>
        <p:spPr bwMode="auto">
          <a:xfrm>
            <a:off x="323850" y="1600200"/>
            <a:ext cx="8496300" cy="4060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b-NO" dirty="0" smtClean="0"/>
              <a:t>Klikk for å redigere tekststiler i malen</a:t>
            </a:r>
          </a:p>
          <a:p>
            <a:pPr lvl="1"/>
            <a:r>
              <a:rPr lang="nb-NO" dirty="0" smtClean="0"/>
              <a:t>Andre nivå</a:t>
            </a:r>
          </a:p>
          <a:p>
            <a:pPr lvl="2"/>
            <a:r>
              <a:rPr lang="nb-NO" dirty="0" smtClean="0"/>
              <a:t>Tredje nivå</a:t>
            </a:r>
          </a:p>
        </p:txBody>
      </p:sp>
      <p:sp>
        <p:nvSpPr>
          <p:cNvPr id="1029" name="Rectangle 5"/>
          <p:cNvSpPr>
            <a:spLocks noGrp="1" noChangeArrowheads="1"/>
          </p:cNvSpPr>
          <p:nvPr>
            <p:ph type="ftr" sz="quarter" idx="3"/>
          </p:nvPr>
        </p:nvSpPr>
        <p:spPr bwMode="auto">
          <a:xfrm>
            <a:off x="3132138" y="6597650"/>
            <a:ext cx="2895600"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nb-NO" dirty="0"/>
          </a:p>
        </p:txBody>
      </p:sp>
      <p:sp>
        <p:nvSpPr>
          <p:cNvPr id="1030" name="Rectangle 6"/>
          <p:cNvSpPr>
            <a:spLocks noGrp="1" noChangeArrowheads="1"/>
          </p:cNvSpPr>
          <p:nvPr>
            <p:ph type="sldNum" sz="quarter" idx="4"/>
          </p:nvPr>
        </p:nvSpPr>
        <p:spPr bwMode="auto">
          <a:xfrm>
            <a:off x="8200975" y="5688930"/>
            <a:ext cx="620192"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r>
              <a:rPr lang="nb-NO" dirty="0" smtClean="0"/>
              <a:t>&lt;#&gt;</a:t>
            </a:r>
            <a:endParaRPr lang="nb-NO" dirty="0"/>
          </a:p>
        </p:txBody>
      </p:sp>
      <p:sp>
        <p:nvSpPr>
          <p:cNvPr id="1028" name="Rectangle 4"/>
          <p:cNvSpPr>
            <a:spLocks noGrp="1" noChangeArrowheads="1"/>
          </p:cNvSpPr>
          <p:nvPr>
            <p:ph type="dt" sz="half" idx="2"/>
          </p:nvPr>
        </p:nvSpPr>
        <p:spPr bwMode="auto">
          <a:xfrm>
            <a:off x="7812088" y="5876925"/>
            <a:ext cx="1008062" cy="622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lgn="ctr"/>
            <a:endParaRPr lang="nb-NO" dirty="0"/>
          </a:p>
          <a:p>
            <a:fld id="{A809BAD5-9719-4947-8FFE-41378F8F227B}" type="datetime1">
              <a:rPr lang="nb-NO" smtClean="0"/>
              <a:t>25.10.2017</a:t>
            </a:fld>
            <a:endParaRPr lang="nb-NO" dirty="0"/>
          </a:p>
        </p:txBody>
      </p:sp>
      <p:grpSp>
        <p:nvGrpSpPr>
          <p:cNvPr id="15" name="Gruppe 14"/>
          <p:cNvGrpSpPr/>
          <p:nvPr/>
        </p:nvGrpSpPr>
        <p:grpSpPr>
          <a:xfrm>
            <a:off x="260350" y="6288088"/>
            <a:ext cx="8629650" cy="363537"/>
            <a:chOff x="260350" y="6364288"/>
            <a:chExt cx="8629650" cy="363537"/>
          </a:xfrm>
        </p:grpSpPr>
        <p:pic>
          <p:nvPicPr>
            <p:cNvPr id="16" name="Bilde 7" descr="Bånd 2.jpg"/>
            <p:cNvPicPr>
              <a:picLocks/>
            </p:cNvPicPr>
            <p:nvPr userDrawn="1"/>
          </p:nvPicPr>
          <p:blipFill>
            <a:blip r:embed="rId13" cstate="print"/>
            <a:srcRect l="9778" r="7104" b="44769"/>
            <a:stretch>
              <a:fillRect/>
            </a:stretch>
          </p:blipFill>
          <p:spPr bwMode="auto">
            <a:xfrm>
              <a:off x="260350" y="6364288"/>
              <a:ext cx="8629650" cy="360362"/>
            </a:xfrm>
            <a:prstGeom prst="rect">
              <a:avLst/>
            </a:prstGeom>
            <a:noFill/>
            <a:ln w="9525">
              <a:noFill/>
              <a:miter lim="800000"/>
              <a:headEnd/>
              <a:tailEnd/>
            </a:ln>
          </p:spPr>
        </p:pic>
        <p:pic>
          <p:nvPicPr>
            <p:cNvPr id="17" name="Bilde 5" descr="NVELogoPos.eps"/>
            <p:cNvPicPr>
              <a:picLocks/>
            </p:cNvPicPr>
            <p:nvPr userDrawn="1"/>
          </p:nvPicPr>
          <p:blipFill>
            <a:blip r:embed="rId14" cstate="print"/>
            <a:srcRect/>
            <a:stretch>
              <a:fillRect/>
            </a:stretch>
          </p:blipFill>
          <p:spPr bwMode="auto">
            <a:xfrm>
              <a:off x="342900" y="6400800"/>
              <a:ext cx="306388" cy="287338"/>
            </a:xfrm>
            <a:prstGeom prst="rect">
              <a:avLst/>
            </a:prstGeom>
            <a:noFill/>
            <a:ln w="9525">
              <a:noFill/>
              <a:miter lim="800000"/>
              <a:headEnd/>
              <a:tailEnd/>
            </a:ln>
          </p:spPr>
        </p:pic>
        <p:sp>
          <p:nvSpPr>
            <p:cNvPr id="18" name="Rektangel 17"/>
            <p:cNvSpPr/>
            <p:nvPr userDrawn="1"/>
          </p:nvSpPr>
          <p:spPr>
            <a:xfrm>
              <a:off x="2286000" y="6451600"/>
              <a:ext cx="4572000" cy="276225"/>
            </a:xfrm>
            <a:prstGeom prst="rect">
              <a:avLst/>
            </a:prstGeom>
          </p:spPr>
          <p:txBody>
            <a:bodyPr>
              <a:spAutoFit/>
            </a:bodyPr>
            <a:lstStyle/>
            <a:p>
              <a:pPr algn="ctr">
                <a:spcAft>
                  <a:spcPts val="600"/>
                </a:spcAft>
              </a:pPr>
              <a:r>
                <a:rPr lang="nb-NO" baseline="30000">
                  <a:solidFill>
                    <a:srgbClr val="404040"/>
                  </a:solidFill>
                </a:rPr>
                <a:t>Norges vassdrags- og energidirektorat</a:t>
              </a: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20000"/>
        </a:spcBef>
        <a:spcAft>
          <a:spcPct val="0"/>
        </a:spcAft>
        <a:buClr>
          <a:srgbClr val="F4792C"/>
        </a:buClr>
        <a:buSzPct val="85000"/>
        <a:buFont typeface="Arial Unicode MS" pitchFamily="34" charset="-128"/>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295383"/>
        </a:buClr>
        <a:buSzPct val="80000"/>
        <a:buFont typeface="Helvetica" pitchFamily="34" charset="0"/>
        <a:buChar char="■"/>
        <a:defRPr sz="22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defRPr sz="2000">
          <a:solidFill>
            <a:schemeClr val="tx1"/>
          </a:solidFill>
          <a:latin typeface="+mn-lt"/>
        </a:defRPr>
      </a:lvl4pPr>
      <a:lvl5pPr marL="2057400" indent="-228600" algn="l" rtl="0" eaLnBrk="1" fontAlgn="base" hangingPunct="1">
        <a:spcBef>
          <a:spcPct val="20000"/>
        </a:spcBef>
        <a:spcAft>
          <a:spcPct val="0"/>
        </a:spcAft>
        <a:defRPr sz="2000">
          <a:solidFill>
            <a:schemeClr val="tx1"/>
          </a:solidFill>
          <a:latin typeface="+mn-lt"/>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varsom.no/snoskredskolen/snoskredproblemer/"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varsom.no/snoskredskolen/skredfarevurdering-og-faretegn/faretegn/"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varsom.no/snoskredskolen/skredfarevurdering-og-faretegn/vedvarende-svake-la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varsom.no/snoskredskolen/skredfarevurdering-og-faretegn/snoprofi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5.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varsom.no/snoskredskolen/kameratredning/utgraving-av-skredtatte/" TargetMode="External"/><Relationship Id="rId5" Type="http://schemas.openxmlformats.org/officeDocument/2006/relationships/hyperlink" Target="http://www.varsom.no/snoskredskolen/kameratredning/" TargetMode="External"/><Relationship Id="rId4" Type="http://schemas.openxmlformats.org/officeDocument/2006/relationships/hyperlink" Target="http://www.varsom.no/snoskredskolen/skredutstyr/"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varsom.no/snoskredskolen/skredterreng/"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1.jp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7.jp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varsom.no/snoskredskolen/skredterreng/"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2" name="Rectangle 4"/>
          <p:cNvSpPr>
            <a:spLocks noGrp="1" noChangeArrowheads="1"/>
          </p:cNvSpPr>
          <p:nvPr>
            <p:ph type="ctrTitle"/>
          </p:nvPr>
        </p:nvSpPr>
        <p:spPr>
          <a:xfrm>
            <a:off x="0" y="2060575"/>
            <a:ext cx="9144000" cy="1512888"/>
          </a:xfrm>
        </p:spPr>
        <p:txBody>
          <a:bodyPr/>
          <a:lstStyle/>
          <a:p>
            <a:r>
              <a:rPr lang="nb-NO" sz="3600" dirty="0" smtClean="0">
                <a:latin typeface="Helvetica" pitchFamily="34" charset="0"/>
              </a:rPr>
              <a:t>Snøskred og bruk av varsom.no</a:t>
            </a:r>
            <a:endParaRPr lang="nb-NO" sz="3600" dirty="0">
              <a:latin typeface="Helvetica" pitchFamily="34" charset="0"/>
            </a:endParaRPr>
          </a:p>
        </p:txBody>
      </p:sp>
      <p:sp>
        <p:nvSpPr>
          <p:cNvPr id="12293" name="Rectangle 5"/>
          <p:cNvSpPr>
            <a:spLocks noGrp="1" noChangeArrowheads="1"/>
          </p:cNvSpPr>
          <p:nvPr>
            <p:ph type="subTitle" idx="1"/>
          </p:nvPr>
        </p:nvSpPr>
        <p:spPr bwMode="auto">
          <a:xfrm>
            <a:off x="1043608" y="3429001"/>
            <a:ext cx="7128792" cy="504055"/>
          </a:xfrm>
          <a:prstGeom prst="rect">
            <a:avLst/>
          </a:prstGeom>
          <a:solidFill>
            <a:schemeClr val="bg1">
              <a:alpha val="48000"/>
            </a:schemeClr>
          </a:solidFill>
          <a:ln>
            <a:miter lim="800000"/>
            <a:headEnd/>
            <a:tailEnd/>
          </a:ln>
        </p:spPr>
        <p:txBody>
          <a:bodyPr/>
          <a:lstStyle/>
          <a:p>
            <a:pPr marL="0" indent="0" algn="ctr">
              <a:buFont typeface="Arial Unicode MS" pitchFamily="34" charset="-128"/>
              <a:buNone/>
            </a:pPr>
            <a:r>
              <a:rPr lang="nb-NO" sz="2000" dirty="0" smtClean="0">
                <a:latin typeface="Helvetica" pitchFamily="34" charset="0"/>
              </a:rPr>
              <a:t>Sikkerhetskurs sjåføropplæring klasse s</a:t>
            </a:r>
            <a:endParaRPr lang="nb-NO" sz="2000" dirty="0">
              <a:latin typeface="Helvetica" pitchFamily="34" charset="0"/>
            </a:endParaRPr>
          </a:p>
        </p:txBody>
      </p:sp>
      <p:pic>
        <p:nvPicPr>
          <p:cNvPr id="2" name="Bil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797152"/>
            <a:ext cx="3024336" cy="2016224"/>
          </a:xfrm>
          <a:prstGeom prst="rect">
            <a:avLst/>
          </a:prstGeom>
        </p:spPr>
      </p:pic>
      <p:pic>
        <p:nvPicPr>
          <p:cNvPr id="3" name="Bild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4793" y="4797152"/>
            <a:ext cx="3023391" cy="2016224"/>
          </a:xfrm>
          <a:prstGeom prst="rect">
            <a:avLst/>
          </a:prstGeom>
        </p:spPr>
      </p:pic>
      <p:pic>
        <p:nvPicPr>
          <p:cNvPr id="4" name="Bild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0205" y="4797152"/>
            <a:ext cx="2688299" cy="201622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lassholder for innhold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3850" y="188640"/>
            <a:ext cx="8496300" cy="1056955"/>
          </a:xfrm>
        </p:spPr>
      </p:pic>
      <p:pic>
        <p:nvPicPr>
          <p:cNvPr id="7" name="Bild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850" y="4221088"/>
            <a:ext cx="8496300" cy="791042"/>
          </a:xfrm>
          <a:prstGeom prst="rect">
            <a:avLst/>
          </a:prstGeom>
        </p:spPr>
      </p:pic>
      <p:pic>
        <p:nvPicPr>
          <p:cNvPr id="8" name="Bild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850" y="3284984"/>
            <a:ext cx="8496300" cy="801816"/>
          </a:xfrm>
          <a:prstGeom prst="rect">
            <a:avLst/>
          </a:prstGeom>
        </p:spPr>
      </p:pic>
      <p:pic>
        <p:nvPicPr>
          <p:cNvPr id="9" name="Bild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850" y="2276872"/>
            <a:ext cx="8496300" cy="800272"/>
          </a:xfrm>
          <a:prstGeom prst="rect">
            <a:avLst/>
          </a:prstGeom>
        </p:spPr>
      </p:pic>
      <p:pic>
        <p:nvPicPr>
          <p:cNvPr id="10" name="Bild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3528" y="1268760"/>
            <a:ext cx="8496300" cy="789410"/>
          </a:xfrm>
          <a:prstGeom prst="rect">
            <a:avLst/>
          </a:prstGeom>
        </p:spPr>
      </p:pic>
      <p:pic>
        <p:nvPicPr>
          <p:cNvPr id="12" name="Bild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3528" y="5157192"/>
            <a:ext cx="8496300" cy="738964"/>
          </a:xfrm>
          <a:prstGeom prst="rect">
            <a:avLst/>
          </a:prstGeom>
        </p:spPr>
      </p:pic>
    </p:spTree>
    <p:extLst>
      <p:ext uri="{BB962C8B-B14F-4D97-AF65-F5344CB8AC3E}">
        <p14:creationId xmlns:p14="http://schemas.microsoft.com/office/powerpoint/2010/main" val="9935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Skredfarevurderingen</a:t>
            </a:r>
          </a:p>
        </p:txBody>
      </p:sp>
      <p:sp>
        <p:nvSpPr>
          <p:cNvPr id="3" name="Plassholder for innhold 2"/>
          <p:cNvSpPr>
            <a:spLocks noGrp="1"/>
          </p:cNvSpPr>
          <p:nvPr>
            <p:ph idx="1"/>
          </p:nvPr>
        </p:nvSpPr>
        <p:spPr>
          <a:xfrm>
            <a:off x="323850" y="1600200"/>
            <a:ext cx="3816102" cy="4060825"/>
          </a:xfrm>
        </p:spPr>
        <p:txBody>
          <a:bodyPr/>
          <a:lstStyle/>
          <a:p>
            <a:r>
              <a:rPr lang="nb-NO" sz="1600" dirty="0"/>
              <a:t>T</a:t>
            </a:r>
            <a:r>
              <a:rPr lang="nb-NO" sz="1600" dirty="0" smtClean="0"/>
              <a:t>ekstlig </a:t>
            </a:r>
            <a:r>
              <a:rPr lang="nb-NO" sz="1600" dirty="0"/>
              <a:t>fremstilling av snøskredvarslerens vurdering av </a:t>
            </a:r>
            <a:r>
              <a:rPr lang="nb-NO" sz="1600" dirty="0" smtClean="0"/>
              <a:t>situasjonen</a:t>
            </a:r>
          </a:p>
          <a:p>
            <a:pPr marL="0" indent="0">
              <a:buNone/>
            </a:pPr>
            <a:endParaRPr lang="nb-NO" sz="1600" dirty="0"/>
          </a:p>
          <a:p>
            <a:r>
              <a:rPr lang="nb-NO" sz="1600" dirty="0"/>
              <a:t>H</a:t>
            </a:r>
            <a:r>
              <a:rPr lang="nb-NO" sz="1600" dirty="0" smtClean="0"/>
              <a:t>vordan </a:t>
            </a:r>
            <a:r>
              <a:rPr lang="nb-NO" sz="1600" dirty="0"/>
              <a:t>det meldte været </a:t>
            </a:r>
            <a:r>
              <a:rPr lang="nb-NO" sz="1600" dirty="0" smtClean="0"/>
              <a:t>påvirker </a:t>
            </a:r>
            <a:r>
              <a:rPr lang="nb-NO" sz="1600" dirty="0"/>
              <a:t>snødekket </a:t>
            </a:r>
            <a:r>
              <a:rPr lang="nb-NO" sz="1600" dirty="0" smtClean="0"/>
              <a:t>de </a:t>
            </a:r>
            <a:r>
              <a:rPr lang="nb-NO" sz="1600" dirty="0"/>
              <a:t>kommende døgn som det er gitt et varsel for.</a:t>
            </a:r>
          </a:p>
          <a:p>
            <a:endParaRPr lang="nb-NO" sz="2000" dirty="0"/>
          </a:p>
        </p:txBody>
      </p:sp>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4" y="1556792"/>
            <a:ext cx="4889631" cy="2620888"/>
          </a:xfrm>
          <a:prstGeom prst="rect">
            <a:avLst/>
          </a:prstGeom>
        </p:spPr>
      </p:pic>
      <p:sp>
        <p:nvSpPr>
          <p:cNvPr id="5" name="TekstSylinder 4"/>
          <p:cNvSpPr txBox="1"/>
          <p:nvPr/>
        </p:nvSpPr>
        <p:spPr>
          <a:xfrm>
            <a:off x="827584" y="5589240"/>
            <a:ext cx="7632848" cy="33855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nb-NO" sz="1600" dirty="0" smtClean="0"/>
              <a:t>Test: Hva bør du som skuterkjører være obs på ved denne skredfarevurderingen?</a:t>
            </a:r>
            <a:endParaRPr lang="nb-NO" sz="1600" dirty="0"/>
          </a:p>
        </p:txBody>
      </p:sp>
    </p:spTree>
    <p:extLst>
      <p:ext uri="{BB962C8B-B14F-4D97-AF65-F5344CB8AC3E}">
        <p14:creationId xmlns:p14="http://schemas.microsoft.com/office/powerpoint/2010/main" val="407963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hlinkClick r:id="rId3"/>
              </a:rPr>
              <a:t>Skredproblem</a:t>
            </a:r>
            <a:endParaRPr lang="nb-NO" dirty="0"/>
          </a:p>
        </p:txBody>
      </p:sp>
      <p:sp>
        <p:nvSpPr>
          <p:cNvPr id="3" name="Plassholder for innhold 2"/>
          <p:cNvSpPr>
            <a:spLocks noGrp="1"/>
          </p:cNvSpPr>
          <p:nvPr>
            <p:ph idx="1"/>
          </p:nvPr>
        </p:nvSpPr>
        <p:spPr>
          <a:xfrm>
            <a:off x="323850" y="1600201"/>
            <a:ext cx="3672086" cy="3556992"/>
          </a:xfrm>
        </p:spPr>
        <p:txBody>
          <a:bodyPr/>
          <a:lstStyle/>
          <a:p>
            <a:r>
              <a:rPr lang="nb-NO" sz="1600" dirty="0"/>
              <a:t>F</a:t>
            </a:r>
            <a:r>
              <a:rPr lang="nb-NO" sz="1600" dirty="0" smtClean="0"/>
              <a:t>orklarer </a:t>
            </a:r>
            <a:r>
              <a:rPr lang="nb-NO" sz="1600" dirty="0"/>
              <a:t>hva som gjør snødekket </a:t>
            </a:r>
            <a:r>
              <a:rPr lang="nb-NO" sz="1600" dirty="0" smtClean="0"/>
              <a:t>ustabilt</a:t>
            </a:r>
          </a:p>
          <a:p>
            <a:pPr marL="0" indent="0">
              <a:buNone/>
            </a:pPr>
            <a:endParaRPr lang="nb-NO" sz="1600" dirty="0" smtClean="0"/>
          </a:p>
          <a:p>
            <a:r>
              <a:rPr lang="nb-NO" sz="1600" dirty="0" smtClean="0"/>
              <a:t>Utbredelse </a:t>
            </a:r>
            <a:r>
              <a:rPr lang="nb-NO" sz="1600" dirty="0"/>
              <a:t>og egenskap til skredproblemet er avgjørende for faregraden (sannsynlighet for </a:t>
            </a:r>
            <a:r>
              <a:rPr lang="nb-NO" sz="1600" dirty="0" smtClean="0"/>
              <a:t>snøskred</a:t>
            </a:r>
          </a:p>
          <a:p>
            <a:pPr marL="0" indent="0">
              <a:buNone/>
            </a:pPr>
            <a:endParaRPr lang="nb-NO" sz="1600" dirty="0" smtClean="0"/>
          </a:p>
          <a:p>
            <a:r>
              <a:rPr lang="nb-NO" sz="1600" dirty="0" smtClean="0"/>
              <a:t>Ferdselsråd - gode </a:t>
            </a:r>
            <a:r>
              <a:rPr lang="nb-NO" sz="1600" dirty="0"/>
              <a:t>tips til hva du som skutersjåfør skal se etter for å </a:t>
            </a:r>
            <a:r>
              <a:rPr lang="nb-NO" sz="1600" dirty="0" smtClean="0"/>
              <a:t>finne </a:t>
            </a:r>
            <a:r>
              <a:rPr lang="nb-NO" sz="1600" dirty="0"/>
              <a:t>utbredelsen av </a:t>
            </a:r>
            <a:r>
              <a:rPr lang="nb-NO" sz="1600" dirty="0" err="1" smtClean="0"/>
              <a:t>skredprobleme</a:t>
            </a:r>
            <a:endParaRPr lang="nb-NO" sz="1600" dirty="0" smtClean="0"/>
          </a:p>
          <a:p>
            <a:pPr marL="0" indent="0">
              <a:buNone/>
            </a:pPr>
            <a:endParaRPr lang="nb-NO" sz="1600" dirty="0"/>
          </a:p>
        </p:txBody>
      </p:sp>
      <p:pic>
        <p:nvPicPr>
          <p:cNvPr id="4" name="Bild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952" y="1382919"/>
            <a:ext cx="4910807" cy="3712106"/>
          </a:xfrm>
          <a:prstGeom prst="rect">
            <a:avLst/>
          </a:prstGeom>
        </p:spPr>
      </p:pic>
      <p:sp>
        <p:nvSpPr>
          <p:cNvPr id="6" name="TekstSylinder 5"/>
          <p:cNvSpPr txBox="1"/>
          <p:nvPr/>
        </p:nvSpPr>
        <p:spPr>
          <a:xfrm>
            <a:off x="827584" y="5610726"/>
            <a:ext cx="7848872" cy="33855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nb-NO" sz="1600" i="1" dirty="0"/>
              <a:t>Test: </a:t>
            </a:r>
            <a:r>
              <a:rPr lang="nb-NO" sz="1600" i="1" dirty="0" smtClean="0"/>
              <a:t>Hvordan </a:t>
            </a:r>
            <a:r>
              <a:rPr lang="nb-NO" sz="1600" i="1" dirty="0"/>
              <a:t>vil du planlegge din </a:t>
            </a:r>
            <a:r>
              <a:rPr lang="nb-NO" sz="1600" i="1" dirty="0" smtClean="0"/>
              <a:t>skutertur </a:t>
            </a:r>
            <a:r>
              <a:rPr lang="nb-NO" sz="1600" i="1" dirty="0"/>
              <a:t>ved dette varselet?</a:t>
            </a:r>
          </a:p>
        </p:txBody>
      </p:sp>
      <p:sp>
        <p:nvSpPr>
          <p:cNvPr id="7" name="Bildeforklaring formet som en ellipse 6"/>
          <p:cNvSpPr/>
          <p:nvPr/>
        </p:nvSpPr>
        <p:spPr>
          <a:xfrm>
            <a:off x="4067944" y="1399708"/>
            <a:ext cx="2232248" cy="427186"/>
          </a:xfrm>
          <a:prstGeom prst="wedgeEllipseCallout">
            <a:avLst>
              <a:gd name="adj1" fmla="val -26108"/>
              <a:gd name="adj2" fmla="val 7900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dirty="0" smtClean="0"/>
              <a:t>Hovedskredproblem</a:t>
            </a:r>
            <a:endParaRPr lang="nb-NO" sz="900" dirty="0"/>
          </a:p>
        </p:txBody>
      </p:sp>
      <p:sp>
        <p:nvSpPr>
          <p:cNvPr id="8" name="Bildeforklaring med linje 1 7"/>
          <p:cNvSpPr/>
          <p:nvPr/>
        </p:nvSpPr>
        <p:spPr>
          <a:xfrm>
            <a:off x="5724128" y="1772816"/>
            <a:ext cx="1008112" cy="198093"/>
          </a:xfrm>
          <a:prstGeom prst="borderCallout1">
            <a:avLst>
              <a:gd name="adj1" fmla="val 18750"/>
              <a:gd name="adj2" fmla="val -8333"/>
              <a:gd name="adj3" fmla="val 132951"/>
              <a:gd name="adj4" fmla="val -4464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dirty="0" smtClean="0"/>
              <a:t>Svakt lag</a:t>
            </a:r>
            <a:endParaRPr lang="nb-NO" sz="900" dirty="0"/>
          </a:p>
        </p:txBody>
      </p:sp>
      <p:sp>
        <p:nvSpPr>
          <p:cNvPr id="9" name="Bildeforklaring med linje 1 8"/>
          <p:cNvSpPr/>
          <p:nvPr/>
        </p:nvSpPr>
        <p:spPr>
          <a:xfrm>
            <a:off x="5128924" y="2204864"/>
            <a:ext cx="1080120" cy="185090"/>
          </a:xfrm>
          <a:prstGeom prst="borderCallout1">
            <a:avLst>
              <a:gd name="adj1" fmla="val 18750"/>
              <a:gd name="adj2" fmla="val -8333"/>
              <a:gd name="adj3" fmla="val 81232"/>
              <a:gd name="adj4" fmla="val -4047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dirty="0" smtClean="0"/>
              <a:t>Himmelretning</a:t>
            </a:r>
            <a:endParaRPr lang="nb-NO" sz="900" dirty="0"/>
          </a:p>
        </p:txBody>
      </p:sp>
      <p:sp>
        <p:nvSpPr>
          <p:cNvPr id="10" name="Bildeforklaring med linje 1 9"/>
          <p:cNvSpPr/>
          <p:nvPr/>
        </p:nvSpPr>
        <p:spPr>
          <a:xfrm>
            <a:off x="5455236" y="2492896"/>
            <a:ext cx="988972" cy="169998"/>
          </a:xfrm>
          <a:prstGeom prst="borderCallout1">
            <a:avLst>
              <a:gd name="adj1" fmla="val 102144"/>
              <a:gd name="adj2" fmla="val -8333"/>
              <a:gd name="adj3" fmla="val 17020"/>
              <a:gd name="adj4" fmla="val -4601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dirty="0" smtClean="0"/>
              <a:t>Høydenivå</a:t>
            </a:r>
            <a:endParaRPr lang="nb-NO" sz="900" dirty="0"/>
          </a:p>
        </p:txBody>
      </p:sp>
      <p:sp>
        <p:nvSpPr>
          <p:cNvPr id="12" name="Ellipse 11"/>
          <p:cNvSpPr/>
          <p:nvPr/>
        </p:nvSpPr>
        <p:spPr>
          <a:xfrm>
            <a:off x="6516216" y="1695829"/>
            <a:ext cx="2303934" cy="10850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Bildeforklaring med linje 1 12"/>
          <p:cNvSpPr/>
          <p:nvPr/>
        </p:nvSpPr>
        <p:spPr>
          <a:xfrm>
            <a:off x="5724128" y="3356992"/>
            <a:ext cx="1656184" cy="216024"/>
          </a:xfrm>
          <a:prstGeom prst="borderCallout1">
            <a:avLst>
              <a:gd name="adj1" fmla="val 66739"/>
              <a:gd name="adj2" fmla="val -4926"/>
              <a:gd name="adj3" fmla="val -68319"/>
              <a:gd name="adj4" fmla="val -3855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dirty="0" smtClean="0"/>
              <a:t>Ferdselsråd</a:t>
            </a:r>
            <a:endParaRPr lang="nb-NO" sz="900" dirty="0"/>
          </a:p>
        </p:txBody>
      </p:sp>
      <p:sp>
        <p:nvSpPr>
          <p:cNvPr id="14" name="Bildeforklaring formet som en ellipse 13"/>
          <p:cNvSpPr/>
          <p:nvPr/>
        </p:nvSpPr>
        <p:spPr>
          <a:xfrm>
            <a:off x="5364088" y="3789040"/>
            <a:ext cx="1512168" cy="576064"/>
          </a:xfrm>
          <a:prstGeom prst="wedgeEllipseCallout">
            <a:avLst>
              <a:gd name="adj1" fmla="val -62670"/>
              <a:gd name="adj2" fmla="val -7707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900" dirty="0" smtClean="0"/>
              <a:t>Skredproblem 2</a:t>
            </a:r>
            <a:endParaRPr lang="nb-NO" sz="900" dirty="0"/>
          </a:p>
        </p:txBody>
      </p:sp>
    </p:spTree>
    <p:extLst>
      <p:ext uri="{BB962C8B-B14F-4D97-AF65-F5344CB8AC3E}">
        <p14:creationId xmlns:p14="http://schemas.microsoft.com/office/powerpoint/2010/main" val="388450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Snødekkehistorikk og </a:t>
            </a:r>
            <a:r>
              <a:rPr lang="nb-NO" dirty="0" err="1" smtClean="0"/>
              <a:t>fjellvær</a:t>
            </a:r>
            <a:endParaRPr lang="nb-NO" dirty="0"/>
          </a:p>
        </p:txBody>
      </p:sp>
      <p:sp>
        <p:nvSpPr>
          <p:cNvPr id="3" name="Plassholder for innhold 2"/>
          <p:cNvSpPr>
            <a:spLocks noGrp="1"/>
          </p:cNvSpPr>
          <p:nvPr>
            <p:ph idx="1"/>
          </p:nvPr>
        </p:nvSpPr>
        <p:spPr/>
        <p:txBody>
          <a:bodyPr/>
          <a:lstStyle/>
          <a:p>
            <a:r>
              <a:rPr lang="nb-NO" sz="1600" dirty="0"/>
              <a:t>E</a:t>
            </a:r>
            <a:r>
              <a:rPr lang="nb-NO" sz="1600" dirty="0" smtClean="0"/>
              <a:t>n </a:t>
            </a:r>
            <a:r>
              <a:rPr lang="nb-NO" sz="1600" dirty="0"/>
              <a:t>tekstlig vurdering over eksisterende </a:t>
            </a:r>
            <a:r>
              <a:rPr lang="nb-NO" sz="1600" dirty="0" smtClean="0"/>
              <a:t>snødekke</a:t>
            </a:r>
          </a:p>
          <a:p>
            <a:r>
              <a:rPr lang="nb-NO" sz="1600" dirty="0"/>
              <a:t>U</a:t>
            </a:r>
            <a:r>
              <a:rPr lang="nb-NO" sz="1600" dirty="0" smtClean="0"/>
              <a:t>tgjør </a:t>
            </a:r>
            <a:r>
              <a:rPr lang="nb-NO" sz="1600" dirty="0"/>
              <a:t>sammen med meldt vær prognosen for </a:t>
            </a:r>
            <a:r>
              <a:rPr lang="nb-NO" sz="1600" dirty="0" smtClean="0"/>
              <a:t>varslet</a:t>
            </a:r>
          </a:p>
          <a:p>
            <a:r>
              <a:rPr lang="nb-NO" sz="1600" dirty="0" smtClean="0"/>
              <a:t>Fjellvær: </a:t>
            </a:r>
            <a:r>
              <a:rPr lang="nb-NO" sz="1600" dirty="0"/>
              <a:t>V</a:t>
            </a:r>
            <a:r>
              <a:rPr lang="nb-NO" sz="1600" dirty="0" smtClean="0"/>
              <a:t>ærvarsel </a:t>
            </a:r>
            <a:r>
              <a:rPr lang="nb-NO" sz="1600" dirty="0"/>
              <a:t>for fjellområdene som er laget spesielt til snøskredvarslingen</a:t>
            </a:r>
          </a:p>
        </p:txBody>
      </p:sp>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073" y="2636912"/>
            <a:ext cx="7740212" cy="3312368"/>
          </a:xfrm>
          <a:prstGeom prst="rect">
            <a:avLst/>
          </a:prstGeom>
        </p:spPr>
      </p:pic>
    </p:spTree>
    <p:extLst>
      <p:ext uri="{BB962C8B-B14F-4D97-AF65-F5344CB8AC3E}">
        <p14:creationId xmlns:p14="http://schemas.microsoft.com/office/powerpoint/2010/main" val="13453079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Faretegn på betydelig </a:t>
            </a:r>
            <a:r>
              <a:rPr lang="nb-NO" dirty="0" smtClean="0">
                <a:hlinkClick r:id="rId3"/>
              </a:rPr>
              <a:t>skredfare</a:t>
            </a:r>
            <a:endParaRPr lang="nb-NO" dirty="0"/>
          </a:p>
        </p:txBody>
      </p:sp>
      <p:sp>
        <p:nvSpPr>
          <p:cNvPr id="3" name="Plassholder for innhold 2"/>
          <p:cNvSpPr>
            <a:spLocks noGrp="1"/>
          </p:cNvSpPr>
          <p:nvPr>
            <p:ph idx="1"/>
          </p:nvPr>
        </p:nvSpPr>
        <p:spPr/>
        <p:txBody>
          <a:bodyPr/>
          <a:lstStyle/>
          <a:p>
            <a:r>
              <a:rPr lang="nb-NO" sz="1600" dirty="0" smtClean="0"/>
              <a:t>Naturens måte å advare mot betydelig skredfare eller høyere – Lytt til naturens tegn!!</a:t>
            </a:r>
          </a:p>
          <a:p>
            <a:r>
              <a:rPr lang="nb-NO" sz="1600" dirty="0"/>
              <a:t>Noen faretegn er vanskeligere å oppdage for skuterkjørere</a:t>
            </a:r>
          </a:p>
          <a:p>
            <a:pPr lvl="1"/>
            <a:r>
              <a:rPr lang="nb-NO" sz="1400" dirty="0" smtClean="0"/>
              <a:t>Drønn i snødekke</a:t>
            </a:r>
          </a:p>
          <a:p>
            <a:pPr lvl="1"/>
            <a:r>
              <a:rPr lang="nb-NO" sz="1400" dirty="0" smtClean="0"/>
              <a:t>Skytende sprekker</a:t>
            </a:r>
          </a:p>
          <a:p>
            <a:r>
              <a:rPr lang="nb-NO" sz="1600" dirty="0" smtClean="0"/>
              <a:t>Enkelte faretegn er enklere å gjenkjenne for en skuterkjører</a:t>
            </a:r>
          </a:p>
          <a:p>
            <a:pPr lvl="1"/>
            <a:r>
              <a:rPr lang="nb-NO" sz="1400" dirty="0" smtClean="0"/>
              <a:t>Ferske skred</a:t>
            </a:r>
          </a:p>
          <a:p>
            <a:pPr lvl="1"/>
            <a:r>
              <a:rPr lang="nb-NO" sz="1400" dirty="0" smtClean="0"/>
              <a:t>Stort snøfall</a:t>
            </a:r>
          </a:p>
          <a:p>
            <a:pPr lvl="1"/>
            <a:r>
              <a:rPr lang="nb-NO" sz="1400" dirty="0" smtClean="0"/>
              <a:t>Fersk vindtransportert snø</a:t>
            </a:r>
          </a:p>
          <a:p>
            <a:pPr lvl="1"/>
            <a:r>
              <a:rPr lang="nb-NO" sz="1400" dirty="0" smtClean="0"/>
              <a:t>Rask temperaturstigning</a:t>
            </a:r>
          </a:p>
          <a:p>
            <a:pPr lvl="1"/>
            <a:r>
              <a:rPr lang="nb-NO" sz="1400" dirty="0" smtClean="0"/>
              <a:t>Mye vann i snøen</a:t>
            </a:r>
            <a:endParaRPr lang="nb-NO" sz="1400" dirty="0"/>
          </a:p>
        </p:txBody>
      </p:sp>
      <p:pic>
        <p:nvPicPr>
          <p:cNvPr id="5" name="Bilde 4"/>
          <p:cNvPicPr>
            <a:picLocks noChangeAspect="1"/>
          </p:cNvPicPr>
          <p:nvPr/>
        </p:nvPicPr>
        <p:blipFill>
          <a:blip r:embed="rId4"/>
          <a:stretch>
            <a:fillRect/>
          </a:stretch>
        </p:blipFill>
        <p:spPr>
          <a:xfrm>
            <a:off x="611560" y="4471987"/>
            <a:ext cx="7505700" cy="1371600"/>
          </a:xfrm>
          <a:prstGeom prst="rect">
            <a:avLst/>
          </a:prstGeom>
        </p:spPr>
      </p:pic>
    </p:spTree>
    <p:extLst>
      <p:ext uri="{BB962C8B-B14F-4D97-AF65-F5344CB8AC3E}">
        <p14:creationId xmlns:p14="http://schemas.microsoft.com/office/powerpoint/2010/main" val="208372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3200" dirty="0" smtClean="0"/>
              <a:t>Faktorer som øker skredfaren underveis</a:t>
            </a:r>
            <a:endParaRPr lang="nb-NO" sz="3200" dirty="0"/>
          </a:p>
        </p:txBody>
      </p:sp>
      <p:sp>
        <p:nvSpPr>
          <p:cNvPr id="3" name="Plassholder for innhold 2"/>
          <p:cNvSpPr>
            <a:spLocks noGrp="1"/>
          </p:cNvSpPr>
          <p:nvPr>
            <p:ph idx="1"/>
          </p:nvPr>
        </p:nvSpPr>
        <p:spPr>
          <a:xfrm>
            <a:off x="323850" y="1600200"/>
            <a:ext cx="4176142" cy="4060825"/>
          </a:xfrm>
        </p:spPr>
        <p:txBody>
          <a:bodyPr/>
          <a:lstStyle/>
          <a:p>
            <a:r>
              <a:rPr lang="nb-NO" sz="1600" dirty="0" smtClean="0"/>
              <a:t>Snøbyger og vindøkning – </a:t>
            </a:r>
            <a:r>
              <a:rPr lang="nb-NO" sz="1600" dirty="0" err="1" smtClean="0"/>
              <a:t>Pålagring</a:t>
            </a:r>
            <a:r>
              <a:rPr lang="nb-NO" sz="1600" dirty="0" smtClean="0"/>
              <a:t> av nysnøflak</a:t>
            </a:r>
          </a:p>
          <a:p>
            <a:r>
              <a:rPr lang="nb-NO" sz="1600" dirty="0" smtClean="0"/>
              <a:t>Snøfokk – </a:t>
            </a:r>
            <a:r>
              <a:rPr lang="nb-NO" sz="1600" dirty="0" err="1" smtClean="0"/>
              <a:t>pålagring</a:t>
            </a:r>
            <a:r>
              <a:rPr lang="nb-NO" sz="1600" dirty="0" smtClean="0"/>
              <a:t> av fersk fokksnø i </a:t>
            </a:r>
            <a:r>
              <a:rPr lang="nb-NO" sz="1600" dirty="0" err="1" smtClean="0"/>
              <a:t>leområder</a:t>
            </a:r>
            <a:r>
              <a:rPr lang="nb-NO" sz="1600" dirty="0" smtClean="0"/>
              <a:t> </a:t>
            </a:r>
          </a:p>
          <a:p>
            <a:r>
              <a:rPr lang="nb-NO" sz="1600" dirty="0" smtClean="0"/>
              <a:t>Rask temperaturstigning – svekke bindinger i snødekket</a:t>
            </a:r>
          </a:p>
          <a:p>
            <a:r>
              <a:rPr lang="nb-NO" sz="1600" dirty="0" smtClean="0"/>
              <a:t>Regnvær – økt belastning på snødekket og svekke bindinger i snødekket</a:t>
            </a:r>
            <a:endParaRPr lang="nb-NO" sz="1600" dirty="0"/>
          </a:p>
        </p:txBody>
      </p:sp>
      <p:sp>
        <p:nvSpPr>
          <p:cNvPr id="4" name="TekstSylinder 3"/>
          <p:cNvSpPr txBox="1"/>
          <p:nvPr/>
        </p:nvSpPr>
        <p:spPr>
          <a:xfrm>
            <a:off x="1115616" y="5795972"/>
            <a:ext cx="6912768" cy="369332"/>
          </a:xfrm>
          <a:prstGeom prst="rect">
            <a:avLst/>
          </a:prstGeom>
          <a:solidFill>
            <a:schemeClr val="accent3"/>
          </a:solidFill>
        </p:spPr>
        <p:txBody>
          <a:bodyPr wrap="square" rtlCol="0">
            <a:spAutoFit/>
          </a:bodyPr>
          <a:lstStyle/>
          <a:p>
            <a:r>
              <a:rPr lang="nb-NO" dirty="0" smtClean="0"/>
              <a:t>Men finnes det «skjulte» farer som man må ta høyde for?</a:t>
            </a:r>
            <a:endParaRPr lang="nb-NO" dirty="0"/>
          </a:p>
        </p:txBody>
      </p:sp>
      <p:pic>
        <p:nvPicPr>
          <p:cNvPr id="5" name="Bil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5681" y="1600200"/>
            <a:ext cx="4224469" cy="3168352"/>
          </a:xfrm>
          <a:prstGeom prst="rect">
            <a:avLst/>
          </a:prstGeom>
        </p:spPr>
      </p:pic>
    </p:spTree>
    <p:extLst>
      <p:ext uri="{BB962C8B-B14F-4D97-AF65-F5344CB8AC3E}">
        <p14:creationId xmlns:p14="http://schemas.microsoft.com/office/powerpoint/2010/main" val="13743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hlinkClick r:id="rId3"/>
              </a:rPr>
              <a:t>Vedvarende svake lag</a:t>
            </a:r>
            <a:endParaRPr lang="nb-NO" dirty="0"/>
          </a:p>
        </p:txBody>
      </p:sp>
      <p:sp>
        <p:nvSpPr>
          <p:cNvPr id="3" name="Plassholder for innhold 2"/>
          <p:cNvSpPr>
            <a:spLocks noGrp="1"/>
          </p:cNvSpPr>
          <p:nvPr>
            <p:ph idx="1"/>
          </p:nvPr>
        </p:nvSpPr>
        <p:spPr/>
        <p:txBody>
          <a:bodyPr/>
          <a:lstStyle/>
          <a:p>
            <a:r>
              <a:rPr lang="nb-NO" sz="1600" dirty="0" smtClean="0"/>
              <a:t>Ligger skjult ned i snødekket og </a:t>
            </a:r>
            <a:r>
              <a:rPr lang="nb-NO" sz="1600" dirty="0"/>
              <a:t>k</a:t>
            </a:r>
            <a:r>
              <a:rPr lang="nb-NO" sz="1600" dirty="0" smtClean="0"/>
              <a:t>an </a:t>
            </a:r>
            <a:r>
              <a:rPr lang="nb-NO" sz="1600" dirty="0"/>
              <a:t>utgjøre en trussel for skredutløsning faktisk gjennom hele </a:t>
            </a:r>
            <a:r>
              <a:rPr lang="nb-NO" sz="1600" dirty="0" smtClean="0"/>
              <a:t>vinteren. </a:t>
            </a:r>
          </a:p>
          <a:p>
            <a:r>
              <a:rPr lang="nb-NO" sz="1600" dirty="0" smtClean="0"/>
              <a:t>Viktig </a:t>
            </a:r>
            <a:r>
              <a:rPr lang="nb-NO" sz="1600" dirty="0"/>
              <a:t>å sette seg inn i utbredelse av dette laget er (høydenivå, himmelretning) og hvilke egenskaper dette laget </a:t>
            </a:r>
            <a:r>
              <a:rPr lang="nb-NO" sz="1600" dirty="0" smtClean="0"/>
              <a:t>har</a:t>
            </a:r>
          </a:p>
          <a:p>
            <a:pPr lvl="1"/>
            <a:r>
              <a:rPr lang="nb-NO" sz="1400" dirty="0" smtClean="0"/>
              <a:t>Kantkorn</a:t>
            </a:r>
          </a:p>
          <a:p>
            <a:pPr lvl="1"/>
            <a:r>
              <a:rPr lang="nb-NO" sz="1400" dirty="0" err="1" smtClean="0"/>
              <a:t>Overflaterim</a:t>
            </a:r>
            <a:endParaRPr lang="nb-NO" sz="1400" dirty="0"/>
          </a:p>
        </p:txBody>
      </p:sp>
      <p:pic>
        <p:nvPicPr>
          <p:cNvPr id="5" name="Bild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3356992"/>
            <a:ext cx="3816424" cy="2862318"/>
          </a:xfrm>
          <a:prstGeom prst="rect">
            <a:avLst/>
          </a:prstGeom>
        </p:spPr>
      </p:pic>
      <p:pic>
        <p:nvPicPr>
          <p:cNvPr id="6" name="Bild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8024" y="3356992"/>
            <a:ext cx="3786188" cy="2839641"/>
          </a:xfrm>
          <a:prstGeom prst="rect">
            <a:avLst/>
          </a:prstGeom>
        </p:spPr>
      </p:pic>
      <p:sp>
        <p:nvSpPr>
          <p:cNvPr id="9" name="Bildeforklaring formet som et rektangel 8"/>
          <p:cNvSpPr/>
          <p:nvPr/>
        </p:nvSpPr>
        <p:spPr>
          <a:xfrm>
            <a:off x="2699792" y="3356992"/>
            <a:ext cx="1584176" cy="1583953"/>
          </a:xfrm>
          <a:prstGeom prst="wedgeRectCallout">
            <a:avLst>
              <a:gd name="adj1" fmla="val -60927"/>
              <a:gd name="adj2" fmla="val 92980"/>
            </a:avLst>
          </a:prstGeom>
          <a:blipFill dpi="0" rotWithShape="1">
            <a:blip r:embed="rId6">
              <a:alphaModFix amt="86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8673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3200" dirty="0" smtClean="0"/>
              <a:t>Skutertrafikk og vedvarende svake lag</a:t>
            </a:r>
            <a:endParaRPr lang="nb-NO" sz="3200" dirty="0"/>
          </a:p>
        </p:txBody>
      </p:sp>
      <p:sp>
        <p:nvSpPr>
          <p:cNvPr id="3" name="Plassholder for innhold 2"/>
          <p:cNvSpPr>
            <a:spLocks noGrp="1"/>
          </p:cNvSpPr>
          <p:nvPr>
            <p:ph idx="1"/>
          </p:nvPr>
        </p:nvSpPr>
        <p:spPr>
          <a:xfrm>
            <a:off x="323850" y="1600200"/>
            <a:ext cx="3384054" cy="4060825"/>
          </a:xfrm>
        </p:spPr>
        <p:txBody>
          <a:bodyPr/>
          <a:lstStyle/>
          <a:p>
            <a:r>
              <a:rPr lang="nb-NO" sz="2000" dirty="0" smtClean="0"/>
              <a:t>Skutertrafikk – Stor tilleggsbelastning på snødekket</a:t>
            </a:r>
          </a:p>
          <a:p>
            <a:r>
              <a:rPr lang="nb-NO" sz="2000" dirty="0" smtClean="0"/>
              <a:t>Stor utbredelse</a:t>
            </a:r>
          </a:p>
          <a:p>
            <a:r>
              <a:rPr lang="nb-NO" sz="2000" dirty="0" smtClean="0"/>
              <a:t>Fare for fjernutløsning</a:t>
            </a:r>
          </a:p>
          <a:p>
            <a:r>
              <a:rPr lang="nb-NO" sz="2000" dirty="0" smtClean="0"/>
              <a:t>Faretegn- drønn og skytende sprekker</a:t>
            </a:r>
          </a:p>
          <a:p>
            <a:r>
              <a:rPr lang="nb-NO" sz="2000" dirty="0" smtClean="0"/>
              <a:t>Skjult i snødekket og vanskelig å oppdage</a:t>
            </a:r>
            <a:endParaRPr lang="nb-NO" sz="2000" dirty="0"/>
          </a:p>
          <a:p>
            <a:r>
              <a:rPr lang="nb-NO" sz="2000" dirty="0" smtClean="0"/>
              <a:t>Snøprofil</a:t>
            </a:r>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904" y="1961076"/>
            <a:ext cx="4997152" cy="2810898"/>
          </a:xfrm>
          <a:prstGeom prst="rect">
            <a:avLst/>
          </a:prstGeom>
        </p:spPr>
      </p:pic>
    </p:spTree>
    <p:extLst>
      <p:ext uri="{BB962C8B-B14F-4D97-AF65-F5344CB8AC3E}">
        <p14:creationId xmlns:p14="http://schemas.microsoft.com/office/powerpoint/2010/main" val="38619831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hlinkClick r:id="rId3"/>
              </a:rPr>
              <a:t>Snøprofil</a:t>
            </a:r>
            <a:endParaRPr lang="nb-NO" dirty="0"/>
          </a:p>
        </p:txBody>
      </p:sp>
      <p:sp>
        <p:nvSpPr>
          <p:cNvPr id="3" name="Plassholder for innhold 2"/>
          <p:cNvSpPr>
            <a:spLocks noGrp="1"/>
          </p:cNvSpPr>
          <p:nvPr>
            <p:ph idx="1"/>
          </p:nvPr>
        </p:nvSpPr>
        <p:spPr>
          <a:xfrm>
            <a:off x="323850" y="1600200"/>
            <a:ext cx="3600078" cy="4060825"/>
          </a:xfrm>
        </p:spPr>
        <p:txBody>
          <a:bodyPr/>
          <a:lstStyle/>
          <a:p>
            <a:r>
              <a:rPr lang="nb-NO" sz="1600" dirty="0" smtClean="0"/>
              <a:t>Tverrsnitt av snødekket</a:t>
            </a:r>
          </a:p>
          <a:p>
            <a:r>
              <a:rPr lang="nb-NO" sz="1600" dirty="0" smtClean="0"/>
              <a:t>Avdekke svake lag</a:t>
            </a:r>
          </a:p>
          <a:p>
            <a:r>
              <a:rPr lang="nb-NO" sz="1600" dirty="0" smtClean="0"/>
              <a:t>Graves i samme høyde og himmelretning som turløypa</a:t>
            </a:r>
          </a:p>
          <a:p>
            <a:r>
              <a:rPr lang="nb-NO" sz="1600" dirty="0" smtClean="0"/>
              <a:t>Resultat sees i sammenheng med andre observasjoner</a:t>
            </a:r>
            <a:endParaRPr lang="nb-NO" sz="1600" dirty="0"/>
          </a:p>
        </p:txBody>
      </p:sp>
      <p:pic>
        <p:nvPicPr>
          <p:cNvPr id="4" name="Bild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7944" y="1124744"/>
            <a:ext cx="4644008" cy="3483006"/>
          </a:xfrm>
          <a:prstGeom prst="rect">
            <a:avLst/>
          </a:prstGeom>
        </p:spPr>
      </p:pic>
      <p:pic>
        <p:nvPicPr>
          <p:cNvPr id="5" name="Bild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80453" y="1124744"/>
            <a:ext cx="4668011" cy="3501008"/>
          </a:xfrm>
          <a:prstGeom prst="rect">
            <a:avLst/>
          </a:prstGeom>
        </p:spPr>
      </p:pic>
      <p:sp>
        <p:nvSpPr>
          <p:cNvPr id="6" name="TekstSylinder 5"/>
          <p:cNvSpPr txBox="1"/>
          <p:nvPr/>
        </p:nvSpPr>
        <p:spPr>
          <a:xfrm>
            <a:off x="1835696" y="5265081"/>
            <a:ext cx="5040560" cy="36933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nb-NO" dirty="0" smtClean="0"/>
              <a:t>Test: Hvordan vurderer du denne snøprofilen?</a:t>
            </a:r>
            <a:endParaRPr lang="nb-NO" dirty="0"/>
          </a:p>
        </p:txBody>
      </p:sp>
      <p:sp>
        <p:nvSpPr>
          <p:cNvPr id="7" name="Pil høyre 6"/>
          <p:cNvSpPr/>
          <p:nvPr/>
        </p:nvSpPr>
        <p:spPr>
          <a:xfrm>
            <a:off x="6300192" y="2276872"/>
            <a:ext cx="792088" cy="111663"/>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nb-NO"/>
          </a:p>
        </p:txBody>
      </p:sp>
      <p:sp>
        <p:nvSpPr>
          <p:cNvPr id="8" name="TekstSylinder 7"/>
          <p:cNvSpPr txBox="1"/>
          <p:nvPr/>
        </p:nvSpPr>
        <p:spPr>
          <a:xfrm>
            <a:off x="4211960" y="2204864"/>
            <a:ext cx="1800200" cy="230832"/>
          </a:xfrm>
          <a:prstGeom prst="rect">
            <a:avLst/>
          </a:prstGeom>
          <a:pattFill prst="pct25">
            <a:fgClr>
              <a:schemeClr val="accent1"/>
            </a:fgClr>
            <a:bgClr>
              <a:schemeClr val="bg1"/>
            </a:bgClr>
          </a:pattFill>
        </p:spPr>
        <p:txBody>
          <a:bodyPr wrap="square" rtlCol="0">
            <a:spAutoFit/>
          </a:bodyPr>
          <a:lstStyle/>
          <a:p>
            <a:r>
              <a:rPr lang="nb-NO" sz="900" dirty="0" smtClean="0"/>
              <a:t>Fingerhard fokksnøflak</a:t>
            </a:r>
            <a:endParaRPr lang="nb-NO" sz="900" dirty="0"/>
          </a:p>
        </p:txBody>
      </p:sp>
      <p:sp>
        <p:nvSpPr>
          <p:cNvPr id="9" name="Pil høyre 8"/>
          <p:cNvSpPr/>
          <p:nvPr/>
        </p:nvSpPr>
        <p:spPr>
          <a:xfrm>
            <a:off x="6300192" y="2708920"/>
            <a:ext cx="432048"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b-NO"/>
          </a:p>
        </p:txBody>
      </p:sp>
      <p:sp>
        <p:nvSpPr>
          <p:cNvPr id="10" name="TekstSylinder 9"/>
          <p:cNvSpPr txBox="1"/>
          <p:nvPr/>
        </p:nvSpPr>
        <p:spPr>
          <a:xfrm>
            <a:off x="4211960" y="2564904"/>
            <a:ext cx="1800200" cy="369332"/>
          </a:xfrm>
          <a:prstGeom prst="rect">
            <a:avLst/>
          </a:prstGeom>
          <a:pattFill prst="pct25">
            <a:fgClr>
              <a:schemeClr val="accent1"/>
            </a:fgClr>
            <a:bgClr>
              <a:schemeClr val="bg1"/>
            </a:bgClr>
          </a:pattFill>
        </p:spPr>
        <p:txBody>
          <a:bodyPr wrap="square" rtlCol="0">
            <a:spAutoFit/>
          </a:bodyPr>
          <a:lstStyle/>
          <a:p>
            <a:r>
              <a:rPr lang="nb-NO" sz="900" dirty="0" smtClean="0"/>
              <a:t>Svakt lag av delvis nedbrutt løssnø</a:t>
            </a:r>
            <a:endParaRPr lang="nb-NO" sz="900" dirty="0"/>
          </a:p>
        </p:txBody>
      </p:sp>
      <p:sp>
        <p:nvSpPr>
          <p:cNvPr id="11" name="Pil høyre 10"/>
          <p:cNvSpPr/>
          <p:nvPr/>
        </p:nvSpPr>
        <p:spPr>
          <a:xfrm>
            <a:off x="6300192" y="3027864"/>
            <a:ext cx="504056" cy="6516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b-NO"/>
          </a:p>
        </p:txBody>
      </p:sp>
      <p:sp>
        <p:nvSpPr>
          <p:cNvPr id="12" name="Pil høyre 11"/>
          <p:cNvSpPr/>
          <p:nvPr/>
        </p:nvSpPr>
        <p:spPr>
          <a:xfrm>
            <a:off x="6300192" y="3356992"/>
            <a:ext cx="504056"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b-NO"/>
          </a:p>
        </p:txBody>
      </p:sp>
      <p:sp>
        <p:nvSpPr>
          <p:cNvPr id="13" name="TekstSylinder 12"/>
          <p:cNvSpPr txBox="1"/>
          <p:nvPr/>
        </p:nvSpPr>
        <p:spPr>
          <a:xfrm>
            <a:off x="4283968" y="3140968"/>
            <a:ext cx="1584176" cy="369332"/>
          </a:xfrm>
          <a:prstGeom prst="rect">
            <a:avLst/>
          </a:prstGeom>
          <a:noFill/>
        </p:spPr>
        <p:txBody>
          <a:bodyPr wrap="square" rtlCol="0">
            <a:spAutoFit/>
          </a:bodyPr>
          <a:lstStyle/>
          <a:p>
            <a:endParaRPr lang="nb-NO" dirty="0"/>
          </a:p>
        </p:txBody>
      </p:sp>
      <p:sp>
        <p:nvSpPr>
          <p:cNvPr id="14" name="TekstSylinder 13"/>
          <p:cNvSpPr txBox="1"/>
          <p:nvPr/>
        </p:nvSpPr>
        <p:spPr>
          <a:xfrm>
            <a:off x="4211960" y="2996952"/>
            <a:ext cx="1800200" cy="369332"/>
          </a:xfrm>
          <a:prstGeom prst="rect">
            <a:avLst/>
          </a:prstGeom>
          <a:pattFill prst="pct25">
            <a:fgClr>
              <a:schemeClr val="accent1"/>
            </a:fgClr>
            <a:bgClr>
              <a:schemeClr val="bg1"/>
            </a:bgClr>
          </a:pattFill>
        </p:spPr>
        <p:txBody>
          <a:bodyPr wrap="square" rtlCol="0">
            <a:spAutoFit/>
          </a:bodyPr>
          <a:lstStyle/>
          <a:p>
            <a:r>
              <a:rPr lang="nb-NO" sz="900" dirty="0" smtClean="0"/>
              <a:t>Knyttnevehard vedvarende svakt lag av kantkorn</a:t>
            </a:r>
            <a:endParaRPr lang="nb-NO" sz="900" dirty="0"/>
          </a:p>
        </p:txBody>
      </p:sp>
      <p:sp>
        <p:nvSpPr>
          <p:cNvPr id="15" name="TekstSylinder 14"/>
          <p:cNvSpPr txBox="1"/>
          <p:nvPr/>
        </p:nvSpPr>
        <p:spPr>
          <a:xfrm>
            <a:off x="4175956" y="4585102"/>
            <a:ext cx="4248472" cy="369332"/>
          </a:xfrm>
          <a:prstGeom prst="rect">
            <a:avLst/>
          </a:prstGeom>
          <a:pattFill prst="pct30">
            <a:fgClr>
              <a:schemeClr val="accent1"/>
            </a:fgClr>
            <a:bgClr>
              <a:schemeClr val="bg1"/>
            </a:bgClr>
          </a:pattFill>
        </p:spPr>
        <p:txBody>
          <a:bodyPr wrap="square" rtlCol="0">
            <a:spAutoFit/>
          </a:bodyPr>
          <a:lstStyle/>
          <a:p>
            <a:r>
              <a:rPr lang="nb-NO" sz="900" dirty="0" smtClean="0"/>
              <a:t>Ugunstige egenskaper: </a:t>
            </a:r>
            <a:r>
              <a:rPr lang="nb-NO" sz="900" dirty="0"/>
              <a:t>S</a:t>
            </a:r>
            <a:r>
              <a:rPr lang="nb-NO" sz="900" dirty="0" smtClean="0"/>
              <a:t>tor hardhetsforskjell mellom lag i snødekket, flere svake lag og utbredelse av vedvarende svake lag av kantkorn. </a:t>
            </a:r>
            <a:endParaRPr lang="nb-NO" sz="900" dirty="0"/>
          </a:p>
        </p:txBody>
      </p:sp>
    </p:spTree>
    <p:extLst>
      <p:ext uri="{BB962C8B-B14F-4D97-AF65-F5344CB8AC3E}">
        <p14:creationId xmlns:p14="http://schemas.microsoft.com/office/powerpoint/2010/main" val="66568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Skredutstyr og kameratredning</a:t>
            </a:r>
            <a:endParaRPr lang="nb-NO" dirty="0"/>
          </a:p>
        </p:txBody>
      </p:sp>
      <p:sp>
        <p:nvSpPr>
          <p:cNvPr id="3" name="Plassholder for innhold 2"/>
          <p:cNvSpPr>
            <a:spLocks noGrp="1"/>
          </p:cNvSpPr>
          <p:nvPr>
            <p:ph idx="1"/>
          </p:nvPr>
        </p:nvSpPr>
        <p:spPr>
          <a:xfrm>
            <a:off x="323850" y="1600200"/>
            <a:ext cx="3888110" cy="4060825"/>
          </a:xfrm>
        </p:spPr>
        <p:txBody>
          <a:bodyPr/>
          <a:lstStyle/>
          <a:p>
            <a:r>
              <a:rPr lang="nb-NO" sz="2000" dirty="0" smtClean="0">
                <a:hlinkClick r:id="rId4"/>
              </a:rPr>
              <a:t>Skredsøker/søkestang/spade</a:t>
            </a:r>
            <a:endParaRPr lang="nb-NO" sz="2000" dirty="0" smtClean="0"/>
          </a:p>
          <a:p>
            <a:pPr marL="0" indent="0">
              <a:buNone/>
            </a:pPr>
            <a:endParaRPr lang="nb-NO" sz="2000" dirty="0" smtClean="0"/>
          </a:p>
          <a:p>
            <a:r>
              <a:rPr lang="nb-NO" sz="2000" dirty="0" smtClean="0">
                <a:hlinkClick r:id="rId5"/>
              </a:rPr>
              <a:t>Øv jevnlig på bruk av sender/mottaker</a:t>
            </a:r>
            <a:endParaRPr lang="nb-NO" sz="2000" dirty="0" smtClean="0"/>
          </a:p>
          <a:p>
            <a:pPr marL="0" indent="0">
              <a:buNone/>
            </a:pPr>
            <a:endParaRPr lang="nb-NO" sz="2000" dirty="0" smtClean="0"/>
          </a:p>
          <a:p>
            <a:r>
              <a:rPr lang="nb-NO" sz="2000" dirty="0" smtClean="0">
                <a:hlinkClick r:id="rId6"/>
              </a:rPr>
              <a:t>Utgraving av skredtatte – ting tar tid</a:t>
            </a:r>
            <a:endParaRPr lang="nb-NO" sz="2000" dirty="0"/>
          </a:p>
        </p:txBody>
      </p:sp>
      <p:pic>
        <p:nvPicPr>
          <p:cNvPr id="4" name="Bild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04048" y="1629984"/>
            <a:ext cx="3995936" cy="2231064"/>
          </a:xfrm>
          <a:prstGeom prst="rect">
            <a:avLst/>
          </a:prstGeom>
        </p:spPr>
      </p:pic>
    </p:spTree>
    <p:extLst>
      <p:ext uri="{BB962C8B-B14F-4D97-AF65-F5344CB8AC3E}">
        <p14:creationId xmlns:p14="http://schemas.microsoft.com/office/powerpoint/2010/main" val="27722336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Læreplan førerkort klasse s</a:t>
            </a:r>
            <a:endParaRPr lang="nb-NO" dirty="0"/>
          </a:p>
        </p:txBody>
      </p:sp>
      <p:sp>
        <p:nvSpPr>
          <p:cNvPr id="3" name="Plassholder for innhold 2"/>
          <p:cNvSpPr>
            <a:spLocks noGrp="1"/>
          </p:cNvSpPr>
          <p:nvPr>
            <p:ph idx="1"/>
          </p:nvPr>
        </p:nvSpPr>
        <p:spPr>
          <a:xfrm>
            <a:off x="323850" y="1600200"/>
            <a:ext cx="8496300" cy="4277072"/>
          </a:xfrm>
        </p:spPr>
        <p:txBody>
          <a:bodyPr/>
          <a:lstStyle/>
          <a:p>
            <a:r>
              <a:rPr lang="nb-NO" dirty="0" smtClean="0"/>
              <a:t>Forberedelse før tur</a:t>
            </a:r>
          </a:p>
          <a:p>
            <a:pPr lvl="1"/>
            <a:r>
              <a:rPr lang="nb-NO" dirty="0" smtClean="0"/>
              <a:t>«Snøskred- og </a:t>
            </a:r>
            <a:r>
              <a:rPr lang="nb-NO" dirty="0" err="1" smtClean="0"/>
              <a:t>isvarsel</a:t>
            </a:r>
            <a:r>
              <a:rPr lang="nb-NO" dirty="0" smtClean="0"/>
              <a:t> på Varsom.no»</a:t>
            </a:r>
          </a:p>
          <a:p>
            <a:pPr lvl="1"/>
            <a:r>
              <a:rPr lang="nb-NO" dirty="0" smtClean="0"/>
              <a:t>«</a:t>
            </a:r>
            <a:r>
              <a:rPr lang="nb-NO" dirty="0" err="1" smtClean="0"/>
              <a:t>Snøomdanning</a:t>
            </a:r>
            <a:r>
              <a:rPr lang="nb-NO" dirty="0" smtClean="0"/>
              <a:t> og skreddannende faktorer»</a:t>
            </a:r>
          </a:p>
          <a:p>
            <a:pPr lvl="1"/>
            <a:r>
              <a:rPr lang="nb-NO" dirty="0" smtClean="0"/>
              <a:t>«Kunne ta på seg og kjøre test på sender/mottaker»</a:t>
            </a:r>
          </a:p>
          <a:p>
            <a:r>
              <a:rPr lang="nb-NO" dirty="0" smtClean="0"/>
              <a:t>Vurdering på tur i fjell</a:t>
            </a:r>
          </a:p>
          <a:p>
            <a:pPr lvl="1"/>
            <a:r>
              <a:rPr lang="nb-NO" dirty="0" smtClean="0"/>
              <a:t>«Faktorer </a:t>
            </a:r>
            <a:r>
              <a:rPr lang="nb-NO" dirty="0"/>
              <a:t>som øker skredfaren </a:t>
            </a:r>
            <a:r>
              <a:rPr lang="nb-NO" dirty="0" smtClean="0"/>
              <a:t>underveis»</a:t>
            </a:r>
          </a:p>
          <a:p>
            <a:pPr lvl="1"/>
            <a:r>
              <a:rPr lang="nb-NO" dirty="0" smtClean="0"/>
              <a:t>Identifisere skredfarlig terreng»</a:t>
            </a:r>
          </a:p>
          <a:p>
            <a:pPr lvl="1"/>
            <a:r>
              <a:rPr lang="nb-NO" dirty="0" smtClean="0"/>
              <a:t>Snøprofil</a:t>
            </a:r>
          </a:p>
          <a:p>
            <a:r>
              <a:rPr lang="nb-NO" dirty="0" smtClean="0"/>
              <a:t>Kameratredning</a:t>
            </a:r>
            <a:endParaRPr lang="nb-NO" dirty="0"/>
          </a:p>
          <a:p>
            <a:pPr lvl="1"/>
            <a:r>
              <a:rPr lang="nb-NO" dirty="0" smtClean="0"/>
              <a:t>«Søk etter nedgravd person»</a:t>
            </a:r>
            <a:endParaRPr lang="nb-NO"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RegObs</a:t>
            </a:r>
            <a:r>
              <a:rPr lang="nb-NO" dirty="0" smtClean="0"/>
              <a:t> – </a:t>
            </a:r>
            <a:r>
              <a:rPr lang="nb-NO" dirty="0" err="1" smtClean="0"/>
              <a:t>bratthetksart</a:t>
            </a:r>
            <a:r>
              <a:rPr lang="nb-NO" dirty="0" smtClean="0"/>
              <a:t> m/ GPS</a:t>
            </a:r>
            <a:endParaRPr lang="nb-NO" dirty="0"/>
          </a:p>
        </p:txBody>
      </p:sp>
      <p:sp>
        <p:nvSpPr>
          <p:cNvPr id="3" name="Plassholder for innhold 2"/>
          <p:cNvSpPr>
            <a:spLocks noGrp="1"/>
          </p:cNvSpPr>
          <p:nvPr>
            <p:ph idx="1"/>
          </p:nvPr>
        </p:nvSpPr>
        <p:spPr>
          <a:xfrm>
            <a:off x="323850" y="1412776"/>
            <a:ext cx="8496300" cy="4060825"/>
          </a:xfrm>
        </p:spPr>
        <p:txBody>
          <a:bodyPr/>
          <a:lstStyle/>
          <a:p>
            <a:r>
              <a:rPr lang="nb-NO" dirty="0" smtClean="0"/>
              <a:t>Registrere egne observasjoner</a:t>
            </a:r>
          </a:p>
          <a:p>
            <a:r>
              <a:rPr lang="nb-NO" dirty="0" smtClean="0"/>
              <a:t>Se andres observasjoner</a:t>
            </a:r>
          </a:p>
          <a:p>
            <a:r>
              <a:rPr lang="nb-NO" dirty="0" smtClean="0"/>
              <a:t>Bratthetskart m/ GPS funksjon</a:t>
            </a:r>
          </a:p>
          <a:p>
            <a:r>
              <a:rPr lang="nb-NO" dirty="0" smtClean="0"/>
              <a:t>Viser skredvarselet i området</a:t>
            </a:r>
          </a:p>
          <a:p>
            <a:r>
              <a:rPr lang="nb-NO" dirty="0" err="1"/>
              <a:t>A</a:t>
            </a:r>
            <a:r>
              <a:rPr lang="nb-NO" dirty="0" err="1" smtClean="0"/>
              <a:t>pp</a:t>
            </a:r>
            <a:r>
              <a:rPr lang="nb-NO" dirty="0" smtClean="0"/>
              <a:t> for mobil (</a:t>
            </a:r>
            <a:r>
              <a:rPr lang="nb-NO" dirty="0" err="1" smtClean="0"/>
              <a:t>iOS</a:t>
            </a:r>
            <a:r>
              <a:rPr lang="nb-NO" dirty="0" smtClean="0"/>
              <a:t> og </a:t>
            </a:r>
            <a:r>
              <a:rPr lang="nb-NO" dirty="0" err="1" smtClean="0"/>
              <a:t>Android</a:t>
            </a:r>
            <a:r>
              <a:rPr lang="nb-NO" dirty="0" smtClean="0"/>
              <a:t>)</a:t>
            </a:r>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1720" y="3672886"/>
            <a:ext cx="5040560" cy="2564426"/>
          </a:xfrm>
          <a:prstGeom prst="rect">
            <a:avLst/>
          </a:prstGeom>
        </p:spPr>
      </p:pic>
    </p:spTree>
    <p:extLst>
      <p:ext uri="{BB962C8B-B14F-4D97-AF65-F5344CB8AC3E}">
        <p14:creationId xmlns:p14="http://schemas.microsoft.com/office/powerpoint/2010/main" val="35874290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Menneskelig faktor</a:t>
            </a:r>
            <a:endParaRPr lang="nb-NO" dirty="0"/>
          </a:p>
        </p:txBody>
      </p:sp>
      <p:sp>
        <p:nvSpPr>
          <p:cNvPr id="3" name="Plassholder for innhold 2"/>
          <p:cNvSpPr>
            <a:spLocks noGrp="1"/>
          </p:cNvSpPr>
          <p:nvPr>
            <p:ph idx="1"/>
          </p:nvPr>
        </p:nvSpPr>
        <p:spPr>
          <a:xfrm>
            <a:off x="323850" y="1600200"/>
            <a:ext cx="3312046" cy="4060825"/>
          </a:xfrm>
        </p:spPr>
        <p:txBody>
          <a:bodyPr/>
          <a:lstStyle/>
          <a:p>
            <a:r>
              <a:rPr lang="nb-NO" sz="2000" dirty="0" smtClean="0"/>
              <a:t>Skredulykker skyldes oftest menneskelige feilvurderinger</a:t>
            </a:r>
          </a:p>
          <a:p>
            <a:r>
              <a:rPr lang="nb-NO" sz="2000" dirty="0"/>
              <a:t>G</a:t>
            </a:r>
            <a:r>
              <a:rPr lang="nb-NO" sz="2000" dirty="0" smtClean="0"/>
              <a:t>ode holdninger forebygger skredulykker</a:t>
            </a:r>
          </a:p>
          <a:p>
            <a:r>
              <a:rPr lang="nb-NO" sz="2000" dirty="0" smtClean="0"/>
              <a:t>«10 gode råd for sikker ferdsel på snøskuter»</a:t>
            </a:r>
            <a:endParaRPr lang="nb-NO" sz="2000" dirty="0"/>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6102" y="1567543"/>
            <a:ext cx="5004048" cy="3336032"/>
          </a:xfrm>
          <a:prstGeom prst="rect">
            <a:avLst/>
          </a:prstGeom>
        </p:spPr>
      </p:pic>
    </p:spTree>
    <p:extLst>
      <p:ext uri="{BB962C8B-B14F-4D97-AF65-F5344CB8AC3E}">
        <p14:creationId xmlns:p14="http://schemas.microsoft.com/office/powerpoint/2010/main" val="1556280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Kan det gå snøskred i dag?</a:t>
            </a:r>
            <a:endParaRPr lang="nb-NO" dirty="0"/>
          </a:p>
        </p:txBody>
      </p:sp>
      <p:pic>
        <p:nvPicPr>
          <p:cNvPr id="4" name="Plassholder for innhol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54417" y="1299969"/>
            <a:ext cx="7035166" cy="4690110"/>
          </a:xfrm>
        </p:spPr>
      </p:pic>
      <p:sp>
        <p:nvSpPr>
          <p:cNvPr id="5" name="Bildeforklaring formet som en sky 4"/>
          <p:cNvSpPr/>
          <p:nvPr/>
        </p:nvSpPr>
        <p:spPr>
          <a:xfrm>
            <a:off x="1259632" y="2442766"/>
            <a:ext cx="2016224" cy="1080120"/>
          </a:xfrm>
          <a:prstGeom prst="cloudCallout">
            <a:avLst>
              <a:gd name="adj1" fmla="val 43580"/>
              <a:gd name="adj2" fmla="val 615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Bildeforklaring formet som en sky 5"/>
          <p:cNvSpPr/>
          <p:nvPr/>
        </p:nvSpPr>
        <p:spPr>
          <a:xfrm>
            <a:off x="3729200" y="2406762"/>
            <a:ext cx="1800200" cy="1152128"/>
          </a:xfrm>
          <a:prstGeom prst="cloudCallout">
            <a:avLst>
              <a:gd name="adj1" fmla="val 7877"/>
              <a:gd name="adj2" fmla="val 702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Bildeforklaring formet som en sky 6"/>
          <p:cNvSpPr/>
          <p:nvPr/>
        </p:nvSpPr>
        <p:spPr>
          <a:xfrm>
            <a:off x="5580112" y="3212976"/>
            <a:ext cx="658559" cy="720080"/>
          </a:xfrm>
          <a:prstGeom prst="cloudCallout">
            <a:avLst>
              <a:gd name="adj1" fmla="val 51610"/>
              <a:gd name="adj2" fmla="val 597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TekstSylinder 7"/>
          <p:cNvSpPr txBox="1"/>
          <p:nvPr/>
        </p:nvSpPr>
        <p:spPr>
          <a:xfrm>
            <a:off x="1511660" y="2721216"/>
            <a:ext cx="1512168" cy="523220"/>
          </a:xfrm>
          <a:prstGeom prst="rect">
            <a:avLst/>
          </a:prstGeom>
          <a:noFill/>
        </p:spPr>
        <p:txBody>
          <a:bodyPr wrap="square" rtlCol="0">
            <a:spAutoFit/>
          </a:bodyPr>
          <a:lstStyle/>
          <a:p>
            <a:r>
              <a:rPr lang="nb-NO" sz="1400" dirty="0" smtClean="0"/>
              <a:t>«Aldri gått skred hær før»</a:t>
            </a:r>
            <a:endParaRPr lang="nb-NO" sz="1400" dirty="0"/>
          </a:p>
        </p:txBody>
      </p:sp>
      <p:sp>
        <p:nvSpPr>
          <p:cNvPr id="9" name="TekstSylinder 8"/>
          <p:cNvSpPr txBox="1"/>
          <p:nvPr/>
        </p:nvSpPr>
        <p:spPr>
          <a:xfrm>
            <a:off x="3971535" y="2627668"/>
            <a:ext cx="1321661" cy="646331"/>
          </a:xfrm>
          <a:prstGeom prst="rect">
            <a:avLst/>
          </a:prstGeom>
          <a:noFill/>
        </p:spPr>
        <p:txBody>
          <a:bodyPr wrap="square" rtlCol="0">
            <a:spAutoFit/>
          </a:bodyPr>
          <a:lstStyle/>
          <a:p>
            <a:r>
              <a:rPr lang="nb-NO" sz="1200" dirty="0" smtClean="0"/>
              <a:t>«Har scooter som kan kjører i fra skred»</a:t>
            </a:r>
            <a:endParaRPr lang="nb-NO" sz="1200" dirty="0"/>
          </a:p>
        </p:txBody>
      </p:sp>
      <p:sp>
        <p:nvSpPr>
          <p:cNvPr id="10" name="TekstSylinder 9"/>
          <p:cNvSpPr txBox="1"/>
          <p:nvPr/>
        </p:nvSpPr>
        <p:spPr>
          <a:xfrm>
            <a:off x="5732107" y="3388350"/>
            <a:ext cx="325152" cy="369332"/>
          </a:xfrm>
          <a:prstGeom prst="rect">
            <a:avLst/>
          </a:prstGeom>
          <a:noFill/>
        </p:spPr>
        <p:txBody>
          <a:bodyPr wrap="square" rtlCol="0">
            <a:spAutoFit/>
          </a:bodyPr>
          <a:lstStyle/>
          <a:p>
            <a:r>
              <a:rPr lang="nb-NO" dirty="0" smtClean="0"/>
              <a:t>?</a:t>
            </a:r>
            <a:endParaRPr lang="nb-NO" dirty="0"/>
          </a:p>
        </p:txBody>
      </p:sp>
      <p:sp>
        <p:nvSpPr>
          <p:cNvPr id="3" name="TekstSylinder 2"/>
          <p:cNvSpPr txBox="1"/>
          <p:nvPr/>
        </p:nvSpPr>
        <p:spPr>
          <a:xfrm>
            <a:off x="6300192" y="5703059"/>
            <a:ext cx="1800200" cy="246221"/>
          </a:xfrm>
          <a:prstGeom prst="rect">
            <a:avLst/>
          </a:prstGeom>
          <a:noFill/>
        </p:spPr>
        <p:txBody>
          <a:bodyPr wrap="square" rtlCol="0">
            <a:spAutoFit/>
          </a:bodyPr>
          <a:lstStyle/>
          <a:p>
            <a:r>
              <a:rPr lang="nb-NO" sz="1000" dirty="0" smtClean="0">
                <a:solidFill>
                  <a:schemeClr val="accent3"/>
                </a:solidFill>
              </a:rPr>
              <a:t>Foto: Johannes Brye</a:t>
            </a:r>
            <a:endParaRPr lang="nb-NO" sz="1000" dirty="0">
              <a:solidFill>
                <a:schemeClr val="accent3"/>
              </a:solidFill>
            </a:endParaRPr>
          </a:p>
        </p:txBody>
      </p:sp>
    </p:spTree>
    <p:extLst>
      <p:ext uri="{BB962C8B-B14F-4D97-AF65-F5344CB8AC3E}">
        <p14:creationId xmlns:p14="http://schemas.microsoft.com/office/powerpoint/2010/main" val="4283079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Derfor går det snøskred</a:t>
            </a:r>
            <a:endParaRPr lang="nb-NO" dirty="0"/>
          </a:p>
        </p:txBody>
      </p:sp>
      <p:pic>
        <p:nvPicPr>
          <p:cNvPr id="4" name="Plassholder for innhol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6381" y="1600200"/>
            <a:ext cx="6091237" cy="4060825"/>
          </a:xfrm>
        </p:spPr>
      </p:pic>
      <p:sp>
        <p:nvSpPr>
          <p:cNvPr id="6" name="TekstSylinder 5"/>
          <p:cNvSpPr txBox="1"/>
          <p:nvPr/>
        </p:nvSpPr>
        <p:spPr>
          <a:xfrm>
            <a:off x="6012160" y="5229200"/>
            <a:ext cx="2376264" cy="369332"/>
          </a:xfrm>
          <a:prstGeom prst="rect">
            <a:avLst/>
          </a:prstGeom>
          <a:solidFill>
            <a:schemeClr val="accent5"/>
          </a:solidFill>
        </p:spPr>
        <p:txBody>
          <a:bodyPr wrap="square" rtlCol="0">
            <a:spAutoFit/>
          </a:bodyPr>
          <a:lstStyle/>
          <a:p>
            <a:r>
              <a:rPr lang="nb-NO" dirty="0" smtClean="0"/>
              <a:t>Lagdelt snø/flak</a:t>
            </a:r>
            <a:endParaRPr lang="nb-NO" dirty="0"/>
          </a:p>
        </p:txBody>
      </p:sp>
      <p:sp>
        <p:nvSpPr>
          <p:cNvPr id="7" name="TekstSylinder 6"/>
          <p:cNvSpPr txBox="1"/>
          <p:nvPr/>
        </p:nvSpPr>
        <p:spPr>
          <a:xfrm>
            <a:off x="6084168" y="3573016"/>
            <a:ext cx="2232248" cy="369332"/>
          </a:xfrm>
          <a:prstGeom prst="rect">
            <a:avLst/>
          </a:prstGeom>
          <a:solidFill>
            <a:schemeClr val="accent5"/>
          </a:solidFill>
        </p:spPr>
        <p:txBody>
          <a:bodyPr wrap="square" rtlCol="0">
            <a:spAutoFit/>
          </a:bodyPr>
          <a:lstStyle/>
          <a:p>
            <a:r>
              <a:rPr lang="nb-NO" dirty="0" smtClean="0"/>
              <a:t>Bratt terreng</a:t>
            </a:r>
            <a:endParaRPr lang="nb-NO" dirty="0"/>
          </a:p>
        </p:txBody>
      </p:sp>
      <p:sp>
        <p:nvSpPr>
          <p:cNvPr id="8" name="TekstSylinder 7"/>
          <p:cNvSpPr txBox="1"/>
          <p:nvPr/>
        </p:nvSpPr>
        <p:spPr>
          <a:xfrm>
            <a:off x="3059832" y="5229200"/>
            <a:ext cx="2016224" cy="369332"/>
          </a:xfrm>
          <a:prstGeom prst="rect">
            <a:avLst/>
          </a:prstGeom>
          <a:solidFill>
            <a:schemeClr val="accent5"/>
          </a:solidFill>
        </p:spPr>
        <p:txBody>
          <a:bodyPr wrap="square" rtlCol="0">
            <a:spAutoFit/>
          </a:bodyPr>
          <a:lstStyle/>
          <a:p>
            <a:r>
              <a:rPr lang="nb-NO" dirty="0" smtClean="0"/>
              <a:t>Ytre påvirkning</a:t>
            </a:r>
            <a:endParaRPr lang="nb-NO" dirty="0"/>
          </a:p>
        </p:txBody>
      </p:sp>
      <p:sp>
        <p:nvSpPr>
          <p:cNvPr id="9" name="TekstSylinder 8"/>
          <p:cNvSpPr txBox="1"/>
          <p:nvPr/>
        </p:nvSpPr>
        <p:spPr>
          <a:xfrm>
            <a:off x="5796136" y="5733256"/>
            <a:ext cx="1821482" cy="246221"/>
          </a:xfrm>
          <a:prstGeom prst="rect">
            <a:avLst/>
          </a:prstGeom>
          <a:noFill/>
        </p:spPr>
        <p:txBody>
          <a:bodyPr wrap="square" rtlCol="0">
            <a:spAutoFit/>
          </a:bodyPr>
          <a:lstStyle/>
          <a:p>
            <a:r>
              <a:rPr lang="nb-NO" sz="1000" dirty="0" smtClean="0"/>
              <a:t>Foto: Johannes Brye</a:t>
            </a:r>
            <a:endParaRPr lang="nb-NO" sz="1000" dirty="0"/>
          </a:p>
        </p:txBody>
      </p:sp>
    </p:spTree>
    <p:extLst>
      <p:ext uri="{BB962C8B-B14F-4D97-AF65-F5344CB8AC3E}">
        <p14:creationId xmlns:p14="http://schemas.microsoft.com/office/powerpoint/2010/main" val="82044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2771800" y="111672"/>
            <a:ext cx="3888432" cy="1018033"/>
          </a:xfrm>
        </p:spPr>
        <p:txBody>
          <a:bodyPr/>
          <a:lstStyle/>
          <a:p>
            <a:r>
              <a:rPr lang="nb-NO" sz="3600" dirty="0" smtClean="0"/>
              <a:t>Skredterreng	</a:t>
            </a:r>
            <a:endParaRPr lang="nb-NO" sz="3600" dirty="0"/>
          </a:p>
        </p:txBody>
      </p:sp>
      <p:sp>
        <p:nvSpPr>
          <p:cNvPr id="6" name="Plassholder for tekst 5"/>
          <p:cNvSpPr>
            <a:spLocks noGrp="1"/>
          </p:cNvSpPr>
          <p:nvPr>
            <p:ph type="body" sz="half" idx="2"/>
          </p:nvPr>
        </p:nvSpPr>
        <p:spPr>
          <a:xfrm>
            <a:off x="457200" y="1340769"/>
            <a:ext cx="3826768" cy="1080119"/>
          </a:xfrm>
        </p:spPr>
        <p:txBody>
          <a:bodyPr/>
          <a:lstStyle/>
          <a:p>
            <a:r>
              <a:rPr lang="nb-NO" sz="2800" dirty="0" smtClean="0">
                <a:hlinkClick r:id="rId3"/>
              </a:rPr>
              <a:t>Bratthet - En viktig skreddannende faktor</a:t>
            </a:r>
            <a:r>
              <a:rPr lang="nb-NO" sz="2800" dirty="0" smtClean="0"/>
              <a:t> </a:t>
            </a:r>
            <a:endParaRPr lang="nb-NO" sz="2800" dirty="0"/>
          </a:p>
        </p:txBody>
      </p:sp>
      <p:pic>
        <p:nvPicPr>
          <p:cNvPr id="15" name="Bilde 14" descr="hangneigung.jpg"/>
          <p:cNvPicPr>
            <a:picLocks noChangeAspect="1"/>
          </p:cNvPicPr>
          <p:nvPr/>
        </p:nvPicPr>
        <p:blipFill>
          <a:blip r:embed="rId4" cstate="print"/>
          <a:stretch>
            <a:fillRect/>
          </a:stretch>
        </p:blipFill>
        <p:spPr>
          <a:xfrm>
            <a:off x="323528" y="3140968"/>
            <a:ext cx="4403731" cy="2952328"/>
          </a:xfrm>
          <a:prstGeom prst="rect">
            <a:avLst/>
          </a:prstGeom>
        </p:spPr>
      </p:pic>
      <p:pic>
        <p:nvPicPr>
          <p:cNvPr id="3" name="Bild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8944" y="3152669"/>
            <a:ext cx="3888432" cy="2940627"/>
          </a:xfrm>
          <a:prstGeom prst="rect">
            <a:avLst/>
          </a:prstGeom>
        </p:spPr>
      </p:pic>
      <p:sp>
        <p:nvSpPr>
          <p:cNvPr id="5" name="TekstSylinder 4"/>
          <p:cNvSpPr txBox="1"/>
          <p:nvPr/>
        </p:nvSpPr>
        <p:spPr>
          <a:xfrm>
            <a:off x="4727259" y="1588730"/>
            <a:ext cx="4000117" cy="400110"/>
          </a:xfrm>
          <a:prstGeom prst="rect">
            <a:avLst/>
          </a:prstGeom>
          <a:noFill/>
        </p:spPr>
        <p:txBody>
          <a:bodyPr wrap="square" rtlCol="0">
            <a:spAutoFit/>
          </a:bodyPr>
          <a:lstStyle/>
          <a:p>
            <a:r>
              <a:rPr lang="nb-NO" sz="2000" b="1" dirty="0" smtClean="0"/>
              <a:t>Løsneområder- og utløpssoner</a:t>
            </a:r>
            <a:endParaRPr lang="nb-NO" sz="2000" b="1" dirty="0"/>
          </a:p>
        </p:txBody>
      </p:sp>
      <p:sp>
        <p:nvSpPr>
          <p:cNvPr id="7" name="TekstSylinder 6"/>
          <p:cNvSpPr txBox="1"/>
          <p:nvPr/>
        </p:nvSpPr>
        <p:spPr>
          <a:xfrm>
            <a:off x="4932040" y="2021939"/>
            <a:ext cx="3672408" cy="83099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nb-NO" sz="1600" dirty="0" smtClean="0"/>
              <a:t>Løsneområder- hvor skred starter</a:t>
            </a:r>
          </a:p>
          <a:p>
            <a:r>
              <a:rPr lang="nb-NO" sz="1600" dirty="0" smtClean="0"/>
              <a:t>Utløpssoner-hvor skred glir ut og stopper</a:t>
            </a:r>
            <a:endParaRPr lang="nb-NO"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a:xfrm>
            <a:off x="457200" y="125760"/>
            <a:ext cx="8229600" cy="1143000"/>
          </a:xfrm>
        </p:spPr>
        <p:txBody>
          <a:bodyPr/>
          <a:lstStyle/>
          <a:p>
            <a:r>
              <a:rPr lang="nb-NO" sz="3200" dirty="0" smtClean="0"/>
              <a:t>Skredformer og bratthet</a:t>
            </a:r>
            <a:endParaRPr lang="nb-NO" sz="3200" dirty="0"/>
          </a:p>
        </p:txBody>
      </p:sp>
      <p:sp>
        <p:nvSpPr>
          <p:cNvPr id="6" name="Plassholder for tekst 5"/>
          <p:cNvSpPr>
            <a:spLocks noGrp="1"/>
          </p:cNvSpPr>
          <p:nvPr>
            <p:ph type="body" idx="1"/>
          </p:nvPr>
        </p:nvSpPr>
        <p:spPr>
          <a:xfrm>
            <a:off x="457200" y="908720"/>
            <a:ext cx="4040188" cy="721948"/>
          </a:xfrm>
          <a:noFill/>
          <a:ln>
            <a:solidFill>
              <a:schemeClr val="accent3"/>
            </a:solidFill>
          </a:ln>
        </p:spPr>
        <p:txBody>
          <a:bodyPr/>
          <a:lstStyle/>
          <a:p>
            <a:r>
              <a:rPr lang="nb-NO" sz="1600" dirty="0" smtClean="0"/>
              <a:t>Heng brattere enn 30 grader er godt egnet for å utløse flakskred</a:t>
            </a:r>
            <a:endParaRPr lang="nb-NO" sz="1600" dirty="0"/>
          </a:p>
        </p:txBody>
      </p:sp>
      <p:sp>
        <p:nvSpPr>
          <p:cNvPr id="8" name="Plassholder for tekst 7"/>
          <p:cNvSpPr>
            <a:spLocks noGrp="1"/>
          </p:cNvSpPr>
          <p:nvPr>
            <p:ph type="body" sz="quarter" idx="3"/>
          </p:nvPr>
        </p:nvSpPr>
        <p:spPr>
          <a:xfrm>
            <a:off x="4645025" y="1082724"/>
            <a:ext cx="3959423" cy="979992"/>
          </a:xfrm>
          <a:noFill/>
        </p:spPr>
        <p:txBody>
          <a:bodyPr/>
          <a:lstStyle/>
          <a:p>
            <a:r>
              <a:rPr lang="nb-NO" sz="1600" dirty="0" smtClean="0"/>
              <a:t>Naturlig utløste tørre løssnøskred løsner helst i terreng som er 40 grader eller brattere. Våte løssnøskred løsner også i heng under 40 grader</a:t>
            </a:r>
            <a:endParaRPr lang="nb-NO" sz="1600" dirty="0"/>
          </a:p>
        </p:txBody>
      </p:sp>
      <p:pic>
        <p:nvPicPr>
          <p:cNvPr id="10" name="Plassholder for innhold 9" descr="Lockerschneelawinen 1 Abfahrt.jpg"/>
          <p:cNvPicPr>
            <a:picLocks noGrp="1" noChangeAspect="1"/>
          </p:cNvPicPr>
          <p:nvPr>
            <p:ph sz="quarter" idx="4"/>
          </p:nvPr>
        </p:nvPicPr>
        <p:blipFill>
          <a:blip r:embed="rId3" cstate="print"/>
          <a:stretch>
            <a:fillRect/>
          </a:stretch>
        </p:blipFill>
        <p:spPr>
          <a:xfrm>
            <a:off x="5652120" y="2348880"/>
            <a:ext cx="3354410" cy="2160240"/>
          </a:xfrm>
        </p:spPr>
      </p:pic>
      <p:pic>
        <p:nvPicPr>
          <p:cNvPr id="7" name="Plassholder for innhold 11" descr="Lockerschnee-ausloesung04-CMYK.jpg"/>
          <p:cNvPicPr>
            <a:picLocks noChangeAspect="1"/>
          </p:cNvPicPr>
          <p:nvPr/>
        </p:nvPicPr>
        <p:blipFill>
          <a:blip r:embed="rId4" cstate="print"/>
          <a:stretch>
            <a:fillRect/>
          </a:stretch>
        </p:blipFill>
        <p:spPr bwMode="auto">
          <a:xfrm>
            <a:off x="3312508" y="2348880"/>
            <a:ext cx="2267604" cy="3528392"/>
          </a:xfrm>
          <a:prstGeom prst="rect">
            <a:avLst/>
          </a:prstGeom>
          <a:noFill/>
          <a:ln w="9525">
            <a:noFill/>
            <a:miter lim="800000"/>
            <a:headEnd/>
            <a:tailEnd/>
          </a:ln>
          <a:effectLst/>
        </p:spPr>
      </p:pic>
      <p:sp>
        <p:nvSpPr>
          <p:cNvPr id="12" name="TekstSylinder 11"/>
          <p:cNvSpPr txBox="1"/>
          <p:nvPr/>
        </p:nvSpPr>
        <p:spPr>
          <a:xfrm>
            <a:off x="5076056" y="5589240"/>
            <a:ext cx="432048" cy="215444"/>
          </a:xfrm>
          <a:prstGeom prst="rect">
            <a:avLst/>
          </a:prstGeom>
          <a:noFill/>
        </p:spPr>
        <p:txBody>
          <a:bodyPr wrap="square" rtlCol="0">
            <a:spAutoFit/>
          </a:bodyPr>
          <a:lstStyle/>
          <a:p>
            <a:r>
              <a:rPr lang="nb-NO" sz="800" dirty="0" smtClean="0"/>
              <a:t>SLF</a:t>
            </a:r>
            <a:endParaRPr lang="nb-NO" sz="800" dirty="0"/>
          </a:p>
        </p:txBody>
      </p:sp>
      <p:sp>
        <p:nvSpPr>
          <p:cNvPr id="13" name="TekstSylinder 12"/>
          <p:cNvSpPr txBox="1"/>
          <p:nvPr/>
        </p:nvSpPr>
        <p:spPr>
          <a:xfrm>
            <a:off x="8604448" y="4293096"/>
            <a:ext cx="432048" cy="215444"/>
          </a:xfrm>
          <a:prstGeom prst="rect">
            <a:avLst/>
          </a:prstGeom>
          <a:noFill/>
        </p:spPr>
        <p:txBody>
          <a:bodyPr wrap="square" rtlCol="0">
            <a:spAutoFit/>
          </a:bodyPr>
          <a:lstStyle/>
          <a:p>
            <a:r>
              <a:rPr lang="nb-NO" sz="800" dirty="0" smtClean="0"/>
              <a:t>SLF</a:t>
            </a:r>
            <a:endParaRPr lang="nb-NO" sz="800" dirty="0"/>
          </a:p>
        </p:txBody>
      </p:sp>
      <p:pic>
        <p:nvPicPr>
          <p:cNvPr id="3" name="Bild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27" y="2316831"/>
            <a:ext cx="3134007" cy="2350506"/>
          </a:xfrm>
          <a:prstGeom prst="rect">
            <a:avLst/>
          </a:prstGeom>
        </p:spPr>
      </p:pic>
      <p:sp>
        <p:nvSpPr>
          <p:cNvPr id="11" name="TekstSylinder 10"/>
          <p:cNvSpPr txBox="1"/>
          <p:nvPr/>
        </p:nvSpPr>
        <p:spPr>
          <a:xfrm>
            <a:off x="2339752" y="4451893"/>
            <a:ext cx="755576" cy="215444"/>
          </a:xfrm>
          <a:prstGeom prst="rect">
            <a:avLst/>
          </a:prstGeom>
          <a:noFill/>
        </p:spPr>
        <p:txBody>
          <a:bodyPr wrap="square" rtlCol="0">
            <a:spAutoFit/>
          </a:bodyPr>
          <a:lstStyle/>
          <a:p>
            <a:r>
              <a:rPr lang="nb-NO" sz="800" dirty="0" smtClean="0"/>
              <a:t>Ådne Olsrud</a:t>
            </a:r>
            <a:endParaRPr lang="nb-NO" sz="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Terrengfeller</a:t>
            </a:r>
            <a:endParaRPr lang="nb-NO" dirty="0"/>
          </a:p>
        </p:txBody>
      </p:sp>
      <p:sp>
        <p:nvSpPr>
          <p:cNvPr id="4" name="Plassholder for innhold 3"/>
          <p:cNvSpPr>
            <a:spLocks noGrp="1"/>
          </p:cNvSpPr>
          <p:nvPr>
            <p:ph sz="half" idx="2"/>
          </p:nvPr>
        </p:nvSpPr>
        <p:spPr>
          <a:xfrm>
            <a:off x="447261" y="2348880"/>
            <a:ext cx="4186808" cy="1830189"/>
          </a:xfrm>
        </p:spPr>
        <p:txBody>
          <a:bodyPr/>
          <a:lstStyle/>
          <a:p>
            <a:r>
              <a:rPr lang="nb-NO" sz="2000" dirty="0" smtClean="0"/>
              <a:t>Bekkedaler</a:t>
            </a:r>
          </a:p>
          <a:p>
            <a:r>
              <a:rPr lang="nb-NO" sz="2000" dirty="0" smtClean="0"/>
              <a:t>Snøskavler</a:t>
            </a:r>
          </a:p>
          <a:p>
            <a:r>
              <a:rPr lang="nb-NO" sz="2000" dirty="0" smtClean="0"/>
              <a:t>Stup</a:t>
            </a:r>
          </a:p>
          <a:p>
            <a:r>
              <a:rPr lang="nb-NO" sz="2000" dirty="0" smtClean="0"/>
              <a:t>Steiner</a:t>
            </a:r>
          </a:p>
          <a:p>
            <a:r>
              <a:rPr lang="nb-NO" sz="2000" dirty="0" smtClean="0"/>
              <a:t>Trær og skog</a:t>
            </a:r>
          </a:p>
          <a:p>
            <a:pPr marL="0" indent="0">
              <a:buNone/>
            </a:pPr>
            <a:endParaRPr lang="nb-NO" sz="2000" dirty="0"/>
          </a:p>
          <a:p>
            <a:pPr marL="0" indent="0">
              <a:buNone/>
            </a:pPr>
            <a:endParaRPr lang="nb-NO" sz="1600" dirty="0"/>
          </a:p>
        </p:txBody>
      </p:sp>
      <p:pic>
        <p:nvPicPr>
          <p:cNvPr id="7" name="Bild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6416" y="2348880"/>
            <a:ext cx="4742048" cy="3556536"/>
          </a:xfrm>
          <a:prstGeom prst="rect">
            <a:avLst/>
          </a:prstGeom>
        </p:spPr>
      </p:pic>
      <p:sp>
        <p:nvSpPr>
          <p:cNvPr id="6" name="TekstSylinder 5"/>
          <p:cNvSpPr txBox="1"/>
          <p:nvPr/>
        </p:nvSpPr>
        <p:spPr>
          <a:xfrm>
            <a:off x="556591" y="1205429"/>
            <a:ext cx="7759825" cy="646331"/>
          </a:xfrm>
          <a:prstGeom prst="rect">
            <a:avLst/>
          </a:prstGeom>
          <a:noFill/>
        </p:spPr>
        <p:txBody>
          <a:bodyPr wrap="square" rtlCol="0">
            <a:spAutoFit/>
          </a:bodyPr>
          <a:lstStyle/>
          <a:p>
            <a:r>
              <a:rPr lang="nb-NO" dirty="0"/>
              <a:t>T</a:t>
            </a:r>
            <a:r>
              <a:rPr lang="nb-NO" dirty="0" smtClean="0"/>
              <a:t>errengformasjoner </a:t>
            </a:r>
            <a:r>
              <a:rPr lang="nb-NO" dirty="0"/>
              <a:t>som både kan øke konsekvens av, og sannsynlighet for å bli tatt av snøskred.</a:t>
            </a:r>
          </a:p>
        </p:txBody>
      </p:sp>
    </p:spTree>
    <p:extLst>
      <p:ext uri="{BB962C8B-B14F-4D97-AF65-F5344CB8AC3E}">
        <p14:creationId xmlns:p14="http://schemas.microsoft.com/office/powerpoint/2010/main" val="16023301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Sjekkpunkter før tur</a:t>
            </a:r>
            <a:endParaRPr lang="nb-NO" dirty="0"/>
          </a:p>
        </p:txBody>
      </p:sp>
      <p:sp>
        <p:nvSpPr>
          <p:cNvPr id="3" name="Plassholder for tekst 2"/>
          <p:cNvSpPr>
            <a:spLocks noGrp="1"/>
          </p:cNvSpPr>
          <p:nvPr>
            <p:ph type="body" idx="1"/>
          </p:nvPr>
        </p:nvSpPr>
        <p:spPr/>
        <p:txBody>
          <a:bodyPr/>
          <a:lstStyle/>
          <a:p>
            <a:r>
              <a:rPr lang="nb-NO" dirty="0" smtClean="0"/>
              <a:t>Før tur</a:t>
            </a:r>
            <a:endParaRPr lang="nb-NO" dirty="0"/>
          </a:p>
        </p:txBody>
      </p:sp>
      <p:sp>
        <p:nvSpPr>
          <p:cNvPr id="4" name="Plassholder for innhold 3"/>
          <p:cNvSpPr>
            <a:spLocks noGrp="1"/>
          </p:cNvSpPr>
          <p:nvPr>
            <p:ph sz="half" idx="2"/>
          </p:nvPr>
        </p:nvSpPr>
        <p:spPr>
          <a:xfrm>
            <a:off x="457200" y="2174875"/>
            <a:ext cx="4186808" cy="1830189"/>
          </a:xfrm>
        </p:spPr>
        <p:txBody>
          <a:bodyPr/>
          <a:lstStyle/>
          <a:p>
            <a:r>
              <a:rPr lang="nb-NO" sz="2000" dirty="0" smtClean="0"/>
              <a:t>Værhistorikk</a:t>
            </a:r>
          </a:p>
          <a:p>
            <a:r>
              <a:rPr lang="nb-NO" sz="2000" dirty="0" smtClean="0"/>
              <a:t>Terreng rundt skuterløype</a:t>
            </a:r>
          </a:p>
          <a:p>
            <a:r>
              <a:rPr lang="nb-NO" sz="2000" dirty="0" smtClean="0"/>
              <a:t>Skredsøker/søkestang/spade</a:t>
            </a:r>
          </a:p>
          <a:p>
            <a:r>
              <a:rPr lang="nb-NO" sz="2000" dirty="0" smtClean="0"/>
              <a:t>Varsom.no</a:t>
            </a:r>
          </a:p>
          <a:p>
            <a:pPr marL="0" indent="0">
              <a:buNone/>
            </a:pPr>
            <a:endParaRPr lang="nb-NO" sz="2000" dirty="0"/>
          </a:p>
          <a:p>
            <a:pPr marL="0" indent="0">
              <a:buNone/>
            </a:pPr>
            <a:endParaRPr lang="nb-NO" sz="1600" dirty="0"/>
          </a:p>
        </p:txBody>
      </p:sp>
      <p:pic>
        <p:nvPicPr>
          <p:cNvPr id="7" name="Bild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1006" y="1574824"/>
            <a:ext cx="4185420" cy="2790280"/>
          </a:xfrm>
          <a:prstGeom prst="rect">
            <a:avLst/>
          </a:prstGeom>
        </p:spPr>
      </p:pic>
      <p:sp>
        <p:nvSpPr>
          <p:cNvPr id="8" name="TekstSylinder 7"/>
          <p:cNvSpPr txBox="1"/>
          <p:nvPr/>
        </p:nvSpPr>
        <p:spPr>
          <a:xfrm>
            <a:off x="755576" y="5057308"/>
            <a:ext cx="7841194" cy="1107996"/>
          </a:xfrm>
          <a:prstGeom prst="rect">
            <a:avLst/>
          </a:prstGeom>
          <a:noFill/>
        </p:spPr>
        <p:txBody>
          <a:bodyPr wrap="square" rtlCol="0">
            <a:spAutoFit/>
          </a:bodyPr>
          <a:lstStyle/>
          <a:p>
            <a:pPr marL="0" indent="0">
              <a:buNone/>
            </a:pPr>
            <a:r>
              <a:rPr lang="nb-NO" dirty="0"/>
              <a:t>Kontrollspørsmål: </a:t>
            </a:r>
          </a:p>
          <a:p>
            <a:pPr marL="0" indent="0">
              <a:buNone/>
            </a:pPr>
            <a:r>
              <a:rPr lang="nb-NO" sz="1600" dirty="0" smtClean="0"/>
              <a:t>- Hvordan </a:t>
            </a:r>
            <a:r>
              <a:rPr lang="nb-NO" sz="1600" dirty="0"/>
              <a:t>har været vært de siste 3 dagene</a:t>
            </a:r>
            <a:r>
              <a:rPr lang="nb-NO" sz="1600" dirty="0" smtClean="0"/>
              <a:t>?</a:t>
            </a:r>
            <a:endParaRPr lang="nb-NO" sz="1600" dirty="0"/>
          </a:p>
          <a:p>
            <a:pPr marL="0" indent="0">
              <a:buNone/>
            </a:pPr>
            <a:r>
              <a:rPr lang="nb-NO" sz="1600" dirty="0" smtClean="0"/>
              <a:t>- Går </a:t>
            </a:r>
            <a:r>
              <a:rPr lang="nb-NO" sz="1600" dirty="0"/>
              <a:t>skuterløypa i utløpssone for snøskred</a:t>
            </a:r>
            <a:r>
              <a:rPr lang="nb-NO" sz="1600" dirty="0" smtClean="0"/>
              <a:t>?</a:t>
            </a:r>
          </a:p>
          <a:p>
            <a:pPr marL="0" indent="0">
              <a:buNone/>
            </a:pPr>
            <a:r>
              <a:rPr lang="nb-NO" sz="1600" dirty="0" smtClean="0"/>
              <a:t>- Hva </a:t>
            </a:r>
            <a:r>
              <a:rPr lang="nb-NO" sz="1600" dirty="0"/>
              <a:t>sier skredvarselet om faregrad og </a:t>
            </a:r>
            <a:r>
              <a:rPr lang="nb-NO" sz="1600" dirty="0" err="1"/>
              <a:t>skredprolem</a:t>
            </a:r>
            <a:r>
              <a:rPr lang="nb-NO" sz="1600" dirty="0"/>
              <a:t>(er)?</a:t>
            </a:r>
          </a:p>
        </p:txBody>
      </p:sp>
    </p:spTree>
    <p:extLst>
      <p:ext uri="{BB962C8B-B14F-4D97-AF65-F5344CB8AC3E}">
        <p14:creationId xmlns:p14="http://schemas.microsoft.com/office/powerpoint/2010/main" val="403289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Skredvarsel på </a:t>
            </a:r>
            <a:r>
              <a:rPr lang="nb-NO" dirty="0" smtClean="0">
                <a:hlinkClick r:id="rId2"/>
              </a:rPr>
              <a:t>Varsom.no</a:t>
            </a:r>
            <a:endParaRPr lang="nb-NO" dirty="0"/>
          </a:p>
        </p:txBody>
      </p:sp>
      <p:pic>
        <p:nvPicPr>
          <p:cNvPr id="4" name="Plassholder for innhold 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11560" y="1268760"/>
            <a:ext cx="3699805" cy="4885527"/>
          </a:xfrm>
        </p:spPr>
      </p:pic>
      <p:sp>
        <p:nvSpPr>
          <p:cNvPr id="6" name="Plassholder for innhold 5"/>
          <p:cNvSpPr>
            <a:spLocks noGrp="1"/>
          </p:cNvSpPr>
          <p:nvPr>
            <p:ph sz="half" idx="2"/>
          </p:nvPr>
        </p:nvSpPr>
        <p:spPr/>
        <p:txBody>
          <a:bodyPr/>
          <a:lstStyle/>
          <a:p>
            <a:r>
              <a:rPr lang="nb-NO" sz="1600" dirty="0" smtClean="0"/>
              <a:t>Planleggingsverktøy</a:t>
            </a:r>
          </a:p>
          <a:p>
            <a:pPr marL="0" indent="0">
              <a:buNone/>
            </a:pPr>
            <a:endParaRPr lang="nb-NO" sz="1600" dirty="0" smtClean="0"/>
          </a:p>
          <a:p>
            <a:r>
              <a:rPr lang="nb-NO" sz="1600" dirty="0"/>
              <a:t>G</a:t>
            </a:r>
            <a:r>
              <a:rPr lang="nb-NO" sz="1600" dirty="0" smtClean="0"/>
              <a:t>jelder </a:t>
            </a:r>
            <a:r>
              <a:rPr lang="nb-NO" sz="1600" dirty="0"/>
              <a:t>for store områder, og gir informasjon om den generelle skredfaresituasjon i en </a:t>
            </a:r>
            <a:r>
              <a:rPr lang="nb-NO" sz="1600" dirty="0" smtClean="0"/>
              <a:t>varslingsregion</a:t>
            </a:r>
          </a:p>
          <a:p>
            <a:pPr marL="0" indent="0">
              <a:buNone/>
            </a:pPr>
            <a:endParaRPr lang="nb-NO" sz="1600" dirty="0" smtClean="0"/>
          </a:p>
          <a:p>
            <a:r>
              <a:rPr lang="nb-NO" sz="1600" dirty="0"/>
              <a:t>P</a:t>
            </a:r>
            <a:r>
              <a:rPr lang="nb-NO" sz="1600" dirty="0" smtClean="0"/>
              <a:t>ubliseres </a:t>
            </a:r>
            <a:r>
              <a:rPr lang="nb-NO" sz="1600" dirty="0"/>
              <a:t>hver dag i perioden 1. desember til 31. mai for 21 regioner i </a:t>
            </a:r>
            <a:r>
              <a:rPr lang="nb-NO" sz="1600" dirty="0" smtClean="0"/>
              <a:t>Norge</a:t>
            </a:r>
          </a:p>
          <a:p>
            <a:pPr marL="0" indent="0">
              <a:buNone/>
            </a:pPr>
            <a:endParaRPr lang="nb-NO" sz="1600" dirty="0" smtClean="0"/>
          </a:p>
          <a:p>
            <a:r>
              <a:rPr lang="nb-NO" sz="1600" dirty="0" smtClean="0"/>
              <a:t>Varsom.no</a:t>
            </a:r>
            <a:endParaRPr lang="nb-NO" sz="1600" dirty="0"/>
          </a:p>
        </p:txBody>
      </p:sp>
    </p:spTree>
    <p:extLst>
      <p:ext uri="{BB962C8B-B14F-4D97-AF65-F5344CB8AC3E}">
        <p14:creationId xmlns:p14="http://schemas.microsoft.com/office/powerpoint/2010/main" val="121495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y NVE tom">
  <a:themeElements>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utform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utform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utform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utform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utform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utform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utform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utform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utform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utform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utform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utform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Ny NVE tom</Template>
  <TotalTime>1487</TotalTime>
  <Words>2736</Words>
  <Application>Microsoft Office PowerPoint</Application>
  <PresentationFormat>Skjermfremvisning (4:3)</PresentationFormat>
  <Paragraphs>253</Paragraphs>
  <Slides>21</Slides>
  <Notes>18</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21</vt:i4>
      </vt:variant>
    </vt:vector>
  </HeadingPairs>
  <TitlesOfParts>
    <vt:vector size="27" baseType="lpstr">
      <vt:lpstr>Arial Unicode MS</vt:lpstr>
      <vt:lpstr>Arial</vt:lpstr>
      <vt:lpstr>Calibri</vt:lpstr>
      <vt:lpstr>Helvetica</vt:lpstr>
      <vt:lpstr>Times New Roman</vt:lpstr>
      <vt:lpstr>Ny NVE tom</vt:lpstr>
      <vt:lpstr>Snøskred og bruk av varsom.no</vt:lpstr>
      <vt:lpstr>Læreplan førerkort klasse s</vt:lpstr>
      <vt:lpstr>Kan det gå snøskred i dag?</vt:lpstr>
      <vt:lpstr>Derfor går det snøskred</vt:lpstr>
      <vt:lpstr>Skredterreng </vt:lpstr>
      <vt:lpstr>Skredformer og bratthet</vt:lpstr>
      <vt:lpstr>Terrengfeller</vt:lpstr>
      <vt:lpstr>Sjekkpunkter før tur</vt:lpstr>
      <vt:lpstr>Skredvarsel på Varsom.no</vt:lpstr>
      <vt:lpstr>PowerPoint-presentasjon</vt:lpstr>
      <vt:lpstr>Skredfarevurderingen</vt:lpstr>
      <vt:lpstr>Skredproblem</vt:lpstr>
      <vt:lpstr>Snødekkehistorikk og fjellvær</vt:lpstr>
      <vt:lpstr>Faretegn på betydelig skredfare</vt:lpstr>
      <vt:lpstr>Faktorer som øker skredfaren underveis</vt:lpstr>
      <vt:lpstr>Vedvarende svake lag</vt:lpstr>
      <vt:lpstr>Skutertrafikk og vedvarende svake lag</vt:lpstr>
      <vt:lpstr>Snøprofil</vt:lpstr>
      <vt:lpstr>Skredutstyr og kameratredning</vt:lpstr>
      <vt:lpstr>RegObs – bratthetksart m/ GPS</vt:lpstr>
      <vt:lpstr>Menneskelig faktor</vt:lpstr>
    </vt:vector>
  </TitlesOfParts>
  <Company>NVE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dette først…….</dc:title>
  <dc:creator>Jan Arild Hansen</dc:creator>
  <cp:lastModifiedBy>Jan Arild Hansen</cp:lastModifiedBy>
  <cp:revision>101</cp:revision>
  <dcterms:created xsi:type="dcterms:W3CDTF">2012-09-27T11:11:36Z</dcterms:created>
  <dcterms:modified xsi:type="dcterms:W3CDTF">2017-10-25T08:03:48Z</dcterms:modified>
</cp:coreProperties>
</file>