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7" r:id="rId2"/>
  </p:sldMasterIdLst>
  <p:notesMasterIdLst>
    <p:notesMasterId r:id="rId162"/>
  </p:notesMasterIdLst>
  <p:handoutMasterIdLst>
    <p:handoutMasterId r:id="rId163"/>
  </p:handoutMasterIdLst>
  <p:sldIdLst>
    <p:sldId id="258" r:id="rId3"/>
    <p:sldId id="327" r:id="rId4"/>
    <p:sldId id="261" r:id="rId5"/>
    <p:sldId id="274" r:id="rId6"/>
    <p:sldId id="441" r:id="rId7"/>
    <p:sldId id="392" r:id="rId8"/>
    <p:sldId id="385" r:id="rId9"/>
    <p:sldId id="272" r:id="rId10"/>
    <p:sldId id="440" r:id="rId11"/>
    <p:sldId id="416" r:id="rId12"/>
    <p:sldId id="381" r:id="rId13"/>
    <p:sldId id="442" r:id="rId14"/>
    <p:sldId id="443" r:id="rId15"/>
    <p:sldId id="267" r:id="rId16"/>
    <p:sldId id="273" r:id="rId17"/>
    <p:sldId id="444" r:id="rId18"/>
    <p:sldId id="445" r:id="rId19"/>
    <p:sldId id="446" r:id="rId20"/>
    <p:sldId id="307" r:id="rId21"/>
    <p:sldId id="383" r:id="rId22"/>
    <p:sldId id="447" r:id="rId23"/>
    <p:sldId id="448" r:id="rId24"/>
    <p:sldId id="269" r:id="rId25"/>
    <p:sldId id="275" r:id="rId26"/>
    <p:sldId id="306" r:id="rId27"/>
    <p:sldId id="449" r:id="rId28"/>
    <p:sldId id="453" r:id="rId29"/>
    <p:sldId id="454" r:id="rId30"/>
    <p:sldId id="457" r:id="rId31"/>
    <p:sldId id="469" r:id="rId32"/>
    <p:sldId id="278" r:id="rId33"/>
    <p:sldId id="470" r:id="rId34"/>
    <p:sldId id="471" r:id="rId35"/>
    <p:sldId id="472" r:id="rId36"/>
    <p:sldId id="458" r:id="rId37"/>
    <p:sldId id="473" r:id="rId38"/>
    <p:sldId id="474" r:id="rId39"/>
    <p:sldId id="468" r:id="rId40"/>
    <p:sldId id="460" r:id="rId41"/>
    <p:sldId id="461" r:id="rId42"/>
    <p:sldId id="462" r:id="rId43"/>
    <p:sldId id="463" r:id="rId44"/>
    <p:sldId id="464" r:id="rId45"/>
    <p:sldId id="386" r:id="rId46"/>
    <p:sldId id="475" r:id="rId47"/>
    <p:sldId id="436" r:id="rId48"/>
    <p:sldId id="316" r:id="rId49"/>
    <p:sldId id="528" r:id="rId50"/>
    <p:sldId id="311" r:id="rId51"/>
    <p:sldId id="295" r:id="rId52"/>
    <p:sldId id="310" r:id="rId53"/>
    <p:sldId id="313" r:id="rId54"/>
    <p:sldId id="283" r:id="rId55"/>
    <p:sldId id="314" r:id="rId56"/>
    <p:sldId id="262" r:id="rId57"/>
    <p:sldId id="296" r:id="rId58"/>
    <p:sldId id="297" r:id="rId59"/>
    <p:sldId id="476" r:id="rId60"/>
    <p:sldId id="367" r:id="rId61"/>
    <p:sldId id="412" r:id="rId62"/>
    <p:sldId id="298" r:id="rId63"/>
    <p:sldId id="299" r:id="rId64"/>
    <p:sldId id="411" r:id="rId65"/>
    <p:sldId id="401" r:id="rId66"/>
    <p:sldId id="477" r:id="rId67"/>
    <p:sldId id="478" r:id="rId68"/>
    <p:sldId id="479" r:id="rId69"/>
    <p:sldId id="480" r:id="rId70"/>
    <p:sldId id="481" r:id="rId71"/>
    <p:sldId id="427" r:id="rId72"/>
    <p:sldId id="431" r:id="rId73"/>
    <p:sldId id="432" r:id="rId74"/>
    <p:sldId id="433" r:id="rId75"/>
    <p:sldId id="434" r:id="rId76"/>
    <p:sldId id="430" r:id="rId77"/>
    <p:sldId id="323" r:id="rId78"/>
    <p:sldId id="483" r:id="rId79"/>
    <p:sldId id="484" r:id="rId80"/>
    <p:sldId id="485" r:id="rId81"/>
    <p:sldId id="403" r:id="rId82"/>
    <p:sldId id="288" r:id="rId83"/>
    <p:sldId id="499" r:id="rId84"/>
    <p:sldId id="500" r:id="rId85"/>
    <p:sldId id="501" r:id="rId86"/>
    <p:sldId id="502" r:id="rId87"/>
    <p:sldId id="512" r:id="rId88"/>
    <p:sldId id="513" r:id="rId89"/>
    <p:sldId id="514" r:id="rId90"/>
    <p:sldId id="406" r:id="rId91"/>
    <p:sldId id="405" r:id="rId92"/>
    <p:sldId id="505" r:id="rId93"/>
    <p:sldId id="506" r:id="rId94"/>
    <p:sldId id="507" r:id="rId95"/>
    <p:sldId id="407" r:id="rId96"/>
    <p:sldId id="415" r:id="rId97"/>
    <p:sldId id="414" r:id="rId98"/>
    <p:sldId id="439" r:id="rId99"/>
    <p:sldId id="491" r:id="rId100"/>
    <p:sldId id="492" r:id="rId101"/>
    <p:sldId id="493" r:id="rId102"/>
    <p:sldId id="494" r:id="rId103"/>
    <p:sldId id="495" r:id="rId104"/>
    <p:sldId id="496" r:id="rId105"/>
    <p:sldId id="497" r:id="rId106"/>
    <p:sldId id="498" r:id="rId107"/>
    <p:sldId id="289" r:id="rId108"/>
    <p:sldId id="359" r:id="rId109"/>
    <p:sldId id="388" r:id="rId110"/>
    <p:sldId id="389" r:id="rId111"/>
    <p:sldId id="329" r:id="rId112"/>
    <p:sldId id="396" r:id="rId113"/>
    <p:sldId id="304" r:id="rId114"/>
    <p:sldId id="413" r:id="rId115"/>
    <p:sldId id="398" r:id="rId116"/>
    <p:sldId id="397" r:id="rId117"/>
    <p:sldId id="357" r:id="rId118"/>
    <p:sldId id="390" r:id="rId119"/>
    <p:sldId id="515" r:id="rId120"/>
    <p:sldId id="356" r:id="rId121"/>
    <p:sldId id="400" r:id="rId122"/>
    <p:sldId id="379" r:id="rId123"/>
    <p:sldId id="516" r:id="rId124"/>
    <p:sldId id="380" r:id="rId125"/>
    <p:sldId id="517" r:id="rId126"/>
    <p:sldId id="529" r:id="rId127"/>
    <p:sldId id="428" r:id="rId128"/>
    <p:sldId id="518" r:id="rId129"/>
    <p:sldId id="519" r:id="rId130"/>
    <p:sldId id="520" r:id="rId131"/>
    <p:sldId id="521" r:id="rId132"/>
    <p:sldId id="332" r:id="rId133"/>
    <p:sldId id="333" r:id="rId134"/>
    <p:sldId id="352" r:id="rId135"/>
    <p:sldId id="419" r:id="rId136"/>
    <p:sldId id="337" r:id="rId137"/>
    <p:sldId id="338" r:id="rId138"/>
    <p:sldId id="353" r:id="rId139"/>
    <p:sldId id="423" r:id="rId140"/>
    <p:sldId id="342" r:id="rId141"/>
    <p:sldId id="354" r:id="rId142"/>
    <p:sldId id="343" r:id="rId143"/>
    <p:sldId id="422" r:id="rId144"/>
    <p:sldId id="347" r:id="rId145"/>
    <p:sldId id="355" r:id="rId146"/>
    <p:sldId id="348" r:id="rId147"/>
    <p:sldId id="424" r:id="rId148"/>
    <p:sldId id="486" r:id="rId149"/>
    <p:sldId id="530" r:id="rId150"/>
    <p:sldId id="531" r:id="rId151"/>
    <p:sldId id="532" r:id="rId152"/>
    <p:sldId id="533" r:id="rId153"/>
    <p:sldId id="534" r:id="rId154"/>
    <p:sldId id="487" r:id="rId155"/>
    <p:sldId id="488" r:id="rId156"/>
    <p:sldId id="489" r:id="rId157"/>
    <p:sldId id="490" r:id="rId158"/>
    <p:sldId id="509" r:id="rId159"/>
    <p:sldId id="510" r:id="rId160"/>
    <p:sldId id="511" r:id="rId161"/>
  </p:sldIdLst>
  <p:sldSz cx="9144000" cy="6858000" type="screen4x3"/>
  <p:notesSz cx="6858000" cy="9144000"/>
  <p:defaultTextStyle>
    <a:defPPr>
      <a:defRPr lang="nb-NO"/>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B2B2"/>
    <a:srgbClr val="4D4D4D"/>
    <a:srgbClr val="F79646"/>
    <a:srgbClr val="FF0000"/>
    <a:srgbClr val="FFFFCC"/>
    <a:srgbClr val="0066FF"/>
    <a:srgbClr val="3333FF"/>
    <a:srgbClr val="FF5050"/>
    <a:srgbClr val="F4792C"/>
    <a:srgbClr val="1737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aks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ys stil 2 - aks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iddels stil 1 - aks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292" autoAdjust="0"/>
    <p:restoredTop sz="85352" autoAdjust="0"/>
  </p:normalViewPr>
  <p:slideViewPr>
    <p:cSldViewPr>
      <p:cViewPr varScale="1">
        <p:scale>
          <a:sx n="64" d="100"/>
          <a:sy n="64" d="100"/>
        </p:scale>
        <p:origin x="1002"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88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slide" Target="slides/slide154.xml"/><Relationship Id="rId16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handoutMaster" Target="handoutMasters/handout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12"/>
    </mc:Choice>
    <mc:Fallback>
      <c:style val="12"/>
    </mc:Fallback>
  </mc:AlternateContent>
  <c:chart>
    <c:title>
      <c:overlay val="0"/>
    </c:title>
    <c:autoTitleDeleted val="0"/>
    <c:plotArea>
      <c:layout/>
      <c:pieChart>
        <c:varyColors val="1"/>
        <c:ser>
          <c:idx val="0"/>
          <c:order val="0"/>
          <c:tx>
            <c:strRef>
              <c:f>'Ark1'!$B$1</c:f>
              <c:strCache>
                <c:ptCount val="1"/>
                <c:pt idx="0">
                  <c:v>Nysnø</c:v>
                </c:pt>
              </c:strCache>
            </c:strRef>
          </c:tx>
          <c:dLbls>
            <c:spPr>
              <a:noFill/>
              <a:ln>
                <a:noFill/>
              </a:ln>
              <a:effectLst/>
            </c:spPr>
            <c:showLegendKey val="0"/>
            <c:showVal val="0"/>
            <c:showCatName val="1"/>
            <c:showSerName val="0"/>
            <c:showPercent val="0"/>
            <c:showBubbleSize val="0"/>
            <c:showLeaderLines val="1"/>
            <c:extLst xmlns:c16r2="http://schemas.microsoft.com/office/drawing/2015/06/chart">
              <c:ext xmlns:c15="http://schemas.microsoft.com/office/drawing/2012/chart" uri="{CE6537A1-D6FC-4f65-9D91-7224C49458BB}"/>
            </c:extLst>
          </c:dLbls>
          <c:cat>
            <c:strRef>
              <c:f>'Ark1'!$A$2:$A$4</c:f>
              <c:strCache>
                <c:ptCount val="3"/>
                <c:pt idx="0">
                  <c:v>Is</c:v>
                </c:pt>
                <c:pt idx="1">
                  <c:v>Luft</c:v>
                </c:pt>
                <c:pt idx="2">
                  <c:v>Vann</c:v>
                </c:pt>
              </c:strCache>
            </c:strRef>
          </c:cat>
          <c:val>
            <c:numRef>
              <c:f>'Ark1'!$B$2:$B$4</c:f>
              <c:numCache>
                <c:formatCode>General</c:formatCode>
                <c:ptCount val="3"/>
                <c:pt idx="0">
                  <c:v>10</c:v>
                </c:pt>
                <c:pt idx="1">
                  <c:v>89.990000000000023</c:v>
                </c:pt>
                <c:pt idx="2">
                  <c:v>1.0000000000000051E-2</c:v>
                </c:pt>
              </c:numCache>
            </c:numRef>
          </c:val>
          <c:extLst xmlns:c16r2="http://schemas.microsoft.com/office/drawing/2015/06/chart">
            <c:ext xmlns:c16="http://schemas.microsoft.com/office/drawing/2014/chart" uri="{C3380CC4-5D6E-409C-BE32-E72D297353CC}">
              <c16:uniqueId val="{00000000-0078-4733-8270-F970D9863678}"/>
            </c:ext>
          </c:extLst>
        </c:ser>
        <c:dLbls>
          <c:showLegendKey val="0"/>
          <c:showVal val="0"/>
          <c:showCatName val="1"/>
          <c:showSerName val="0"/>
          <c:showPercent val="0"/>
          <c:showBubbleSize val="0"/>
          <c:showLeaderLines val="1"/>
        </c:dLbls>
        <c:firstSliceAng val="0"/>
      </c:pieChart>
    </c:plotArea>
    <c:plotVisOnly val="1"/>
    <c:dispBlanksAs val="gap"/>
    <c:showDLblsOverMax val="0"/>
  </c:chart>
  <c:txPr>
    <a:bodyPr/>
    <a:lstStyle/>
    <a:p>
      <a:pPr>
        <a:defRPr sz="1800"/>
      </a:pPr>
      <a:endParaRPr lang="nb-NO"/>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12"/>
    </mc:Choice>
    <mc:Fallback>
      <c:style val="12"/>
    </mc:Fallback>
  </mc:AlternateContent>
  <c:chart>
    <c:title>
      <c:tx>
        <c:rich>
          <a:bodyPr/>
          <a:lstStyle/>
          <a:p>
            <a:pPr>
              <a:defRPr/>
            </a:pPr>
            <a:r>
              <a:rPr lang="nb-NO" dirty="0"/>
              <a:t>Gammel snø</a:t>
            </a:r>
          </a:p>
        </c:rich>
      </c:tx>
      <c:overlay val="0"/>
    </c:title>
    <c:autoTitleDeleted val="0"/>
    <c:plotArea>
      <c:layout/>
      <c:pieChart>
        <c:varyColors val="1"/>
        <c:ser>
          <c:idx val="0"/>
          <c:order val="0"/>
          <c:tx>
            <c:strRef>
              <c:f>'Ark1'!$B$1</c:f>
              <c:strCache>
                <c:ptCount val="1"/>
                <c:pt idx="0">
                  <c:v>Salg</c:v>
                </c:pt>
              </c:strCache>
            </c:strRef>
          </c:tx>
          <c:dLbls>
            <c:spPr>
              <a:noFill/>
              <a:ln>
                <a:noFill/>
              </a:ln>
              <a:effectLst/>
            </c:spPr>
            <c:showLegendKey val="0"/>
            <c:showVal val="0"/>
            <c:showCatName val="1"/>
            <c:showSerName val="0"/>
            <c:showPercent val="0"/>
            <c:showBubbleSize val="0"/>
            <c:showLeaderLines val="1"/>
            <c:extLst xmlns:c16r2="http://schemas.microsoft.com/office/drawing/2015/06/chart">
              <c:ext xmlns:c15="http://schemas.microsoft.com/office/drawing/2012/chart" uri="{CE6537A1-D6FC-4f65-9D91-7224C49458BB}"/>
            </c:extLst>
          </c:dLbls>
          <c:cat>
            <c:strRef>
              <c:f>'Ark1'!$A$2:$A$4</c:f>
              <c:strCache>
                <c:ptCount val="3"/>
                <c:pt idx="0">
                  <c:v>Is</c:v>
                </c:pt>
                <c:pt idx="1">
                  <c:v>Luft</c:v>
                </c:pt>
                <c:pt idx="2">
                  <c:v>Vann</c:v>
                </c:pt>
              </c:strCache>
            </c:strRef>
          </c:cat>
          <c:val>
            <c:numRef>
              <c:f>'Ark1'!$B$2:$B$4</c:f>
              <c:numCache>
                <c:formatCode>General</c:formatCode>
                <c:ptCount val="3"/>
                <c:pt idx="0">
                  <c:v>38</c:v>
                </c:pt>
                <c:pt idx="1">
                  <c:v>61.99</c:v>
                </c:pt>
                <c:pt idx="2">
                  <c:v>1.0000000000000005E-2</c:v>
                </c:pt>
              </c:numCache>
            </c:numRef>
          </c:val>
          <c:extLst xmlns:c16r2="http://schemas.microsoft.com/office/drawing/2015/06/chart">
            <c:ext xmlns:c16="http://schemas.microsoft.com/office/drawing/2014/chart" uri="{C3380CC4-5D6E-409C-BE32-E72D297353CC}">
              <c16:uniqueId val="{00000000-FF7C-4C40-9DA6-178BCB08D98E}"/>
            </c:ext>
          </c:extLst>
        </c:ser>
        <c:dLbls>
          <c:showLegendKey val="0"/>
          <c:showVal val="0"/>
          <c:showCatName val="1"/>
          <c:showSerName val="0"/>
          <c:showPercent val="0"/>
          <c:showBubbleSize val="0"/>
          <c:showLeaderLines val="1"/>
        </c:dLbls>
        <c:firstSliceAng val="0"/>
      </c:pieChart>
    </c:plotArea>
    <c:plotVisOnly val="1"/>
    <c:dispBlanksAs val="gap"/>
    <c:showDLblsOverMax val="0"/>
  </c:chart>
  <c:txPr>
    <a:bodyPr/>
    <a:lstStyle/>
    <a:p>
      <a:pPr>
        <a:defRPr sz="1800"/>
      </a:pPr>
      <a:endParaRPr lang="nb-NO"/>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12"/>
    </mc:Choice>
    <mc:Fallback>
      <c:style val="12"/>
    </mc:Fallback>
  </mc:AlternateContent>
  <c:chart>
    <c:title>
      <c:overlay val="0"/>
    </c:title>
    <c:autoTitleDeleted val="0"/>
    <c:plotArea>
      <c:layout/>
      <c:pieChart>
        <c:varyColors val="1"/>
        <c:ser>
          <c:idx val="0"/>
          <c:order val="0"/>
          <c:tx>
            <c:strRef>
              <c:f>'Ark1'!$B$1</c:f>
              <c:strCache>
                <c:ptCount val="1"/>
                <c:pt idx="0">
                  <c:v>Våt snø</c:v>
                </c:pt>
              </c:strCache>
            </c:strRef>
          </c:tx>
          <c:dLbls>
            <c:spPr>
              <a:noFill/>
              <a:ln>
                <a:noFill/>
              </a:ln>
              <a:effectLst/>
            </c:spPr>
            <c:showLegendKey val="0"/>
            <c:showVal val="0"/>
            <c:showCatName val="1"/>
            <c:showSerName val="0"/>
            <c:showPercent val="0"/>
            <c:showBubbleSize val="0"/>
            <c:showLeaderLines val="1"/>
            <c:extLst xmlns:c16r2="http://schemas.microsoft.com/office/drawing/2015/06/chart">
              <c:ext xmlns:c15="http://schemas.microsoft.com/office/drawing/2012/chart" uri="{CE6537A1-D6FC-4f65-9D91-7224C49458BB}"/>
            </c:extLst>
          </c:dLbls>
          <c:cat>
            <c:strRef>
              <c:f>'Ark1'!$A$2:$A$4</c:f>
              <c:strCache>
                <c:ptCount val="3"/>
                <c:pt idx="0">
                  <c:v>Is</c:v>
                </c:pt>
                <c:pt idx="1">
                  <c:v>Luft</c:v>
                </c:pt>
                <c:pt idx="2">
                  <c:v>Vann</c:v>
                </c:pt>
              </c:strCache>
            </c:strRef>
          </c:cat>
          <c:val>
            <c:numRef>
              <c:f>'Ark1'!$B$2:$B$4</c:f>
              <c:numCache>
                <c:formatCode>General</c:formatCode>
                <c:ptCount val="3"/>
                <c:pt idx="0">
                  <c:v>37</c:v>
                </c:pt>
                <c:pt idx="1">
                  <c:v>59</c:v>
                </c:pt>
                <c:pt idx="2">
                  <c:v>4</c:v>
                </c:pt>
              </c:numCache>
            </c:numRef>
          </c:val>
          <c:extLst xmlns:c16r2="http://schemas.microsoft.com/office/drawing/2015/06/chart">
            <c:ext xmlns:c16="http://schemas.microsoft.com/office/drawing/2014/chart" uri="{C3380CC4-5D6E-409C-BE32-E72D297353CC}">
              <c16:uniqueId val="{00000000-E7CB-41D0-9FA0-22BE6E7CB015}"/>
            </c:ext>
          </c:extLst>
        </c:ser>
        <c:dLbls>
          <c:showLegendKey val="0"/>
          <c:showVal val="0"/>
          <c:showCatName val="1"/>
          <c:showSerName val="0"/>
          <c:showPercent val="0"/>
          <c:showBubbleSize val="0"/>
          <c:showLeaderLines val="1"/>
        </c:dLbls>
        <c:firstSliceAng val="0"/>
      </c:pieChart>
    </c:plotArea>
    <c:plotVisOnly val="1"/>
    <c:dispBlanksAs val="gap"/>
    <c:showDLblsOverMax val="0"/>
  </c:chart>
  <c:txPr>
    <a:bodyPr/>
    <a:lstStyle/>
    <a:p>
      <a:pPr>
        <a:defRPr sz="1800"/>
      </a:pPr>
      <a:endParaRPr lang="nb-NO"/>
    </a:p>
  </c:txPr>
  <c:externalData r:id="rId1">
    <c:autoUpdate val="0"/>
  </c:externalData>
</c:chartSpace>
</file>

<file path=ppt/diagrams/_rels/data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image" Target="../media/image15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27C6DF-E5F7-435B-B182-17FCAFF12CE9}" type="doc">
      <dgm:prSet loTypeId="urn:microsoft.com/office/officeart/2005/8/layout/process1" loCatId="process" qsTypeId="urn:microsoft.com/office/officeart/2005/8/quickstyle/simple1" qsCatId="simple" csTypeId="urn:microsoft.com/office/officeart/2005/8/colors/accent1_2" csCatId="accent1" phldr="1"/>
      <dgm:spPr/>
    </dgm:pt>
    <dgm:pt modelId="{7CFEAC83-566C-4384-99C9-1A53318D6201}">
      <dgm:prSet phldrT="[Tekst]" custT="1"/>
      <dgm:spPr/>
      <dgm:t>
        <a:bodyPr/>
        <a:lstStyle/>
        <a:p>
          <a:r>
            <a:rPr lang="nb-NO" sz="3200" dirty="0">
              <a:solidFill>
                <a:schemeClr val="tx1"/>
              </a:solidFill>
            </a:rPr>
            <a:t>Høyere Temperatur </a:t>
          </a:r>
        </a:p>
      </dgm:t>
    </dgm:pt>
    <dgm:pt modelId="{73D7FB66-C937-4072-9A22-C6E261A6ECD5}" type="parTrans" cxnId="{EE8D9462-3435-488F-B7FE-624D9CF477FC}">
      <dgm:prSet/>
      <dgm:spPr/>
      <dgm:t>
        <a:bodyPr/>
        <a:lstStyle/>
        <a:p>
          <a:endParaRPr lang="nb-NO" sz="1000">
            <a:solidFill>
              <a:schemeClr val="tx1"/>
            </a:solidFill>
          </a:endParaRPr>
        </a:p>
      </dgm:t>
    </dgm:pt>
    <dgm:pt modelId="{8D8267EC-252F-41BD-9E2C-E78A1D4F854D}" type="sibTrans" cxnId="{EE8D9462-3435-488F-B7FE-624D9CF477FC}">
      <dgm:prSet custT="1"/>
      <dgm:spPr/>
      <dgm:t>
        <a:bodyPr/>
        <a:lstStyle/>
        <a:p>
          <a:endParaRPr lang="nb-NO" sz="1000" dirty="0">
            <a:solidFill>
              <a:schemeClr val="tx1"/>
            </a:solidFill>
          </a:endParaRPr>
        </a:p>
      </dgm:t>
    </dgm:pt>
    <dgm:pt modelId="{69DEEBA4-4EF6-4F4D-A0CC-C4DE45A17DB0}">
      <dgm:prSet phldrT="[Tekst]" custT="1"/>
      <dgm:spPr/>
      <dgm:t>
        <a:bodyPr/>
        <a:lstStyle/>
        <a:p>
          <a:r>
            <a:rPr lang="nb-NO" sz="3200" dirty="0">
              <a:solidFill>
                <a:schemeClr val="tx1"/>
              </a:solidFill>
            </a:rPr>
            <a:t>Raskere omvandling</a:t>
          </a:r>
        </a:p>
      </dgm:t>
    </dgm:pt>
    <dgm:pt modelId="{97F9917A-0EBC-4067-A4A2-9B9BB658126E}" type="parTrans" cxnId="{4D2EC10E-BBB9-4126-89CC-8E643AD087C6}">
      <dgm:prSet/>
      <dgm:spPr/>
      <dgm:t>
        <a:bodyPr/>
        <a:lstStyle/>
        <a:p>
          <a:endParaRPr lang="nb-NO" sz="1000">
            <a:solidFill>
              <a:schemeClr val="tx1"/>
            </a:solidFill>
          </a:endParaRPr>
        </a:p>
      </dgm:t>
    </dgm:pt>
    <dgm:pt modelId="{D56193F1-706C-4587-96E9-CFF8B1F1C148}" type="sibTrans" cxnId="{4D2EC10E-BBB9-4126-89CC-8E643AD087C6}">
      <dgm:prSet custT="1"/>
      <dgm:spPr/>
      <dgm:t>
        <a:bodyPr/>
        <a:lstStyle/>
        <a:p>
          <a:endParaRPr lang="nb-NO" sz="1000" dirty="0">
            <a:solidFill>
              <a:schemeClr val="tx1"/>
            </a:solidFill>
          </a:endParaRPr>
        </a:p>
      </dgm:t>
    </dgm:pt>
    <dgm:pt modelId="{22F1D22D-6CBC-4596-91FD-6EA926B37DF6}" type="pres">
      <dgm:prSet presAssocID="{B927C6DF-E5F7-435B-B182-17FCAFF12CE9}" presName="Name0" presStyleCnt="0">
        <dgm:presLayoutVars>
          <dgm:dir/>
          <dgm:resizeHandles val="exact"/>
        </dgm:presLayoutVars>
      </dgm:prSet>
      <dgm:spPr/>
    </dgm:pt>
    <dgm:pt modelId="{ED85EFB0-10B3-4E86-8C38-7BBAE09E4276}" type="pres">
      <dgm:prSet presAssocID="{7CFEAC83-566C-4384-99C9-1A53318D6201}" presName="node" presStyleLbl="node1" presStyleIdx="0" presStyleCnt="2">
        <dgm:presLayoutVars>
          <dgm:bulletEnabled val="1"/>
        </dgm:presLayoutVars>
      </dgm:prSet>
      <dgm:spPr/>
      <dgm:t>
        <a:bodyPr/>
        <a:lstStyle/>
        <a:p>
          <a:endParaRPr lang="nb-NO"/>
        </a:p>
      </dgm:t>
    </dgm:pt>
    <dgm:pt modelId="{D17BAB4D-C299-45F2-84FC-C2FCF0A1FF18}" type="pres">
      <dgm:prSet presAssocID="{8D8267EC-252F-41BD-9E2C-E78A1D4F854D}" presName="sibTrans" presStyleLbl="sibTrans2D1" presStyleIdx="0" presStyleCnt="1"/>
      <dgm:spPr/>
      <dgm:t>
        <a:bodyPr/>
        <a:lstStyle/>
        <a:p>
          <a:endParaRPr lang="nb-NO"/>
        </a:p>
      </dgm:t>
    </dgm:pt>
    <dgm:pt modelId="{53B75D95-7A32-4003-8CD7-9EA5DD4C777D}" type="pres">
      <dgm:prSet presAssocID="{8D8267EC-252F-41BD-9E2C-E78A1D4F854D}" presName="connectorText" presStyleLbl="sibTrans2D1" presStyleIdx="0" presStyleCnt="1"/>
      <dgm:spPr/>
      <dgm:t>
        <a:bodyPr/>
        <a:lstStyle/>
        <a:p>
          <a:endParaRPr lang="nb-NO"/>
        </a:p>
      </dgm:t>
    </dgm:pt>
    <dgm:pt modelId="{E9022931-C20E-43C9-AD42-FEB8AC8AC63E}" type="pres">
      <dgm:prSet presAssocID="{69DEEBA4-4EF6-4F4D-A0CC-C4DE45A17DB0}" presName="node" presStyleLbl="node1" presStyleIdx="1" presStyleCnt="2" custScaleX="116912">
        <dgm:presLayoutVars>
          <dgm:bulletEnabled val="1"/>
        </dgm:presLayoutVars>
      </dgm:prSet>
      <dgm:spPr/>
      <dgm:t>
        <a:bodyPr/>
        <a:lstStyle/>
        <a:p>
          <a:endParaRPr lang="nb-NO"/>
        </a:p>
      </dgm:t>
    </dgm:pt>
  </dgm:ptLst>
  <dgm:cxnLst>
    <dgm:cxn modelId="{1D850077-2DCD-4223-B882-D2021F701FBA}" type="presOf" srcId="{69DEEBA4-4EF6-4F4D-A0CC-C4DE45A17DB0}" destId="{E9022931-C20E-43C9-AD42-FEB8AC8AC63E}" srcOrd="0" destOrd="0" presId="urn:microsoft.com/office/officeart/2005/8/layout/process1"/>
    <dgm:cxn modelId="{4CDE8044-76BA-43A7-859E-257437565E2C}" type="presOf" srcId="{7CFEAC83-566C-4384-99C9-1A53318D6201}" destId="{ED85EFB0-10B3-4E86-8C38-7BBAE09E4276}" srcOrd="0" destOrd="0" presId="urn:microsoft.com/office/officeart/2005/8/layout/process1"/>
    <dgm:cxn modelId="{44545825-7F52-44DE-8C45-0AAE5FB0410F}" type="presOf" srcId="{8D8267EC-252F-41BD-9E2C-E78A1D4F854D}" destId="{53B75D95-7A32-4003-8CD7-9EA5DD4C777D}" srcOrd="1" destOrd="0" presId="urn:microsoft.com/office/officeart/2005/8/layout/process1"/>
    <dgm:cxn modelId="{4D2EC10E-BBB9-4126-89CC-8E643AD087C6}" srcId="{B927C6DF-E5F7-435B-B182-17FCAFF12CE9}" destId="{69DEEBA4-4EF6-4F4D-A0CC-C4DE45A17DB0}" srcOrd="1" destOrd="0" parTransId="{97F9917A-0EBC-4067-A4A2-9B9BB658126E}" sibTransId="{D56193F1-706C-4587-96E9-CFF8B1F1C148}"/>
    <dgm:cxn modelId="{036FC252-DE7E-4C68-92B8-D9771C11CD18}" type="presOf" srcId="{B927C6DF-E5F7-435B-B182-17FCAFF12CE9}" destId="{22F1D22D-6CBC-4596-91FD-6EA926B37DF6}" srcOrd="0" destOrd="0" presId="urn:microsoft.com/office/officeart/2005/8/layout/process1"/>
    <dgm:cxn modelId="{EE8D9462-3435-488F-B7FE-624D9CF477FC}" srcId="{B927C6DF-E5F7-435B-B182-17FCAFF12CE9}" destId="{7CFEAC83-566C-4384-99C9-1A53318D6201}" srcOrd="0" destOrd="0" parTransId="{73D7FB66-C937-4072-9A22-C6E261A6ECD5}" sibTransId="{8D8267EC-252F-41BD-9E2C-E78A1D4F854D}"/>
    <dgm:cxn modelId="{6058BD23-9E60-469F-BC37-AD6F674148F2}" type="presOf" srcId="{8D8267EC-252F-41BD-9E2C-E78A1D4F854D}" destId="{D17BAB4D-C299-45F2-84FC-C2FCF0A1FF18}" srcOrd="0" destOrd="0" presId="urn:microsoft.com/office/officeart/2005/8/layout/process1"/>
    <dgm:cxn modelId="{34065BE4-6CFD-454F-AF6E-9C94ADAE6CD8}" type="presParOf" srcId="{22F1D22D-6CBC-4596-91FD-6EA926B37DF6}" destId="{ED85EFB0-10B3-4E86-8C38-7BBAE09E4276}" srcOrd="0" destOrd="0" presId="urn:microsoft.com/office/officeart/2005/8/layout/process1"/>
    <dgm:cxn modelId="{F82C7CFE-C45C-4AEE-8BBF-44CDACDD7C1E}" type="presParOf" srcId="{22F1D22D-6CBC-4596-91FD-6EA926B37DF6}" destId="{D17BAB4D-C299-45F2-84FC-C2FCF0A1FF18}" srcOrd="1" destOrd="0" presId="urn:microsoft.com/office/officeart/2005/8/layout/process1"/>
    <dgm:cxn modelId="{6B9EAD31-1121-4FF5-8A5A-5A4041B7B817}" type="presParOf" srcId="{D17BAB4D-C299-45F2-84FC-C2FCF0A1FF18}" destId="{53B75D95-7A32-4003-8CD7-9EA5DD4C777D}" srcOrd="0" destOrd="0" presId="urn:microsoft.com/office/officeart/2005/8/layout/process1"/>
    <dgm:cxn modelId="{2E4578DA-F58A-40DC-9C1D-5B1149E84750}" type="presParOf" srcId="{22F1D22D-6CBC-4596-91FD-6EA926B37DF6}" destId="{E9022931-C20E-43C9-AD42-FEB8AC8AC63E}" srcOrd="2"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CDB53F-6754-459A-AB78-B934B98BE73C}" type="doc">
      <dgm:prSet loTypeId="urn:microsoft.com/office/officeart/2005/8/layout/vList4" loCatId="list" qsTypeId="urn:microsoft.com/office/officeart/2005/8/quickstyle/simple1" qsCatId="simple" csTypeId="urn:microsoft.com/office/officeart/2005/8/colors/accent6_2" csCatId="accent6" phldr="1"/>
      <dgm:spPr/>
      <dgm:t>
        <a:bodyPr/>
        <a:lstStyle/>
        <a:p>
          <a:endParaRPr lang="nb-NO"/>
        </a:p>
      </dgm:t>
    </dgm:pt>
    <dgm:pt modelId="{F02856F9-0E02-41C8-8340-DD7586A681E4}">
      <dgm:prSet phldrT="[Tekst]"/>
      <dgm:spPr/>
      <dgm:t>
        <a:bodyPr/>
        <a:lstStyle/>
        <a:p>
          <a:r>
            <a:rPr lang="nb-NO" dirty="0"/>
            <a:t>Kan det gå skred?</a:t>
          </a:r>
        </a:p>
      </dgm:t>
    </dgm:pt>
    <dgm:pt modelId="{CB7B1304-4758-44F1-B601-B2D0C84E3B12}" type="parTrans" cxnId="{A064CE34-1F30-473E-B3C4-080B7D534F66}">
      <dgm:prSet/>
      <dgm:spPr/>
      <dgm:t>
        <a:bodyPr/>
        <a:lstStyle/>
        <a:p>
          <a:endParaRPr lang="nb-NO"/>
        </a:p>
      </dgm:t>
    </dgm:pt>
    <dgm:pt modelId="{43495532-689F-4502-B6C2-B7D691801733}" type="sibTrans" cxnId="{A064CE34-1F30-473E-B3C4-080B7D534F66}">
      <dgm:prSet/>
      <dgm:spPr/>
      <dgm:t>
        <a:bodyPr/>
        <a:lstStyle/>
        <a:p>
          <a:endParaRPr lang="nb-NO"/>
        </a:p>
      </dgm:t>
    </dgm:pt>
    <dgm:pt modelId="{35A4E026-07D3-4C96-980E-E88F223B91F7}">
      <dgm:prSet phldrT="[Tekst]"/>
      <dgm:spPr/>
      <dgm:t>
        <a:bodyPr/>
        <a:lstStyle/>
        <a:p>
          <a:r>
            <a:rPr lang="nb-NO" dirty="0"/>
            <a:t>Finnes det svake lag?</a:t>
          </a:r>
        </a:p>
      </dgm:t>
    </dgm:pt>
    <dgm:pt modelId="{0B1DF020-FEDA-412A-B4EE-854E27CF40C3}" type="parTrans" cxnId="{F6AB1C8A-A00A-4527-BF18-9C2A8FE1CA50}">
      <dgm:prSet/>
      <dgm:spPr/>
      <dgm:t>
        <a:bodyPr/>
        <a:lstStyle/>
        <a:p>
          <a:endParaRPr lang="nb-NO"/>
        </a:p>
      </dgm:t>
    </dgm:pt>
    <dgm:pt modelId="{F8636D5B-2929-4FFF-8AA9-55E624EFC58D}" type="sibTrans" cxnId="{F6AB1C8A-A00A-4527-BF18-9C2A8FE1CA50}">
      <dgm:prSet/>
      <dgm:spPr/>
      <dgm:t>
        <a:bodyPr/>
        <a:lstStyle/>
        <a:p>
          <a:endParaRPr lang="nb-NO"/>
        </a:p>
      </dgm:t>
    </dgm:pt>
    <dgm:pt modelId="{D1936B85-1D04-42C9-BAE9-CA064B846389}">
      <dgm:prSet phldrT="[Tekst]"/>
      <dgm:spPr/>
      <dgm:t>
        <a:bodyPr/>
        <a:lstStyle/>
        <a:p>
          <a:r>
            <a:rPr lang="nb-NO" dirty="0"/>
            <a:t>Prosessen bak - utbredelse</a:t>
          </a:r>
        </a:p>
      </dgm:t>
    </dgm:pt>
    <dgm:pt modelId="{0CA7B45D-9554-4E89-B604-E3A4D2260A7C}" type="parTrans" cxnId="{159575BD-949A-43FE-B8A1-B0037E195FE1}">
      <dgm:prSet/>
      <dgm:spPr/>
      <dgm:t>
        <a:bodyPr/>
        <a:lstStyle/>
        <a:p>
          <a:endParaRPr lang="nb-NO"/>
        </a:p>
      </dgm:t>
    </dgm:pt>
    <dgm:pt modelId="{DB835879-F9FF-4462-BFA5-77509C7DE665}" type="sibTrans" cxnId="{159575BD-949A-43FE-B8A1-B0037E195FE1}">
      <dgm:prSet/>
      <dgm:spPr/>
      <dgm:t>
        <a:bodyPr/>
        <a:lstStyle/>
        <a:p>
          <a:endParaRPr lang="nb-NO"/>
        </a:p>
      </dgm:t>
    </dgm:pt>
    <dgm:pt modelId="{3A1BA510-5C0D-486B-A6E3-AFC79796AF0B}" type="pres">
      <dgm:prSet presAssocID="{5FCDB53F-6754-459A-AB78-B934B98BE73C}" presName="linear" presStyleCnt="0">
        <dgm:presLayoutVars>
          <dgm:dir/>
          <dgm:resizeHandles val="exact"/>
        </dgm:presLayoutVars>
      </dgm:prSet>
      <dgm:spPr/>
      <dgm:t>
        <a:bodyPr/>
        <a:lstStyle/>
        <a:p>
          <a:endParaRPr lang="nb-NO"/>
        </a:p>
      </dgm:t>
    </dgm:pt>
    <dgm:pt modelId="{3A8874A7-D071-4704-AEA3-A4C58F0D300C}" type="pres">
      <dgm:prSet presAssocID="{F02856F9-0E02-41C8-8340-DD7586A681E4}" presName="comp" presStyleCnt="0"/>
      <dgm:spPr/>
    </dgm:pt>
    <dgm:pt modelId="{A9565335-1FE9-4C04-B9C6-A33D634BEF97}" type="pres">
      <dgm:prSet presAssocID="{F02856F9-0E02-41C8-8340-DD7586A681E4}" presName="box" presStyleLbl="node1" presStyleIdx="0" presStyleCnt="3" custLinFactY="10000" custLinFactNeighborY="100000"/>
      <dgm:spPr/>
      <dgm:t>
        <a:bodyPr/>
        <a:lstStyle/>
        <a:p>
          <a:endParaRPr lang="nb-NO"/>
        </a:p>
      </dgm:t>
    </dgm:pt>
    <dgm:pt modelId="{99B02ACC-538E-45A3-8892-10E13A4D5403}" type="pres">
      <dgm:prSet presAssocID="{F02856F9-0E02-41C8-8340-DD7586A681E4}" presName="img" presStyleLbl="fgImgPlace1" presStyleIdx="0" presStyleCnt="3" custScaleX="77670" custLinFactY="37500" custLinFactNeighborX="451" custLinFactNeighborY="100000"/>
      <dgm:spPr>
        <a:blipFill rotWithShape="1">
          <a:blip xmlns:r="http://schemas.openxmlformats.org/officeDocument/2006/relationships" r:embed="rId1">
            <a:duotone>
              <a:schemeClr val="accent6">
                <a:hueOff val="0"/>
                <a:satOff val="0"/>
                <a:lumOff val="0"/>
                <a:alphaOff val="0"/>
                <a:shade val="20000"/>
                <a:satMod val="200000"/>
              </a:schemeClr>
              <a:schemeClr val="accent6">
                <a:hueOff val="0"/>
                <a:satOff val="0"/>
                <a:lumOff val="0"/>
                <a:alphaOff val="0"/>
                <a:tint val="12000"/>
                <a:satMod val="190000"/>
              </a:schemeClr>
            </a:duotone>
          </a:blip>
          <a:stretch>
            <a:fillRect/>
          </a:stretch>
        </a:blipFill>
      </dgm:spPr>
    </dgm:pt>
    <dgm:pt modelId="{F9170B77-8246-417F-BB60-98F221BA8C0B}" type="pres">
      <dgm:prSet presAssocID="{F02856F9-0E02-41C8-8340-DD7586A681E4}" presName="text" presStyleLbl="node1" presStyleIdx="0" presStyleCnt="3">
        <dgm:presLayoutVars>
          <dgm:bulletEnabled val="1"/>
        </dgm:presLayoutVars>
      </dgm:prSet>
      <dgm:spPr/>
      <dgm:t>
        <a:bodyPr/>
        <a:lstStyle/>
        <a:p>
          <a:endParaRPr lang="nb-NO"/>
        </a:p>
      </dgm:t>
    </dgm:pt>
    <dgm:pt modelId="{B3D3F8D0-0754-45D4-93D2-F716A50F3494}" type="pres">
      <dgm:prSet presAssocID="{43495532-689F-4502-B6C2-B7D691801733}" presName="spacer" presStyleCnt="0"/>
      <dgm:spPr/>
    </dgm:pt>
    <dgm:pt modelId="{5E7E5228-BCB3-42F8-B243-A3532BDBA98A}" type="pres">
      <dgm:prSet presAssocID="{35A4E026-07D3-4C96-980E-E88F223B91F7}" presName="comp" presStyleCnt="0"/>
      <dgm:spPr/>
    </dgm:pt>
    <dgm:pt modelId="{F681EDD4-0953-4CD0-A112-FB4B299BD7E8}" type="pres">
      <dgm:prSet presAssocID="{35A4E026-07D3-4C96-980E-E88F223B91F7}" presName="box" presStyleLbl="node1" presStyleIdx="1" presStyleCnt="3" custLinFactY="-5000" custLinFactNeighborY="-100000"/>
      <dgm:spPr/>
      <dgm:t>
        <a:bodyPr/>
        <a:lstStyle/>
        <a:p>
          <a:endParaRPr lang="nb-NO"/>
        </a:p>
      </dgm:t>
    </dgm:pt>
    <dgm:pt modelId="{57A0BEFE-CB19-4F74-842F-C0B8DEDE07FE}" type="pres">
      <dgm:prSet presAssocID="{35A4E026-07D3-4C96-980E-E88F223B91F7}" presName="img" presStyleLbl="fgImgPlace1" presStyleIdx="1" presStyleCnt="3" custScaleX="77670" custLinFactY="-31250" custLinFactNeighborX="451" custLinFactNeighborY="-100000"/>
      <dgm:spPr>
        <a:blipFill rotWithShape="1">
          <a:blip xmlns:r="http://schemas.openxmlformats.org/officeDocument/2006/relationships" r:embed="rId2">
            <a:duotone>
              <a:schemeClr val="accent6">
                <a:hueOff val="0"/>
                <a:satOff val="0"/>
                <a:lumOff val="0"/>
                <a:alphaOff val="0"/>
                <a:shade val="20000"/>
                <a:satMod val="200000"/>
              </a:schemeClr>
              <a:schemeClr val="accent6">
                <a:hueOff val="0"/>
                <a:satOff val="0"/>
                <a:lumOff val="0"/>
                <a:alphaOff val="0"/>
                <a:tint val="12000"/>
                <a:satMod val="190000"/>
              </a:schemeClr>
            </a:duotone>
          </a:blip>
          <a:stretch>
            <a:fillRect/>
          </a:stretch>
        </a:blipFill>
      </dgm:spPr>
    </dgm:pt>
    <dgm:pt modelId="{208B63CB-8767-4432-BFB3-F9D3B9B1D086}" type="pres">
      <dgm:prSet presAssocID="{35A4E026-07D3-4C96-980E-E88F223B91F7}" presName="text" presStyleLbl="node1" presStyleIdx="1" presStyleCnt="3">
        <dgm:presLayoutVars>
          <dgm:bulletEnabled val="1"/>
        </dgm:presLayoutVars>
      </dgm:prSet>
      <dgm:spPr/>
      <dgm:t>
        <a:bodyPr/>
        <a:lstStyle/>
        <a:p>
          <a:endParaRPr lang="nb-NO"/>
        </a:p>
      </dgm:t>
    </dgm:pt>
    <dgm:pt modelId="{7A81002C-2A53-4AB4-B15A-02FA371C1DD3}" type="pres">
      <dgm:prSet presAssocID="{F8636D5B-2929-4FFF-8AA9-55E624EFC58D}" presName="spacer" presStyleCnt="0"/>
      <dgm:spPr/>
    </dgm:pt>
    <dgm:pt modelId="{EE6013F1-09F3-4CDD-9867-13A54757D3DC}" type="pres">
      <dgm:prSet presAssocID="{D1936B85-1D04-42C9-BAE9-CA064B846389}" presName="comp" presStyleCnt="0"/>
      <dgm:spPr/>
    </dgm:pt>
    <dgm:pt modelId="{24CBFB4B-0B3B-4BAC-B292-1AAE80521444}" type="pres">
      <dgm:prSet presAssocID="{D1936B85-1D04-42C9-BAE9-CA064B846389}" presName="box" presStyleLbl="node1" presStyleIdx="2" presStyleCnt="3"/>
      <dgm:spPr/>
      <dgm:t>
        <a:bodyPr/>
        <a:lstStyle/>
        <a:p>
          <a:endParaRPr lang="nb-NO"/>
        </a:p>
      </dgm:t>
    </dgm:pt>
    <dgm:pt modelId="{9CC604FE-CC6A-438B-91F0-1041C6991203}" type="pres">
      <dgm:prSet presAssocID="{D1936B85-1D04-42C9-BAE9-CA064B846389}" presName="img" presStyleLbl="fgImgPlace1" presStyleIdx="2" presStyleCnt="3" custScaleX="77670"/>
      <dgm:spPr>
        <a:blipFill rotWithShape="1">
          <a:blip xmlns:r="http://schemas.openxmlformats.org/officeDocument/2006/relationships" r:embed="rId3">
            <a:duotone>
              <a:schemeClr val="accent6">
                <a:hueOff val="0"/>
                <a:satOff val="0"/>
                <a:lumOff val="0"/>
                <a:alphaOff val="0"/>
                <a:shade val="20000"/>
                <a:satMod val="200000"/>
              </a:schemeClr>
              <a:schemeClr val="accent6">
                <a:hueOff val="0"/>
                <a:satOff val="0"/>
                <a:lumOff val="0"/>
                <a:alphaOff val="0"/>
                <a:tint val="12000"/>
                <a:satMod val="190000"/>
              </a:schemeClr>
            </a:duotone>
          </a:blip>
          <a:stretch>
            <a:fillRect/>
          </a:stretch>
        </a:blipFill>
      </dgm:spPr>
    </dgm:pt>
    <dgm:pt modelId="{FA435A99-226C-4F08-BAF6-BAEDD5F8DCF1}" type="pres">
      <dgm:prSet presAssocID="{D1936B85-1D04-42C9-BAE9-CA064B846389}" presName="text" presStyleLbl="node1" presStyleIdx="2" presStyleCnt="3">
        <dgm:presLayoutVars>
          <dgm:bulletEnabled val="1"/>
        </dgm:presLayoutVars>
      </dgm:prSet>
      <dgm:spPr/>
      <dgm:t>
        <a:bodyPr/>
        <a:lstStyle/>
        <a:p>
          <a:endParaRPr lang="nb-NO"/>
        </a:p>
      </dgm:t>
    </dgm:pt>
  </dgm:ptLst>
  <dgm:cxnLst>
    <dgm:cxn modelId="{5C3A2C21-F367-4874-959E-EF319D8A78FC}" type="presOf" srcId="{D1936B85-1D04-42C9-BAE9-CA064B846389}" destId="{FA435A99-226C-4F08-BAF6-BAEDD5F8DCF1}" srcOrd="1" destOrd="0" presId="urn:microsoft.com/office/officeart/2005/8/layout/vList4"/>
    <dgm:cxn modelId="{F6AB1C8A-A00A-4527-BF18-9C2A8FE1CA50}" srcId="{5FCDB53F-6754-459A-AB78-B934B98BE73C}" destId="{35A4E026-07D3-4C96-980E-E88F223B91F7}" srcOrd="1" destOrd="0" parTransId="{0B1DF020-FEDA-412A-B4EE-854E27CF40C3}" sibTransId="{F8636D5B-2929-4FFF-8AA9-55E624EFC58D}"/>
    <dgm:cxn modelId="{A064CE34-1F30-473E-B3C4-080B7D534F66}" srcId="{5FCDB53F-6754-459A-AB78-B934B98BE73C}" destId="{F02856F9-0E02-41C8-8340-DD7586A681E4}" srcOrd="0" destOrd="0" parTransId="{CB7B1304-4758-44F1-B601-B2D0C84E3B12}" sibTransId="{43495532-689F-4502-B6C2-B7D691801733}"/>
    <dgm:cxn modelId="{32C9154F-653F-45E1-A45F-41B3FB37A7F8}" type="presOf" srcId="{35A4E026-07D3-4C96-980E-E88F223B91F7}" destId="{F681EDD4-0953-4CD0-A112-FB4B299BD7E8}" srcOrd="0" destOrd="0" presId="urn:microsoft.com/office/officeart/2005/8/layout/vList4"/>
    <dgm:cxn modelId="{D155879D-C7F9-45B3-AA89-5EE32CFEAB79}" type="presOf" srcId="{5FCDB53F-6754-459A-AB78-B934B98BE73C}" destId="{3A1BA510-5C0D-486B-A6E3-AFC79796AF0B}" srcOrd="0" destOrd="0" presId="urn:microsoft.com/office/officeart/2005/8/layout/vList4"/>
    <dgm:cxn modelId="{45443369-D4FB-4423-8A4A-38523A9606ED}" type="presOf" srcId="{F02856F9-0E02-41C8-8340-DD7586A681E4}" destId="{F9170B77-8246-417F-BB60-98F221BA8C0B}" srcOrd="1" destOrd="0" presId="urn:microsoft.com/office/officeart/2005/8/layout/vList4"/>
    <dgm:cxn modelId="{D4B6DC8E-F9C7-4098-8583-87D0337EDA1A}" type="presOf" srcId="{F02856F9-0E02-41C8-8340-DD7586A681E4}" destId="{A9565335-1FE9-4C04-B9C6-A33D634BEF97}" srcOrd="0" destOrd="0" presId="urn:microsoft.com/office/officeart/2005/8/layout/vList4"/>
    <dgm:cxn modelId="{58118754-2D07-479E-A410-EE5B1F74489A}" type="presOf" srcId="{35A4E026-07D3-4C96-980E-E88F223B91F7}" destId="{208B63CB-8767-4432-BFB3-F9D3B9B1D086}" srcOrd="1" destOrd="0" presId="urn:microsoft.com/office/officeart/2005/8/layout/vList4"/>
    <dgm:cxn modelId="{159575BD-949A-43FE-B8A1-B0037E195FE1}" srcId="{5FCDB53F-6754-459A-AB78-B934B98BE73C}" destId="{D1936B85-1D04-42C9-BAE9-CA064B846389}" srcOrd="2" destOrd="0" parTransId="{0CA7B45D-9554-4E89-B604-E3A4D2260A7C}" sibTransId="{DB835879-F9FF-4462-BFA5-77509C7DE665}"/>
    <dgm:cxn modelId="{863AC4C5-EB6F-44C0-A66A-41F172A4E6B0}" type="presOf" srcId="{D1936B85-1D04-42C9-BAE9-CA064B846389}" destId="{24CBFB4B-0B3B-4BAC-B292-1AAE80521444}" srcOrd="0" destOrd="0" presId="urn:microsoft.com/office/officeart/2005/8/layout/vList4"/>
    <dgm:cxn modelId="{687CCDAF-6BF4-4728-A608-CDED10278E2B}" type="presParOf" srcId="{3A1BA510-5C0D-486B-A6E3-AFC79796AF0B}" destId="{3A8874A7-D071-4704-AEA3-A4C58F0D300C}" srcOrd="0" destOrd="0" presId="urn:microsoft.com/office/officeart/2005/8/layout/vList4"/>
    <dgm:cxn modelId="{E5FBC7C0-BDA6-4BB6-9AF6-D6A594ABB88D}" type="presParOf" srcId="{3A8874A7-D071-4704-AEA3-A4C58F0D300C}" destId="{A9565335-1FE9-4C04-B9C6-A33D634BEF97}" srcOrd="0" destOrd="0" presId="urn:microsoft.com/office/officeart/2005/8/layout/vList4"/>
    <dgm:cxn modelId="{DDE31840-1D12-400F-A7EE-90187AE11911}" type="presParOf" srcId="{3A8874A7-D071-4704-AEA3-A4C58F0D300C}" destId="{99B02ACC-538E-45A3-8892-10E13A4D5403}" srcOrd="1" destOrd="0" presId="urn:microsoft.com/office/officeart/2005/8/layout/vList4"/>
    <dgm:cxn modelId="{03438CA3-DFFB-4562-B49A-6691CEBCF90D}" type="presParOf" srcId="{3A8874A7-D071-4704-AEA3-A4C58F0D300C}" destId="{F9170B77-8246-417F-BB60-98F221BA8C0B}" srcOrd="2" destOrd="0" presId="urn:microsoft.com/office/officeart/2005/8/layout/vList4"/>
    <dgm:cxn modelId="{B1241035-ACC0-4639-8203-35A1DF9404DB}" type="presParOf" srcId="{3A1BA510-5C0D-486B-A6E3-AFC79796AF0B}" destId="{B3D3F8D0-0754-45D4-93D2-F716A50F3494}" srcOrd="1" destOrd="0" presId="urn:microsoft.com/office/officeart/2005/8/layout/vList4"/>
    <dgm:cxn modelId="{8C69ADCF-4B63-4576-8CD3-B9F930477BF2}" type="presParOf" srcId="{3A1BA510-5C0D-486B-A6E3-AFC79796AF0B}" destId="{5E7E5228-BCB3-42F8-B243-A3532BDBA98A}" srcOrd="2" destOrd="0" presId="urn:microsoft.com/office/officeart/2005/8/layout/vList4"/>
    <dgm:cxn modelId="{D5C58544-A57F-4114-859F-B099E0DED245}" type="presParOf" srcId="{5E7E5228-BCB3-42F8-B243-A3532BDBA98A}" destId="{F681EDD4-0953-4CD0-A112-FB4B299BD7E8}" srcOrd="0" destOrd="0" presId="urn:microsoft.com/office/officeart/2005/8/layout/vList4"/>
    <dgm:cxn modelId="{D0897481-481D-4CCA-BAF9-037015012107}" type="presParOf" srcId="{5E7E5228-BCB3-42F8-B243-A3532BDBA98A}" destId="{57A0BEFE-CB19-4F74-842F-C0B8DEDE07FE}" srcOrd="1" destOrd="0" presId="urn:microsoft.com/office/officeart/2005/8/layout/vList4"/>
    <dgm:cxn modelId="{13E66A90-8FD7-429B-92A4-87684E45E25C}" type="presParOf" srcId="{5E7E5228-BCB3-42F8-B243-A3532BDBA98A}" destId="{208B63CB-8767-4432-BFB3-F9D3B9B1D086}" srcOrd="2" destOrd="0" presId="urn:microsoft.com/office/officeart/2005/8/layout/vList4"/>
    <dgm:cxn modelId="{661FFD78-D60E-4A81-88D1-0D44E702EE5F}" type="presParOf" srcId="{3A1BA510-5C0D-486B-A6E3-AFC79796AF0B}" destId="{7A81002C-2A53-4AB4-B15A-02FA371C1DD3}" srcOrd="3" destOrd="0" presId="urn:microsoft.com/office/officeart/2005/8/layout/vList4"/>
    <dgm:cxn modelId="{3378595D-DA60-4722-908C-B711D757178F}" type="presParOf" srcId="{3A1BA510-5C0D-486B-A6E3-AFC79796AF0B}" destId="{EE6013F1-09F3-4CDD-9867-13A54757D3DC}" srcOrd="4" destOrd="0" presId="urn:microsoft.com/office/officeart/2005/8/layout/vList4"/>
    <dgm:cxn modelId="{C9C87C1B-167B-4C99-80D5-5B4A25DAFD9B}" type="presParOf" srcId="{EE6013F1-09F3-4CDD-9867-13A54757D3DC}" destId="{24CBFB4B-0B3B-4BAC-B292-1AAE80521444}" srcOrd="0" destOrd="0" presId="urn:microsoft.com/office/officeart/2005/8/layout/vList4"/>
    <dgm:cxn modelId="{B67FB16B-071B-4707-9BD8-EB31701E8D64}" type="presParOf" srcId="{EE6013F1-09F3-4CDD-9867-13A54757D3DC}" destId="{9CC604FE-CC6A-438B-91F0-1041C6991203}" srcOrd="1" destOrd="0" presId="urn:microsoft.com/office/officeart/2005/8/layout/vList4"/>
    <dgm:cxn modelId="{AAFAA750-1F7F-44EE-9255-9E9F5C1D20AA}" type="presParOf" srcId="{EE6013F1-09F3-4CDD-9867-13A54757D3DC}" destId="{FA435A99-226C-4F08-BAF6-BAEDD5F8DCF1}"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B927C6DF-E5F7-435B-B182-17FCAFF12CE9}" type="doc">
      <dgm:prSet loTypeId="urn:microsoft.com/office/officeart/2005/8/layout/process1" loCatId="process" qsTypeId="urn:microsoft.com/office/officeart/2005/8/quickstyle/simple1" qsCatId="simple" csTypeId="urn:microsoft.com/office/officeart/2005/8/colors/accent1_2" csCatId="accent1" phldr="1"/>
      <dgm:spPr/>
    </dgm:pt>
    <dgm:pt modelId="{7CFEAC83-566C-4384-99C9-1A53318D6201}">
      <dgm:prSet phldrT="[Tekst]" custT="1"/>
      <dgm:spPr/>
      <dgm:t>
        <a:bodyPr/>
        <a:lstStyle/>
        <a:p>
          <a:r>
            <a:rPr lang="nb-NO" sz="1000" dirty="0">
              <a:solidFill>
                <a:schemeClr val="tx1"/>
              </a:solidFill>
            </a:rPr>
            <a:t>Sannsynlig </a:t>
          </a:r>
        </a:p>
      </dgm:t>
    </dgm:pt>
    <dgm:pt modelId="{73D7FB66-C937-4072-9A22-C6E261A6ECD5}" type="parTrans" cxnId="{EE8D9462-3435-488F-B7FE-624D9CF477FC}">
      <dgm:prSet/>
      <dgm:spPr/>
      <dgm:t>
        <a:bodyPr/>
        <a:lstStyle/>
        <a:p>
          <a:endParaRPr lang="nb-NO" sz="1000">
            <a:solidFill>
              <a:schemeClr val="tx1"/>
            </a:solidFill>
          </a:endParaRPr>
        </a:p>
      </dgm:t>
    </dgm:pt>
    <dgm:pt modelId="{8D8267EC-252F-41BD-9E2C-E78A1D4F854D}" type="sibTrans" cxnId="{EE8D9462-3435-488F-B7FE-624D9CF477FC}">
      <dgm:prSet custT="1"/>
      <dgm:spPr/>
      <dgm:t>
        <a:bodyPr/>
        <a:lstStyle/>
        <a:p>
          <a:endParaRPr lang="nb-NO" sz="1000" dirty="0">
            <a:solidFill>
              <a:schemeClr val="tx1"/>
            </a:solidFill>
          </a:endParaRPr>
        </a:p>
      </dgm:t>
    </dgm:pt>
    <dgm:pt modelId="{69DEEBA4-4EF6-4F4D-A0CC-C4DE45A17DB0}">
      <dgm:prSet phldrT="[Tekst]" custT="1"/>
      <dgm:spPr/>
      <dgm:t>
        <a:bodyPr/>
        <a:lstStyle/>
        <a:p>
          <a:r>
            <a:rPr lang="nb-NO" sz="1000" dirty="0">
              <a:solidFill>
                <a:schemeClr val="tx1"/>
              </a:solidFill>
            </a:rPr>
            <a:t>Liten tilleggsbelastning</a:t>
          </a:r>
        </a:p>
      </dgm:t>
    </dgm:pt>
    <dgm:pt modelId="{97F9917A-0EBC-4067-A4A2-9B9BB658126E}" type="parTrans" cxnId="{4D2EC10E-BBB9-4126-89CC-8E643AD087C6}">
      <dgm:prSet/>
      <dgm:spPr/>
      <dgm:t>
        <a:bodyPr/>
        <a:lstStyle/>
        <a:p>
          <a:endParaRPr lang="nb-NO" sz="1000">
            <a:solidFill>
              <a:schemeClr val="tx1"/>
            </a:solidFill>
          </a:endParaRPr>
        </a:p>
      </dgm:t>
    </dgm:pt>
    <dgm:pt modelId="{D56193F1-706C-4587-96E9-CFF8B1F1C148}" type="sibTrans" cxnId="{4D2EC10E-BBB9-4126-89CC-8E643AD087C6}">
      <dgm:prSet custT="1"/>
      <dgm:spPr/>
      <dgm:t>
        <a:bodyPr/>
        <a:lstStyle/>
        <a:p>
          <a:endParaRPr lang="nb-NO" sz="1000" dirty="0">
            <a:solidFill>
              <a:schemeClr val="tx1"/>
            </a:solidFill>
          </a:endParaRPr>
        </a:p>
      </dgm:t>
    </dgm:pt>
    <dgm:pt modelId="{340C6CD1-4CBF-40D0-87CF-BC7DE20983E9}">
      <dgm:prSet phldrT="[Tekst]" custT="1"/>
      <dgm:spPr/>
      <dgm:t>
        <a:bodyPr/>
        <a:lstStyle/>
        <a:p>
          <a:r>
            <a:rPr lang="nb-NO" sz="1000" dirty="0">
              <a:solidFill>
                <a:schemeClr val="tx1"/>
              </a:solidFill>
            </a:rPr>
            <a:t>Små til middels </a:t>
          </a:r>
        </a:p>
      </dgm:t>
    </dgm:pt>
    <dgm:pt modelId="{F05DA5EC-5768-4366-B773-F581AFF07581}" type="parTrans" cxnId="{AAC22B6B-7AFA-4C45-8596-DB1F9D88670D}">
      <dgm:prSet/>
      <dgm:spPr/>
      <dgm:t>
        <a:bodyPr/>
        <a:lstStyle/>
        <a:p>
          <a:endParaRPr lang="nb-NO" sz="1000">
            <a:solidFill>
              <a:schemeClr val="tx1"/>
            </a:solidFill>
          </a:endParaRPr>
        </a:p>
      </dgm:t>
    </dgm:pt>
    <dgm:pt modelId="{380049CA-1EB7-4769-B649-46D4D2A65A55}" type="sibTrans" cxnId="{AAC22B6B-7AFA-4C45-8596-DB1F9D88670D}">
      <dgm:prSet custT="1"/>
      <dgm:spPr/>
      <dgm:t>
        <a:bodyPr/>
        <a:lstStyle/>
        <a:p>
          <a:endParaRPr lang="nb-NO" sz="1000" dirty="0">
            <a:solidFill>
              <a:schemeClr val="tx1"/>
            </a:solidFill>
          </a:endParaRPr>
        </a:p>
      </dgm:t>
    </dgm:pt>
    <dgm:pt modelId="{856A3FF5-BD53-4E95-8C63-E3C00AEBE36A}">
      <dgm:prSet custT="1"/>
      <dgm:spPr/>
      <dgm:t>
        <a:bodyPr/>
        <a:lstStyle/>
        <a:p>
          <a:r>
            <a:rPr lang="nb-NO" sz="1000" dirty="0">
              <a:solidFill>
                <a:schemeClr val="tx1"/>
              </a:solidFill>
            </a:rPr>
            <a:t>Tørre flakskred</a:t>
          </a:r>
        </a:p>
      </dgm:t>
    </dgm:pt>
    <dgm:pt modelId="{54AED55F-B80F-4230-9A04-A546A6F0D96F}" type="parTrans" cxnId="{B2788B10-30C1-4D0F-8855-F7675AEA4EEA}">
      <dgm:prSet/>
      <dgm:spPr/>
      <dgm:t>
        <a:bodyPr/>
        <a:lstStyle/>
        <a:p>
          <a:endParaRPr lang="nb-NO" sz="1000">
            <a:solidFill>
              <a:schemeClr val="tx1"/>
            </a:solidFill>
          </a:endParaRPr>
        </a:p>
      </dgm:t>
    </dgm:pt>
    <dgm:pt modelId="{E33F1AC2-1FAF-4887-9355-D06788CFC3C1}" type="sibTrans" cxnId="{B2788B10-30C1-4D0F-8855-F7675AEA4EEA}">
      <dgm:prSet custT="1"/>
      <dgm:spPr/>
      <dgm:t>
        <a:bodyPr/>
        <a:lstStyle/>
        <a:p>
          <a:endParaRPr lang="nb-NO" sz="1000" dirty="0">
            <a:solidFill>
              <a:schemeClr val="tx1"/>
            </a:solidFill>
          </a:endParaRPr>
        </a:p>
      </dgm:t>
    </dgm:pt>
    <dgm:pt modelId="{F5A2DFE0-5175-4102-A198-C422A301B168}">
      <dgm:prSet custT="1"/>
      <dgm:spPr/>
      <dgm:t>
        <a:bodyPr/>
        <a:lstStyle/>
        <a:p>
          <a:r>
            <a:rPr lang="nb-NO" sz="1000" dirty="0">
              <a:solidFill>
                <a:schemeClr val="tx1"/>
              </a:solidFill>
            </a:rPr>
            <a:t>Svake lag</a:t>
          </a:r>
        </a:p>
      </dgm:t>
    </dgm:pt>
    <dgm:pt modelId="{BC938FE6-ED6B-4FE4-934C-05659E59F623}" type="parTrans" cxnId="{F41348EB-69E6-4837-B896-6AAF44C096C5}">
      <dgm:prSet/>
      <dgm:spPr/>
      <dgm:t>
        <a:bodyPr/>
        <a:lstStyle/>
        <a:p>
          <a:endParaRPr lang="nb-NO" sz="1000">
            <a:solidFill>
              <a:schemeClr val="tx1"/>
            </a:solidFill>
          </a:endParaRPr>
        </a:p>
      </dgm:t>
    </dgm:pt>
    <dgm:pt modelId="{3A52AE81-9E2D-4E6D-AA1E-B60FBB733F8F}" type="sibTrans" cxnId="{F41348EB-69E6-4837-B896-6AAF44C096C5}">
      <dgm:prSet custT="1"/>
      <dgm:spPr/>
      <dgm:t>
        <a:bodyPr/>
        <a:lstStyle/>
        <a:p>
          <a:endParaRPr lang="nb-NO" sz="1000" dirty="0">
            <a:solidFill>
              <a:schemeClr val="tx1"/>
            </a:solidFill>
          </a:endParaRPr>
        </a:p>
      </dgm:t>
    </dgm:pt>
    <dgm:pt modelId="{68ED70B0-D5E5-4099-8A1D-60B3991A1314}">
      <dgm:prSet custT="1"/>
      <dgm:spPr/>
      <dgm:t>
        <a:bodyPr/>
        <a:lstStyle/>
        <a:p>
          <a:r>
            <a:rPr lang="nb-NO" sz="1000" dirty="0">
              <a:solidFill>
                <a:schemeClr val="tx1"/>
              </a:solidFill>
            </a:rPr>
            <a:t>Rimkrystaller</a:t>
          </a:r>
        </a:p>
      </dgm:t>
    </dgm:pt>
    <dgm:pt modelId="{AAC0004E-7D31-4FA6-AAE8-D7C7C0B654CC}" type="parTrans" cxnId="{A9C1A423-3DE5-4CAA-A0DF-4D6299F3CB56}">
      <dgm:prSet/>
      <dgm:spPr/>
      <dgm:t>
        <a:bodyPr/>
        <a:lstStyle/>
        <a:p>
          <a:endParaRPr lang="nb-NO" sz="1000">
            <a:solidFill>
              <a:schemeClr val="tx1"/>
            </a:solidFill>
          </a:endParaRPr>
        </a:p>
      </dgm:t>
    </dgm:pt>
    <dgm:pt modelId="{A8138D1C-47A4-4F42-8EA8-3F60F6079615}" type="sibTrans" cxnId="{A9C1A423-3DE5-4CAA-A0DF-4D6299F3CB56}">
      <dgm:prSet custT="1"/>
      <dgm:spPr/>
      <dgm:t>
        <a:bodyPr/>
        <a:lstStyle/>
        <a:p>
          <a:endParaRPr lang="nb-NO" sz="1000">
            <a:solidFill>
              <a:schemeClr val="tx1"/>
            </a:solidFill>
          </a:endParaRPr>
        </a:p>
      </dgm:t>
    </dgm:pt>
    <dgm:pt modelId="{22F1D22D-6CBC-4596-91FD-6EA926B37DF6}" type="pres">
      <dgm:prSet presAssocID="{B927C6DF-E5F7-435B-B182-17FCAFF12CE9}" presName="Name0" presStyleCnt="0">
        <dgm:presLayoutVars>
          <dgm:dir/>
          <dgm:resizeHandles val="exact"/>
        </dgm:presLayoutVars>
      </dgm:prSet>
      <dgm:spPr/>
    </dgm:pt>
    <dgm:pt modelId="{ED85EFB0-10B3-4E86-8C38-7BBAE09E4276}" type="pres">
      <dgm:prSet presAssocID="{7CFEAC83-566C-4384-99C9-1A53318D6201}" presName="node" presStyleLbl="node1" presStyleIdx="0" presStyleCnt="6">
        <dgm:presLayoutVars>
          <dgm:bulletEnabled val="1"/>
        </dgm:presLayoutVars>
      </dgm:prSet>
      <dgm:spPr/>
      <dgm:t>
        <a:bodyPr/>
        <a:lstStyle/>
        <a:p>
          <a:endParaRPr lang="nb-NO"/>
        </a:p>
      </dgm:t>
    </dgm:pt>
    <dgm:pt modelId="{D17BAB4D-C299-45F2-84FC-C2FCF0A1FF18}" type="pres">
      <dgm:prSet presAssocID="{8D8267EC-252F-41BD-9E2C-E78A1D4F854D}" presName="sibTrans" presStyleLbl="sibTrans2D1" presStyleIdx="0" presStyleCnt="5"/>
      <dgm:spPr/>
      <dgm:t>
        <a:bodyPr/>
        <a:lstStyle/>
        <a:p>
          <a:endParaRPr lang="nb-NO"/>
        </a:p>
      </dgm:t>
    </dgm:pt>
    <dgm:pt modelId="{53B75D95-7A32-4003-8CD7-9EA5DD4C777D}" type="pres">
      <dgm:prSet presAssocID="{8D8267EC-252F-41BD-9E2C-E78A1D4F854D}" presName="connectorText" presStyleLbl="sibTrans2D1" presStyleIdx="0" presStyleCnt="5"/>
      <dgm:spPr/>
      <dgm:t>
        <a:bodyPr/>
        <a:lstStyle/>
        <a:p>
          <a:endParaRPr lang="nb-NO"/>
        </a:p>
      </dgm:t>
    </dgm:pt>
    <dgm:pt modelId="{E9022931-C20E-43C9-AD42-FEB8AC8AC63E}" type="pres">
      <dgm:prSet presAssocID="{69DEEBA4-4EF6-4F4D-A0CC-C4DE45A17DB0}" presName="node" presStyleLbl="node1" presStyleIdx="1" presStyleCnt="6" custScaleX="116912">
        <dgm:presLayoutVars>
          <dgm:bulletEnabled val="1"/>
        </dgm:presLayoutVars>
      </dgm:prSet>
      <dgm:spPr/>
      <dgm:t>
        <a:bodyPr/>
        <a:lstStyle/>
        <a:p>
          <a:endParaRPr lang="nb-NO"/>
        </a:p>
      </dgm:t>
    </dgm:pt>
    <dgm:pt modelId="{5295D5F2-EA68-438D-8B40-4BC9B6888CF3}" type="pres">
      <dgm:prSet presAssocID="{D56193F1-706C-4587-96E9-CFF8B1F1C148}" presName="sibTrans" presStyleLbl="sibTrans2D1" presStyleIdx="1" presStyleCnt="5"/>
      <dgm:spPr/>
      <dgm:t>
        <a:bodyPr/>
        <a:lstStyle/>
        <a:p>
          <a:endParaRPr lang="nb-NO"/>
        </a:p>
      </dgm:t>
    </dgm:pt>
    <dgm:pt modelId="{CD0D1F30-C269-4CCB-AA70-1C3557223F2A}" type="pres">
      <dgm:prSet presAssocID="{D56193F1-706C-4587-96E9-CFF8B1F1C148}" presName="connectorText" presStyleLbl="sibTrans2D1" presStyleIdx="1" presStyleCnt="5"/>
      <dgm:spPr/>
      <dgm:t>
        <a:bodyPr/>
        <a:lstStyle/>
        <a:p>
          <a:endParaRPr lang="nb-NO"/>
        </a:p>
      </dgm:t>
    </dgm:pt>
    <dgm:pt modelId="{A9FA3DFF-E42D-41BA-A510-800FEDE7486E}" type="pres">
      <dgm:prSet presAssocID="{340C6CD1-4CBF-40D0-87CF-BC7DE20983E9}" presName="node" presStyleLbl="node1" presStyleIdx="2" presStyleCnt="6">
        <dgm:presLayoutVars>
          <dgm:bulletEnabled val="1"/>
        </dgm:presLayoutVars>
      </dgm:prSet>
      <dgm:spPr/>
      <dgm:t>
        <a:bodyPr/>
        <a:lstStyle/>
        <a:p>
          <a:endParaRPr lang="nb-NO"/>
        </a:p>
      </dgm:t>
    </dgm:pt>
    <dgm:pt modelId="{D2B29C26-E9C5-4E10-B681-C93808653631}" type="pres">
      <dgm:prSet presAssocID="{380049CA-1EB7-4769-B649-46D4D2A65A55}" presName="sibTrans" presStyleLbl="sibTrans2D1" presStyleIdx="2" presStyleCnt="5"/>
      <dgm:spPr/>
      <dgm:t>
        <a:bodyPr/>
        <a:lstStyle/>
        <a:p>
          <a:endParaRPr lang="nb-NO"/>
        </a:p>
      </dgm:t>
    </dgm:pt>
    <dgm:pt modelId="{8AD584B4-C35C-4EED-922A-F18F4803707E}" type="pres">
      <dgm:prSet presAssocID="{380049CA-1EB7-4769-B649-46D4D2A65A55}" presName="connectorText" presStyleLbl="sibTrans2D1" presStyleIdx="2" presStyleCnt="5"/>
      <dgm:spPr/>
      <dgm:t>
        <a:bodyPr/>
        <a:lstStyle/>
        <a:p>
          <a:endParaRPr lang="nb-NO"/>
        </a:p>
      </dgm:t>
    </dgm:pt>
    <dgm:pt modelId="{E29D448D-E5CF-4EF7-A10E-0CC07C4B85B0}" type="pres">
      <dgm:prSet presAssocID="{856A3FF5-BD53-4E95-8C63-E3C00AEBE36A}" presName="node" presStyleLbl="node1" presStyleIdx="3" presStyleCnt="6" custScaleX="92572">
        <dgm:presLayoutVars>
          <dgm:bulletEnabled val="1"/>
        </dgm:presLayoutVars>
      </dgm:prSet>
      <dgm:spPr/>
      <dgm:t>
        <a:bodyPr/>
        <a:lstStyle/>
        <a:p>
          <a:endParaRPr lang="nb-NO"/>
        </a:p>
      </dgm:t>
    </dgm:pt>
    <dgm:pt modelId="{7C5C659F-37D7-4BA1-9215-F85164844A61}" type="pres">
      <dgm:prSet presAssocID="{E33F1AC2-1FAF-4887-9355-D06788CFC3C1}" presName="sibTrans" presStyleLbl="sibTrans2D1" presStyleIdx="3" presStyleCnt="5"/>
      <dgm:spPr/>
      <dgm:t>
        <a:bodyPr/>
        <a:lstStyle/>
        <a:p>
          <a:endParaRPr lang="nb-NO"/>
        </a:p>
      </dgm:t>
    </dgm:pt>
    <dgm:pt modelId="{0816C215-7316-4FCB-8A05-54A4CAE4EFA8}" type="pres">
      <dgm:prSet presAssocID="{E33F1AC2-1FAF-4887-9355-D06788CFC3C1}" presName="connectorText" presStyleLbl="sibTrans2D1" presStyleIdx="3" presStyleCnt="5"/>
      <dgm:spPr/>
      <dgm:t>
        <a:bodyPr/>
        <a:lstStyle/>
        <a:p>
          <a:endParaRPr lang="nb-NO"/>
        </a:p>
      </dgm:t>
    </dgm:pt>
    <dgm:pt modelId="{ED9273F9-60D0-402C-BAD5-7143B534EAEA}" type="pres">
      <dgm:prSet presAssocID="{F5A2DFE0-5175-4102-A198-C422A301B168}" presName="node" presStyleLbl="node1" presStyleIdx="4" presStyleCnt="6">
        <dgm:presLayoutVars>
          <dgm:bulletEnabled val="1"/>
        </dgm:presLayoutVars>
      </dgm:prSet>
      <dgm:spPr/>
      <dgm:t>
        <a:bodyPr/>
        <a:lstStyle/>
        <a:p>
          <a:endParaRPr lang="nb-NO"/>
        </a:p>
      </dgm:t>
    </dgm:pt>
    <dgm:pt modelId="{8712A6BD-8425-4F0E-A201-BA2658C1008B}" type="pres">
      <dgm:prSet presAssocID="{3A52AE81-9E2D-4E6D-AA1E-B60FBB733F8F}" presName="sibTrans" presStyleLbl="sibTrans2D1" presStyleIdx="4" presStyleCnt="5"/>
      <dgm:spPr/>
      <dgm:t>
        <a:bodyPr/>
        <a:lstStyle/>
        <a:p>
          <a:endParaRPr lang="nb-NO"/>
        </a:p>
      </dgm:t>
    </dgm:pt>
    <dgm:pt modelId="{06C61373-6DDF-4AD4-8BE5-2AA3B2AA32ED}" type="pres">
      <dgm:prSet presAssocID="{3A52AE81-9E2D-4E6D-AA1E-B60FBB733F8F}" presName="connectorText" presStyleLbl="sibTrans2D1" presStyleIdx="4" presStyleCnt="5"/>
      <dgm:spPr/>
      <dgm:t>
        <a:bodyPr/>
        <a:lstStyle/>
        <a:p>
          <a:endParaRPr lang="nb-NO"/>
        </a:p>
      </dgm:t>
    </dgm:pt>
    <dgm:pt modelId="{41A5993E-F53F-42F8-A8E7-E9546BB6ACFA}" type="pres">
      <dgm:prSet presAssocID="{68ED70B0-D5E5-4099-8A1D-60B3991A1314}" presName="node" presStyleLbl="node1" presStyleIdx="5" presStyleCnt="6" custScaleX="111386" custLinFactNeighborX="-22965" custLinFactNeighborY="1804">
        <dgm:presLayoutVars>
          <dgm:bulletEnabled val="1"/>
        </dgm:presLayoutVars>
      </dgm:prSet>
      <dgm:spPr/>
      <dgm:t>
        <a:bodyPr/>
        <a:lstStyle/>
        <a:p>
          <a:endParaRPr lang="nb-NO"/>
        </a:p>
      </dgm:t>
    </dgm:pt>
  </dgm:ptLst>
  <dgm:cxnLst>
    <dgm:cxn modelId="{6FC4A9E3-4AB4-4713-B646-08BE18F3C024}" type="presOf" srcId="{380049CA-1EB7-4769-B649-46D4D2A65A55}" destId="{8AD584B4-C35C-4EED-922A-F18F4803707E}" srcOrd="1" destOrd="0" presId="urn:microsoft.com/office/officeart/2005/8/layout/process1"/>
    <dgm:cxn modelId="{0734BE3D-8DAA-48BA-8E2C-361808831573}" type="presOf" srcId="{7CFEAC83-566C-4384-99C9-1A53318D6201}" destId="{ED85EFB0-10B3-4E86-8C38-7BBAE09E4276}" srcOrd="0" destOrd="0" presId="urn:microsoft.com/office/officeart/2005/8/layout/process1"/>
    <dgm:cxn modelId="{43D0583A-E2D3-487D-8732-5CFBCBAE44A5}" type="presOf" srcId="{3A52AE81-9E2D-4E6D-AA1E-B60FBB733F8F}" destId="{06C61373-6DDF-4AD4-8BE5-2AA3B2AA32ED}" srcOrd="1" destOrd="0" presId="urn:microsoft.com/office/officeart/2005/8/layout/process1"/>
    <dgm:cxn modelId="{BBCCCB3C-27F8-434C-9DCF-8F12EF1A0857}" type="presOf" srcId="{8D8267EC-252F-41BD-9E2C-E78A1D4F854D}" destId="{D17BAB4D-C299-45F2-84FC-C2FCF0A1FF18}" srcOrd="0" destOrd="0" presId="urn:microsoft.com/office/officeart/2005/8/layout/process1"/>
    <dgm:cxn modelId="{2C5D6D20-DC82-440F-918D-78C5F4C47789}" type="presOf" srcId="{D56193F1-706C-4587-96E9-CFF8B1F1C148}" destId="{5295D5F2-EA68-438D-8B40-4BC9B6888CF3}" srcOrd="0" destOrd="0" presId="urn:microsoft.com/office/officeart/2005/8/layout/process1"/>
    <dgm:cxn modelId="{EE8D9462-3435-488F-B7FE-624D9CF477FC}" srcId="{B927C6DF-E5F7-435B-B182-17FCAFF12CE9}" destId="{7CFEAC83-566C-4384-99C9-1A53318D6201}" srcOrd="0" destOrd="0" parTransId="{73D7FB66-C937-4072-9A22-C6E261A6ECD5}" sibTransId="{8D8267EC-252F-41BD-9E2C-E78A1D4F854D}"/>
    <dgm:cxn modelId="{6B53CA23-6D73-4172-8A1B-5AF440DE797F}" type="presOf" srcId="{B927C6DF-E5F7-435B-B182-17FCAFF12CE9}" destId="{22F1D22D-6CBC-4596-91FD-6EA926B37DF6}" srcOrd="0" destOrd="0" presId="urn:microsoft.com/office/officeart/2005/8/layout/process1"/>
    <dgm:cxn modelId="{A0824F71-61EF-4618-B372-8BBC04DA5A78}" type="presOf" srcId="{8D8267EC-252F-41BD-9E2C-E78A1D4F854D}" destId="{53B75D95-7A32-4003-8CD7-9EA5DD4C777D}" srcOrd="1" destOrd="0" presId="urn:microsoft.com/office/officeart/2005/8/layout/process1"/>
    <dgm:cxn modelId="{4D2EC10E-BBB9-4126-89CC-8E643AD087C6}" srcId="{B927C6DF-E5F7-435B-B182-17FCAFF12CE9}" destId="{69DEEBA4-4EF6-4F4D-A0CC-C4DE45A17DB0}" srcOrd="1" destOrd="0" parTransId="{97F9917A-0EBC-4067-A4A2-9B9BB658126E}" sibTransId="{D56193F1-706C-4587-96E9-CFF8B1F1C148}"/>
    <dgm:cxn modelId="{D463E0AB-D926-418B-8EC8-C2AF4C8DF294}" type="presOf" srcId="{3A52AE81-9E2D-4E6D-AA1E-B60FBB733F8F}" destId="{8712A6BD-8425-4F0E-A201-BA2658C1008B}" srcOrd="0" destOrd="0" presId="urn:microsoft.com/office/officeart/2005/8/layout/process1"/>
    <dgm:cxn modelId="{932FB623-F7D0-4201-A5DC-86E24E5E7332}" type="presOf" srcId="{380049CA-1EB7-4769-B649-46D4D2A65A55}" destId="{D2B29C26-E9C5-4E10-B681-C93808653631}" srcOrd="0" destOrd="0" presId="urn:microsoft.com/office/officeart/2005/8/layout/process1"/>
    <dgm:cxn modelId="{D8C331CB-47BC-4C46-8A62-1D7E3D9EDB01}" type="presOf" srcId="{D56193F1-706C-4587-96E9-CFF8B1F1C148}" destId="{CD0D1F30-C269-4CCB-AA70-1C3557223F2A}" srcOrd="1" destOrd="0" presId="urn:microsoft.com/office/officeart/2005/8/layout/process1"/>
    <dgm:cxn modelId="{819DD474-41B9-445B-A8DA-A75DAC31729B}" type="presOf" srcId="{68ED70B0-D5E5-4099-8A1D-60B3991A1314}" destId="{41A5993E-F53F-42F8-A8E7-E9546BB6ACFA}" srcOrd="0" destOrd="0" presId="urn:microsoft.com/office/officeart/2005/8/layout/process1"/>
    <dgm:cxn modelId="{F41348EB-69E6-4837-B896-6AAF44C096C5}" srcId="{B927C6DF-E5F7-435B-B182-17FCAFF12CE9}" destId="{F5A2DFE0-5175-4102-A198-C422A301B168}" srcOrd="4" destOrd="0" parTransId="{BC938FE6-ED6B-4FE4-934C-05659E59F623}" sibTransId="{3A52AE81-9E2D-4E6D-AA1E-B60FBB733F8F}"/>
    <dgm:cxn modelId="{8A8872A4-6468-4538-8FFE-74F22493806A}" type="presOf" srcId="{E33F1AC2-1FAF-4887-9355-D06788CFC3C1}" destId="{0816C215-7316-4FCB-8A05-54A4CAE4EFA8}" srcOrd="1" destOrd="0" presId="urn:microsoft.com/office/officeart/2005/8/layout/process1"/>
    <dgm:cxn modelId="{34255EE0-5B7C-470F-91CC-D72B139474CE}" type="presOf" srcId="{856A3FF5-BD53-4E95-8C63-E3C00AEBE36A}" destId="{E29D448D-E5CF-4EF7-A10E-0CC07C4B85B0}" srcOrd="0" destOrd="0" presId="urn:microsoft.com/office/officeart/2005/8/layout/process1"/>
    <dgm:cxn modelId="{623361CA-5D0E-4580-817F-84921641D03A}" type="presOf" srcId="{F5A2DFE0-5175-4102-A198-C422A301B168}" destId="{ED9273F9-60D0-402C-BAD5-7143B534EAEA}" srcOrd="0" destOrd="0" presId="urn:microsoft.com/office/officeart/2005/8/layout/process1"/>
    <dgm:cxn modelId="{A9C1A423-3DE5-4CAA-A0DF-4D6299F3CB56}" srcId="{B927C6DF-E5F7-435B-B182-17FCAFF12CE9}" destId="{68ED70B0-D5E5-4099-8A1D-60B3991A1314}" srcOrd="5" destOrd="0" parTransId="{AAC0004E-7D31-4FA6-AAE8-D7C7C0B654CC}" sibTransId="{A8138D1C-47A4-4F42-8EA8-3F60F6079615}"/>
    <dgm:cxn modelId="{9E1AE1E0-7C12-49AC-9E8E-5D91CE3EE743}" type="presOf" srcId="{69DEEBA4-4EF6-4F4D-A0CC-C4DE45A17DB0}" destId="{E9022931-C20E-43C9-AD42-FEB8AC8AC63E}" srcOrd="0" destOrd="0" presId="urn:microsoft.com/office/officeart/2005/8/layout/process1"/>
    <dgm:cxn modelId="{00A57A30-62D2-4A98-A5D3-A5A4544EAE51}" type="presOf" srcId="{E33F1AC2-1FAF-4887-9355-D06788CFC3C1}" destId="{7C5C659F-37D7-4BA1-9215-F85164844A61}" srcOrd="0" destOrd="0" presId="urn:microsoft.com/office/officeart/2005/8/layout/process1"/>
    <dgm:cxn modelId="{3BA88942-966F-497F-AD07-0DB08294C6DA}" type="presOf" srcId="{340C6CD1-4CBF-40D0-87CF-BC7DE20983E9}" destId="{A9FA3DFF-E42D-41BA-A510-800FEDE7486E}" srcOrd="0" destOrd="0" presId="urn:microsoft.com/office/officeart/2005/8/layout/process1"/>
    <dgm:cxn modelId="{AAC22B6B-7AFA-4C45-8596-DB1F9D88670D}" srcId="{B927C6DF-E5F7-435B-B182-17FCAFF12CE9}" destId="{340C6CD1-4CBF-40D0-87CF-BC7DE20983E9}" srcOrd="2" destOrd="0" parTransId="{F05DA5EC-5768-4366-B773-F581AFF07581}" sibTransId="{380049CA-1EB7-4769-B649-46D4D2A65A55}"/>
    <dgm:cxn modelId="{B2788B10-30C1-4D0F-8855-F7675AEA4EEA}" srcId="{B927C6DF-E5F7-435B-B182-17FCAFF12CE9}" destId="{856A3FF5-BD53-4E95-8C63-E3C00AEBE36A}" srcOrd="3" destOrd="0" parTransId="{54AED55F-B80F-4230-9A04-A546A6F0D96F}" sibTransId="{E33F1AC2-1FAF-4887-9355-D06788CFC3C1}"/>
    <dgm:cxn modelId="{2A039922-C818-4B53-8BBF-826CE08CDFC3}" type="presParOf" srcId="{22F1D22D-6CBC-4596-91FD-6EA926B37DF6}" destId="{ED85EFB0-10B3-4E86-8C38-7BBAE09E4276}" srcOrd="0" destOrd="0" presId="urn:microsoft.com/office/officeart/2005/8/layout/process1"/>
    <dgm:cxn modelId="{E3FC71B0-D293-49B8-A6C7-E328113204E1}" type="presParOf" srcId="{22F1D22D-6CBC-4596-91FD-6EA926B37DF6}" destId="{D17BAB4D-C299-45F2-84FC-C2FCF0A1FF18}" srcOrd="1" destOrd="0" presId="urn:microsoft.com/office/officeart/2005/8/layout/process1"/>
    <dgm:cxn modelId="{69394E6A-2316-410B-8012-43D4D43DB1C3}" type="presParOf" srcId="{D17BAB4D-C299-45F2-84FC-C2FCF0A1FF18}" destId="{53B75D95-7A32-4003-8CD7-9EA5DD4C777D}" srcOrd="0" destOrd="0" presId="urn:microsoft.com/office/officeart/2005/8/layout/process1"/>
    <dgm:cxn modelId="{680FA94A-87B7-40AD-95E4-B8A7784E570E}" type="presParOf" srcId="{22F1D22D-6CBC-4596-91FD-6EA926B37DF6}" destId="{E9022931-C20E-43C9-AD42-FEB8AC8AC63E}" srcOrd="2" destOrd="0" presId="urn:microsoft.com/office/officeart/2005/8/layout/process1"/>
    <dgm:cxn modelId="{F8510BED-2E2F-410F-8829-5302C2B95940}" type="presParOf" srcId="{22F1D22D-6CBC-4596-91FD-6EA926B37DF6}" destId="{5295D5F2-EA68-438D-8B40-4BC9B6888CF3}" srcOrd="3" destOrd="0" presId="urn:microsoft.com/office/officeart/2005/8/layout/process1"/>
    <dgm:cxn modelId="{2A22C18A-C851-4C0F-8E62-EDA94E02E91E}" type="presParOf" srcId="{5295D5F2-EA68-438D-8B40-4BC9B6888CF3}" destId="{CD0D1F30-C269-4CCB-AA70-1C3557223F2A}" srcOrd="0" destOrd="0" presId="urn:microsoft.com/office/officeart/2005/8/layout/process1"/>
    <dgm:cxn modelId="{A002086E-5A67-4F3D-B218-4DAC7F77BAEB}" type="presParOf" srcId="{22F1D22D-6CBC-4596-91FD-6EA926B37DF6}" destId="{A9FA3DFF-E42D-41BA-A510-800FEDE7486E}" srcOrd="4" destOrd="0" presId="urn:microsoft.com/office/officeart/2005/8/layout/process1"/>
    <dgm:cxn modelId="{7D3CAF5C-8FC4-474A-A551-C834609844EE}" type="presParOf" srcId="{22F1D22D-6CBC-4596-91FD-6EA926B37DF6}" destId="{D2B29C26-E9C5-4E10-B681-C93808653631}" srcOrd="5" destOrd="0" presId="urn:microsoft.com/office/officeart/2005/8/layout/process1"/>
    <dgm:cxn modelId="{E9E9F4CD-62D6-460C-8577-7E246EDEACE0}" type="presParOf" srcId="{D2B29C26-E9C5-4E10-B681-C93808653631}" destId="{8AD584B4-C35C-4EED-922A-F18F4803707E}" srcOrd="0" destOrd="0" presId="urn:microsoft.com/office/officeart/2005/8/layout/process1"/>
    <dgm:cxn modelId="{F20F09F2-DBFB-4193-BA32-F4EB6CA03B02}" type="presParOf" srcId="{22F1D22D-6CBC-4596-91FD-6EA926B37DF6}" destId="{E29D448D-E5CF-4EF7-A10E-0CC07C4B85B0}" srcOrd="6" destOrd="0" presId="urn:microsoft.com/office/officeart/2005/8/layout/process1"/>
    <dgm:cxn modelId="{DC9F1AFC-A3A9-4171-9609-167188219F33}" type="presParOf" srcId="{22F1D22D-6CBC-4596-91FD-6EA926B37DF6}" destId="{7C5C659F-37D7-4BA1-9215-F85164844A61}" srcOrd="7" destOrd="0" presId="urn:microsoft.com/office/officeart/2005/8/layout/process1"/>
    <dgm:cxn modelId="{0972AA5E-DD84-4FCB-8219-37A73E2A30C8}" type="presParOf" srcId="{7C5C659F-37D7-4BA1-9215-F85164844A61}" destId="{0816C215-7316-4FCB-8A05-54A4CAE4EFA8}" srcOrd="0" destOrd="0" presId="urn:microsoft.com/office/officeart/2005/8/layout/process1"/>
    <dgm:cxn modelId="{F481A8C2-910C-4483-BC76-512AAFBE104E}" type="presParOf" srcId="{22F1D22D-6CBC-4596-91FD-6EA926B37DF6}" destId="{ED9273F9-60D0-402C-BAD5-7143B534EAEA}" srcOrd="8" destOrd="0" presId="urn:microsoft.com/office/officeart/2005/8/layout/process1"/>
    <dgm:cxn modelId="{FEB20503-7C24-4BEB-A15A-938C18FF3358}" type="presParOf" srcId="{22F1D22D-6CBC-4596-91FD-6EA926B37DF6}" destId="{8712A6BD-8425-4F0E-A201-BA2658C1008B}" srcOrd="9" destOrd="0" presId="urn:microsoft.com/office/officeart/2005/8/layout/process1"/>
    <dgm:cxn modelId="{E4C7B98D-2D6C-4069-B54D-223CA285D26C}" type="presParOf" srcId="{8712A6BD-8425-4F0E-A201-BA2658C1008B}" destId="{06C61373-6DDF-4AD4-8BE5-2AA3B2AA32ED}" srcOrd="0" destOrd="0" presId="urn:microsoft.com/office/officeart/2005/8/layout/process1"/>
    <dgm:cxn modelId="{F6CDB70D-4426-4D17-A1A3-2984EFBCE250}" type="presParOf" srcId="{22F1D22D-6CBC-4596-91FD-6EA926B37DF6}" destId="{41A5993E-F53F-42F8-A8E7-E9546BB6ACFA}"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927C6DF-E5F7-435B-B182-17FCAFF12CE9}" type="doc">
      <dgm:prSet loTypeId="urn:microsoft.com/office/officeart/2005/8/layout/process1" loCatId="process" qsTypeId="urn:microsoft.com/office/officeart/2005/8/quickstyle/simple1" qsCatId="simple" csTypeId="urn:microsoft.com/office/officeart/2005/8/colors/accent1_2" csCatId="accent1" phldr="1"/>
      <dgm:spPr/>
    </dgm:pt>
    <dgm:pt modelId="{7CFEAC83-566C-4384-99C9-1A53318D6201}">
      <dgm:prSet phldrT="[Tekst]" custT="1"/>
      <dgm:spPr/>
      <dgm:t>
        <a:bodyPr/>
        <a:lstStyle/>
        <a:p>
          <a:r>
            <a:rPr lang="nb-NO" sz="1000" dirty="0">
              <a:solidFill>
                <a:schemeClr val="tx1"/>
              </a:solidFill>
            </a:rPr>
            <a:t>Sannsynlig </a:t>
          </a:r>
        </a:p>
      </dgm:t>
    </dgm:pt>
    <dgm:pt modelId="{73D7FB66-C937-4072-9A22-C6E261A6ECD5}" type="parTrans" cxnId="{EE8D9462-3435-488F-B7FE-624D9CF477FC}">
      <dgm:prSet/>
      <dgm:spPr/>
      <dgm:t>
        <a:bodyPr/>
        <a:lstStyle/>
        <a:p>
          <a:endParaRPr lang="nb-NO" sz="1000">
            <a:solidFill>
              <a:schemeClr val="tx1"/>
            </a:solidFill>
          </a:endParaRPr>
        </a:p>
      </dgm:t>
    </dgm:pt>
    <dgm:pt modelId="{8D8267EC-252F-41BD-9E2C-E78A1D4F854D}" type="sibTrans" cxnId="{EE8D9462-3435-488F-B7FE-624D9CF477FC}">
      <dgm:prSet custT="1"/>
      <dgm:spPr/>
      <dgm:t>
        <a:bodyPr/>
        <a:lstStyle/>
        <a:p>
          <a:endParaRPr lang="nb-NO" sz="1000" dirty="0">
            <a:solidFill>
              <a:schemeClr val="tx1"/>
            </a:solidFill>
          </a:endParaRPr>
        </a:p>
      </dgm:t>
    </dgm:pt>
    <dgm:pt modelId="{69DEEBA4-4EF6-4F4D-A0CC-C4DE45A17DB0}">
      <dgm:prSet phldrT="[Tekst]" custT="1"/>
      <dgm:spPr/>
      <dgm:t>
        <a:bodyPr/>
        <a:lstStyle/>
        <a:p>
          <a:r>
            <a:rPr lang="nb-NO" sz="1000" dirty="0">
              <a:solidFill>
                <a:schemeClr val="tx1"/>
              </a:solidFill>
            </a:rPr>
            <a:t>Stor tilleggsbelastning</a:t>
          </a:r>
        </a:p>
      </dgm:t>
    </dgm:pt>
    <dgm:pt modelId="{97F9917A-0EBC-4067-A4A2-9B9BB658126E}" type="parTrans" cxnId="{4D2EC10E-BBB9-4126-89CC-8E643AD087C6}">
      <dgm:prSet/>
      <dgm:spPr/>
      <dgm:t>
        <a:bodyPr/>
        <a:lstStyle/>
        <a:p>
          <a:endParaRPr lang="nb-NO" sz="1000">
            <a:solidFill>
              <a:schemeClr val="tx1"/>
            </a:solidFill>
          </a:endParaRPr>
        </a:p>
      </dgm:t>
    </dgm:pt>
    <dgm:pt modelId="{D56193F1-706C-4587-96E9-CFF8B1F1C148}" type="sibTrans" cxnId="{4D2EC10E-BBB9-4126-89CC-8E643AD087C6}">
      <dgm:prSet custT="1"/>
      <dgm:spPr/>
      <dgm:t>
        <a:bodyPr/>
        <a:lstStyle/>
        <a:p>
          <a:endParaRPr lang="nb-NO" sz="1000" dirty="0">
            <a:solidFill>
              <a:schemeClr val="tx1"/>
            </a:solidFill>
          </a:endParaRPr>
        </a:p>
      </dgm:t>
    </dgm:pt>
    <dgm:pt modelId="{340C6CD1-4CBF-40D0-87CF-BC7DE20983E9}">
      <dgm:prSet phldrT="[Tekst]" custT="1"/>
      <dgm:spPr/>
      <dgm:t>
        <a:bodyPr/>
        <a:lstStyle/>
        <a:p>
          <a:r>
            <a:rPr lang="nb-NO" sz="1000" dirty="0">
              <a:solidFill>
                <a:schemeClr val="tx1"/>
              </a:solidFill>
            </a:rPr>
            <a:t>Små til middels </a:t>
          </a:r>
        </a:p>
      </dgm:t>
    </dgm:pt>
    <dgm:pt modelId="{F05DA5EC-5768-4366-B773-F581AFF07581}" type="parTrans" cxnId="{AAC22B6B-7AFA-4C45-8596-DB1F9D88670D}">
      <dgm:prSet/>
      <dgm:spPr/>
      <dgm:t>
        <a:bodyPr/>
        <a:lstStyle/>
        <a:p>
          <a:endParaRPr lang="nb-NO" sz="1000">
            <a:solidFill>
              <a:schemeClr val="tx1"/>
            </a:solidFill>
          </a:endParaRPr>
        </a:p>
      </dgm:t>
    </dgm:pt>
    <dgm:pt modelId="{380049CA-1EB7-4769-B649-46D4D2A65A55}" type="sibTrans" cxnId="{AAC22B6B-7AFA-4C45-8596-DB1F9D88670D}">
      <dgm:prSet custT="1"/>
      <dgm:spPr/>
      <dgm:t>
        <a:bodyPr/>
        <a:lstStyle/>
        <a:p>
          <a:endParaRPr lang="nb-NO" sz="1000" dirty="0">
            <a:solidFill>
              <a:schemeClr val="tx1"/>
            </a:solidFill>
          </a:endParaRPr>
        </a:p>
      </dgm:t>
    </dgm:pt>
    <dgm:pt modelId="{856A3FF5-BD53-4E95-8C63-E3C00AEBE36A}">
      <dgm:prSet custT="1"/>
      <dgm:spPr/>
      <dgm:t>
        <a:bodyPr/>
        <a:lstStyle/>
        <a:p>
          <a:r>
            <a:rPr lang="nb-NO" sz="1000" dirty="0">
              <a:solidFill>
                <a:schemeClr val="tx1"/>
              </a:solidFill>
            </a:rPr>
            <a:t>Tørre flakskred</a:t>
          </a:r>
        </a:p>
      </dgm:t>
    </dgm:pt>
    <dgm:pt modelId="{54AED55F-B80F-4230-9A04-A546A6F0D96F}" type="parTrans" cxnId="{B2788B10-30C1-4D0F-8855-F7675AEA4EEA}">
      <dgm:prSet/>
      <dgm:spPr/>
      <dgm:t>
        <a:bodyPr/>
        <a:lstStyle/>
        <a:p>
          <a:endParaRPr lang="nb-NO" sz="1000">
            <a:solidFill>
              <a:schemeClr val="tx1"/>
            </a:solidFill>
          </a:endParaRPr>
        </a:p>
      </dgm:t>
    </dgm:pt>
    <dgm:pt modelId="{E33F1AC2-1FAF-4887-9355-D06788CFC3C1}" type="sibTrans" cxnId="{B2788B10-30C1-4D0F-8855-F7675AEA4EEA}">
      <dgm:prSet custT="1"/>
      <dgm:spPr/>
      <dgm:t>
        <a:bodyPr/>
        <a:lstStyle/>
        <a:p>
          <a:endParaRPr lang="nb-NO" sz="1000" dirty="0">
            <a:solidFill>
              <a:schemeClr val="tx1"/>
            </a:solidFill>
          </a:endParaRPr>
        </a:p>
      </dgm:t>
    </dgm:pt>
    <dgm:pt modelId="{F5A2DFE0-5175-4102-A198-C422A301B168}">
      <dgm:prSet custT="1"/>
      <dgm:spPr/>
      <dgm:t>
        <a:bodyPr/>
        <a:lstStyle/>
        <a:p>
          <a:r>
            <a:rPr lang="nb-NO" sz="1000" dirty="0">
              <a:solidFill>
                <a:schemeClr val="tx1"/>
              </a:solidFill>
            </a:rPr>
            <a:t>Svake lag</a:t>
          </a:r>
        </a:p>
      </dgm:t>
    </dgm:pt>
    <dgm:pt modelId="{BC938FE6-ED6B-4FE4-934C-05659E59F623}" type="parTrans" cxnId="{F41348EB-69E6-4837-B896-6AAF44C096C5}">
      <dgm:prSet/>
      <dgm:spPr/>
      <dgm:t>
        <a:bodyPr/>
        <a:lstStyle/>
        <a:p>
          <a:endParaRPr lang="nb-NO" sz="1000">
            <a:solidFill>
              <a:schemeClr val="tx1"/>
            </a:solidFill>
          </a:endParaRPr>
        </a:p>
      </dgm:t>
    </dgm:pt>
    <dgm:pt modelId="{3A52AE81-9E2D-4E6D-AA1E-B60FBB733F8F}" type="sibTrans" cxnId="{F41348EB-69E6-4837-B896-6AAF44C096C5}">
      <dgm:prSet custT="1"/>
      <dgm:spPr/>
      <dgm:t>
        <a:bodyPr/>
        <a:lstStyle/>
        <a:p>
          <a:endParaRPr lang="nb-NO" sz="1000" dirty="0">
            <a:solidFill>
              <a:schemeClr val="tx1"/>
            </a:solidFill>
          </a:endParaRPr>
        </a:p>
      </dgm:t>
    </dgm:pt>
    <dgm:pt modelId="{68ED70B0-D5E5-4099-8A1D-60B3991A1314}">
      <dgm:prSet custT="1"/>
      <dgm:spPr/>
      <dgm:t>
        <a:bodyPr/>
        <a:lstStyle/>
        <a:p>
          <a:r>
            <a:rPr lang="nb-NO" sz="1000" dirty="0">
              <a:solidFill>
                <a:schemeClr val="tx1"/>
              </a:solidFill>
            </a:rPr>
            <a:t>Rimkrystaller</a:t>
          </a:r>
        </a:p>
      </dgm:t>
    </dgm:pt>
    <dgm:pt modelId="{AAC0004E-7D31-4FA6-AAE8-D7C7C0B654CC}" type="parTrans" cxnId="{A9C1A423-3DE5-4CAA-A0DF-4D6299F3CB56}">
      <dgm:prSet/>
      <dgm:spPr/>
      <dgm:t>
        <a:bodyPr/>
        <a:lstStyle/>
        <a:p>
          <a:endParaRPr lang="nb-NO" sz="1000">
            <a:solidFill>
              <a:schemeClr val="tx1"/>
            </a:solidFill>
          </a:endParaRPr>
        </a:p>
      </dgm:t>
    </dgm:pt>
    <dgm:pt modelId="{A8138D1C-47A4-4F42-8EA8-3F60F6079615}" type="sibTrans" cxnId="{A9C1A423-3DE5-4CAA-A0DF-4D6299F3CB56}">
      <dgm:prSet custT="1"/>
      <dgm:spPr/>
      <dgm:t>
        <a:bodyPr/>
        <a:lstStyle/>
        <a:p>
          <a:endParaRPr lang="nb-NO" sz="1000">
            <a:solidFill>
              <a:schemeClr val="tx1"/>
            </a:solidFill>
          </a:endParaRPr>
        </a:p>
      </dgm:t>
    </dgm:pt>
    <dgm:pt modelId="{22F1D22D-6CBC-4596-91FD-6EA926B37DF6}" type="pres">
      <dgm:prSet presAssocID="{B927C6DF-E5F7-435B-B182-17FCAFF12CE9}" presName="Name0" presStyleCnt="0">
        <dgm:presLayoutVars>
          <dgm:dir/>
          <dgm:resizeHandles val="exact"/>
        </dgm:presLayoutVars>
      </dgm:prSet>
      <dgm:spPr/>
    </dgm:pt>
    <dgm:pt modelId="{ED85EFB0-10B3-4E86-8C38-7BBAE09E4276}" type="pres">
      <dgm:prSet presAssocID="{7CFEAC83-566C-4384-99C9-1A53318D6201}" presName="node" presStyleLbl="node1" presStyleIdx="0" presStyleCnt="6">
        <dgm:presLayoutVars>
          <dgm:bulletEnabled val="1"/>
        </dgm:presLayoutVars>
      </dgm:prSet>
      <dgm:spPr/>
      <dgm:t>
        <a:bodyPr/>
        <a:lstStyle/>
        <a:p>
          <a:endParaRPr lang="nb-NO"/>
        </a:p>
      </dgm:t>
    </dgm:pt>
    <dgm:pt modelId="{D17BAB4D-C299-45F2-84FC-C2FCF0A1FF18}" type="pres">
      <dgm:prSet presAssocID="{8D8267EC-252F-41BD-9E2C-E78A1D4F854D}" presName="sibTrans" presStyleLbl="sibTrans2D1" presStyleIdx="0" presStyleCnt="5"/>
      <dgm:spPr/>
      <dgm:t>
        <a:bodyPr/>
        <a:lstStyle/>
        <a:p>
          <a:endParaRPr lang="nb-NO"/>
        </a:p>
      </dgm:t>
    </dgm:pt>
    <dgm:pt modelId="{53B75D95-7A32-4003-8CD7-9EA5DD4C777D}" type="pres">
      <dgm:prSet presAssocID="{8D8267EC-252F-41BD-9E2C-E78A1D4F854D}" presName="connectorText" presStyleLbl="sibTrans2D1" presStyleIdx="0" presStyleCnt="5"/>
      <dgm:spPr/>
      <dgm:t>
        <a:bodyPr/>
        <a:lstStyle/>
        <a:p>
          <a:endParaRPr lang="nb-NO"/>
        </a:p>
      </dgm:t>
    </dgm:pt>
    <dgm:pt modelId="{E9022931-C20E-43C9-AD42-FEB8AC8AC63E}" type="pres">
      <dgm:prSet presAssocID="{69DEEBA4-4EF6-4F4D-A0CC-C4DE45A17DB0}" presName="node" presStyleLbl="node1" presStyleIdx="1" presStyleCnt="6" custScaleX="116912">
        <dgm:presLayoutVars>
          <dgm:bulletEnabled val="1"/>
        </dgm:presLayoutVars>
      </dgm:prSet>
      <dgm:spPr/>
      <dgm:t>
        <a:bodyPr/>
        <a:lstStyle/>
        <a:p>
          <a:endParaRPr lang="nb-NO"/>
        </a:p>
      </dgm:t>
    </dgm:pt>
    <dgm:pt modelId="{5295D5F2-EA68-438D-8B40-4BC9B6888CF3}" type="pres">
      <dgm:prSet presAssocID="{D56193F1-706C-4587-96E9-CFF8B1F1C148}" presName="sibTrans" presStyleLbl="sibTrans2D1" presStyleIdx="1" presStyleCnt="5"/>
      <dgm:spPr/>
      <dgm:t>
        <a:bodyPr/>
        <a:lstStyle/>
        <a:p>
          <a:endParaRPr lang="nb-NO"/>
        </a:p>
      </dgm:t>
    </dgm:pt>
    <dgm:pt modelId="{CD0D1F30-C269-4CCB-AA70-1C3557223F2A}" type="pres">
      <dgm:prSet presAssocID="{D56193F1-706C-4587-96E9-CFF8B1F1C148}" presName="connectorText" presStyleLbl="sibTrans2D1" presStyleIdx="1" presStyleCnt="5"/>
      <dgm:spPr/>
      <dgm:t>
        <a:bodyPr/>
        <a:lstStyle/>
        <a:p>
          <a:endParaRPr lang="nb-NO"/>
        </a:p>
      </dgm:t>
    </dgm:pt>
    <dgm:pt modelId="{A9FA3DFF-E42D-41BA-A510-800FEDE7486E}" type="pres">
      <dgm:prSet presAssocID="{340C6CD1-4CBF-40D0-87CF-BC7DE20983E9}" presName="node" presStyleLbl="node1" presStyleIdx="2" presStyleCnt="6">
        <dgm:presLayoutVars>
          <dgm:bulletEnabled val="1"/>
        </dgm:presLayoutVars>
      </dgm:prSet>
      <dgm:spPr/>
      <dgm:t>
        <a:bodyPr/>
        <a:lstStyle/>
        <a:p>
          <a:endParaRPr lang="nb-NO"/>
        </a:p>
      </dgm:t>
    </dgm:pt>
    <dgm:pt modelId="{D2B29C26-E9C5-4E10-B681-C93808653631}" type="pres">
      <dgm:prSet presAssocID="{380049CA-1EB7-4769-B649-46D4D2A65A55}" presName="sibTrans" presStyleLbl="sibTrans2D1" presStyleIdx="2" presStyleCnt="5"/>
      <dgm:spPr/>
      <dgm:t>
        <a:bodyPr/>
        <a:lstStyle/>
        <a:p>
          <a:endParaRPr lang="nb-NO"/>
        </a:p>
      </dgm:t>
    </dgm:pt>
    <dgm:pt modelId="{8AD584B4-C35C-4EED-922A-F18F4803707E}" type="pres">
      <dgm:prSet presAssocID="{380049CA-1EB7-4769-B649-46D4D2A65A55}" presName="connectorText" presStyleLbl="sibTrans2D1" presStyleIdx="2" presStyleCnt="5"/>
      <dgm:spPr/>
      <dgm:t>
        <a:bodyPr/>
        <a:lstStyle/>
        <a:p>
          <a:endParaRPr lang="nb-NO"/>
        </a:p>
      </dgm:t>
    </dgm:pt>
    <dgm:pt modelId="{E29D448D-E5CF-4EF7-A10E-0CC07C4B85B0}" type="pres">
      <dgm:prSet presAssocID="{856A3FF5-BD53-4E95-8C63-E3C00AEBE36A}" presName="node" presStyleLbl="node1" presStyleIdx="3" presStyleCnt="6" custScaleX="92572">
        <dgm:presLayoutVars>
          <dgm:bulletEnabled val="1"/>
        </dgm:presLayoutVars>
      </dgm:prSet>
      <dgm:spPr/>
      <dgm:t>
        <a:bodyPr/>
        <a:lstStyle/>
        <a:p>
          <a:endParaRPr lang="nb-NO"/>
        </a:p>
      </dgm:t>
    </dgm:pt>
    <dgm:pt modelId="{7C5C659F-37D7-4BA1-9215-F85164844A61}" type="pres">
      <dgm:prSet presAssocID="{E33F1AC2-1FAF-4887-9355-D06788CFC3C1}" presName="sibTrans" presStyleLbl="sibTrans2D1" presStyleIdx="3" presStyleCnt="5"/>
      <dgm:spPr/>
      <dgm:t>
        <a:bodyPr/>
        <a:lstStyle/>
        <a:p>
          <a:endParaRPr lang="nb-NO"/>
        </a:p>
      </dgm:t>
    </dgm:pt>
    <dgm:pt modelId="{0816C215-7316-4FCB-8A05-54A4CAE4EFA8}" type="pres">
      <dgm:prSet presAssocID="{E33F1AC2-1FAF-4887-9355-D06788CFC3C1}" presName="connectorText" presStyleLbl="sibTrans2D1" presStyleIdx="3" presStyleCnt="5"/>
      <dgm:spPr/>
      <dgm:t>
        <a:bodyPr/>
        <a:lstStyle/>
        <a:p>
          <a:endParaRPr lang="nb-NO"/>
        </a:p>
      </dgm:t>
    </dgm:pt>
    <dgm:pt modelId="{ED9273F9-60D0-402C-BAD5-7143B534EAEA}" type="pres">
      <dgm:prSet presAssocID="{F5A2DFE0-5175-4102-A198-C422A301B168}" presName="node" presStyleLbl="node1" presStyleIdx="4" presStyleCnt="6">
        <dgm:presLayoutVars>
          <dgm:bulletEnabled val="1"/>
        </dgm:presLayoutVars>
      </dgm:prSet>
      <dgm:spPr/>
      <dgm:t>
        <a:bodyPr/>
        <a:lstStyle/>
        <a:p>
          <a:endParaRPr lang="nb-NO"/>
        </a:p>
      </dgm:t>
    </dgm:pt>
    <dgm:pt modelId="{8712A6BD-8425-4F0E-A201-BA2658C1008B}" type="pres">
      <dgm:prSet presAssocID="{3A52AE81-9E2D-4E6D-AA1E-B60FBB733F8F}" presName="sibTrans" presStyleLbl="sibTrans2D1" presStyleIdx="4" presStyleCnt="5"/>
      <dgm:spPr/>
      <dgm:t>
        <a:bodyPr/>
        <a:lstStyle/>
        <a:p>
          <a:endParaRPr lang="nb-NO"/>
        </a:p>
      </dgm:t>
    </dgm:pt>
    <dgm:pt modelId="{06C61373-6DDF-4AD4-8BE5-2AA3B2AA32ED}" type="pres">
      <dgm:prSet presAssocID="{3A52AE81-9E2D-4E6D-AA1E-B60FBB733F8F}" presName="connectorText" presStyleLbl="sibTrans2D1" presStyleIdx="4" presStyleCnt="5"/>
      <dgm:spPr/>
      <dgm:t>
        <a:bodyPr/>
        <a:lstStyle/>
        <a:p>
          <a:endParaRPr lang="nb-NO"/>
        </a:p>
      </dgm:t>
    </dgm:pt>
    <dgm:pt modelId="{41A5993E-F53F-42F8-A8E7-E9546BB6ACFA}" type="pres">
      <dgm:prSet presAssocID="{68ED70B0-D5E5-4099-8A1D-60B3991A1314}" presName="node" presStyleLbl="node1" presStyleIdx="5" presStyleCnt="6" custScaleX="111386" custLinFactNeighborX="-22965" custLinFactNeighborY="1804">
        <dgm:presLayoutVars>
          <dgm:bulletEnabled val="1"/>
        </dgm:presLayoutVars>
      </dgm:prSet>
      <dgm:spPr/>
      <dgm:t>
        <a:bodyPr/>
        <a:lstStyle/>
        <a:p>
          <a:endParaRPr lang="nb-NO"/>
        </a:p>
      </dgm:t>
    </dgm:pt>
  </dgm:ptLst>
  <dgm:cxnLst>
    <dgm:cxn modelId="{8B843052-FBD8-41A6-9188-584615ED8800}" type="presOf" srcId="{8D8267EC-252F-41BD-9E2C-E78A1D4F854D}" destId="{53B75D95-7A32-4003-8CD7-9EA5DD4C777D}" srcOrd="1" destOrd="0" presId="urn:microsoft.com/office/officeart/2005/8/layout/process1"/>
    <dgm:cxn modelId="{64777686-CF6E-4E80-93D0-86BB10EAEA10}" type="presOf" srcId="{69DEEBA4-4EF6-4F4D-A0CC-C4DE45A17DB0}" destId="{E9022931-C20E-43C9-AD42-FEB8AC8AC63E}" srcOrd="0" destOrd="0" presId="urn:microsoft.com/office/officeart/2005/8/layout/process1"/>
    <dgm:cxn modelId="{150CFD47-53DE-40FD-8D87-D02CE6137376}" type="presOf" srcId="{B927C6DF-E5F7-435B-B182-17FCAFF12CE9}" destId="{22F1D22D-6CBC-4596-91FD-6EA926B37DF6}" srcOrd="0" destOrd="0" presId="urn:microsoft.com/office/officeart/2005/8/layout/process1"/>
    <dgm:cxn modelId="{436D120D-3BE6-48A2-9CA4-6545F8E624F6}" type="presOf" srcId="{68ED70B0-D5E5-4099-8A1D-60B3991A1314}" destId="{41A5993E-F53F-42F8-A8E7-E9546BB6ACFA}" srcOrd="0" destOrd="0" presId="urn:microsoft.com/office/officeart/2005/8/layout/process1"/>
    <dgm:cxn modelId="{22C8203D-88A0-49DF-9C10-B0A110BE3E1C}" type="presOf" srcId="{3A52AE81-9E2D-4E6D-AA1E-B60FBB733F8F}" destId="{06C61373-6DDF-4AD4-8BE5-2AA3B2AA32ED}" srcOrd="1" destOrd="0" presId="urn:microsoft.com/office/officeart/2005/8/layout/process1"/>
    <dgm:cxn modelId="{988D1A19-5979-4030-BFBE-FA90A4F7D8F9}" type="presOf" srcId="{340C6CD1-4CBF-40D0-87CF-BC7DE20983E9}" destId="{A9FA3DFF-E42D-41BA-A510-800FEDE7486E}" srcOrd="0" destOrd="0" presId="urn:microsoft.com/office/officeart/2005/8/layout/process1"/>
    <dgm:cxn modelId="{EE8D9462-3435-488F-B7FE-624D9CF477FC}" srcId="{B927C6DF-E5F7-435B-B182-17FCAFF12CE9}" destId="{7CFEAC83-566C-4384-99C9-1A53318D6201}" srcOrd="0" destOrd="0" parTransId="{73D7FB66-C937-4072-9A22-C6E261A6ECD5}" sibTransId="{8D8267EC-252F-41BD-9E2C-E78A1D4F854D}"/>
    <dgm:cxn modelId="{C21D3B12-B19B-46D2-9A0E-3EA14579074B}" type="presOf" srcId="{E33F1AC2-1FAF-4887-9355-D06788CFC3C1}" destId="{7C5C659F-37D7-4BA1-9215-F85164844A61}" srcOrd="0" destOrd="0" presId="urn:microsoft.com/office/officeart/2005/8/layout/process1"/>
    <dgm:cxn modelId="{EFC721F9-21FF-4531-A059-EC52E8FFFE27}" type="presOf" srcId="{856A3FF5-BD53-4E95-8C63-E3C00AEBE36A}" destId="{E29D448D-E5CF-4EF7-A10E-0CC07C4B85B0}" srcOrd="0" destOrd="0" presId="urn:microsoft.com/office/officeart/2005/8/layout/process1"/>
    <dgm:cxn modelId="{4D2EC10E-BBB9-4126-89CC-8E643AD087C6}" srcId="{B927C6DF-E5F7-435B-B182-17FCAFF12CE9}" destId="{69DEEBA4-4EF6-4F4D-A0CC-C4DE45A17DB0}" srcOrd="1" destOrd="0" parTransId="{97F9917A-0EBC-4067-A4A2-9B9BB658126E}" sibTransId="{D56193F1-706C-4587-96E9-CFF8B1F1C148}"/>
    <dgm:cxn modelId="{585BCD21-B955-4496-A113-78CEDA7CC1BE}" type="presOf" srcId="{7CFEAC83-566C-4384-99C9-1A53318D6201}" destId="{ED85EFB0-10B3-4E86-8C38-7BBAE09E4276}" srcOrd="0" destOrd="0" presId="urn:microsoft.com/office/officeart/2005/8/layout/process1"/>
    <dgm:cxn modelId="{A7FB2BB3-A296-44DB-9173-AB929458F9DE}" type="presOf" srcId="{3A52AE81-9E2D-4E6D-AA1E-B60FBB733F8F}" destId="{8712A6BD-8425-4F0E-A201-BA2658C1008B}" srcOrd="0" destOrd="0" presId="urn:microsoft.com/office/officeart/2005/8/layout/process1"/>
    <dgm:cxn modelId="{F41348EB-69E6-4837-B896-6AAF44C096C5}" srcId="{B927C6DF-E5F7-435B-B182-17FCAFF12CE9}" destId="{F5A2DFE0-5175-4102-A198-C422A301B168}" srcOrd="4" destOrd="0" parTransId="{BC938FE6-ED6B-4FE4-934C-05659E59F623}" sibTransId="{3A52AE81-9E2D-4E6D-AA1E-B60FBB733F8F}"/>
    <dgm:cxn modelId="{BFA49B00-DAF1-4D40-A849-95A536B27612}" type="presOf" srcId="{8D8267EC-252F-41BD-9E2C-E78A1D4F854D}" destId="{D17BAB4D-C299-45F2-84FC-C2FCF0A1FF18}" srcOrd="0" destOrd="0" presId="urn:microsoft.com/office/officeart/2005/8/layout/process1"/>
    <dgm:cxn modelId="{66776ABC-35A0-4228-BD08-A0FCCDFDF4CD}" type="presOf" srcId="{380049CA-1EB7-4769-B649-46D4D2A65A55}" destId="{D2B29C26-E9C5-4E10-B681-C93808653631}" srcOrd="0" destOrd="0" presId="urn:microsoft.com/office/officeart/2005/8/layout/process1"/>
    <dgm:cxn modelId="{A9C1A423-3DE5-4CAA-A0DF-4D6299F3CB56}" srcId="{B927C6DF-E5F7-435B-B182-17FCAFF12CE9}" destId="{68ED70B0-D5E5-4099-8A1D-60B3991A1314}" srcOrd="5" destOrd="0" parTransId="{AAC0004E-7D31-4FA6-AAE8-D7C7C0B654CC}" sibTransId="{A8138D1C-47A4-4F42-8EA8-3F60F6079615}"/>
    <dgm:cxn modelId="{C7C8BE30-77CC-446E-9A71-1DD5213D14B9}" type="presOf" srcId="{D56193F1-706C-4587-96E9-CFF8B1F1C148}" destId="{CD0D1F30-C269-4CCB-AA70-1C3557223F2A}" srcOrd="1" destOrd="0" presId="urn:microsoft.com/office/officeart/2005/8/layout/process1"/>
    <dgm:cxn modelId="{4AD094DF-21A0-4FA1-AF6A-B2E4331EF9DA}" type="presOf" srcId="{380049CA-1EB7-4769-B649-46D4D2A65A55}" destId="{8AD584B4-C35C-4EED-922A-F18F4803707E}" srcOrd="1" destOrd="0" presId="urn:microsoft.com/office/officeart/2005/8/layout/process1"/>
    <dgm:cxn modelId="{AAC22B6B-7AFA-4C45-8596-DB1F9D88670D}" srcId="{B927C6DF-E5F7-435B-B182-17FCAFF12CE9}" destId="{340C6CD1-4CBF-40D0-87CF-BC7DE20983E9}" srcOrd="2" destOrd="0" parTransId="{F05DA5EC-5768-4366-B773-F581AFF07581}" sibTransId="{380049CA-1EB7-4769-B649-46D4D2A65A55}"/>
    <dgm:cxn modelId="{4585DE1F-7219-4FDC-BA93-DE112BDD928B}" type="presOf" srcId="{D56193F1-706C-4587-96E9-CFF8B1F1C148}" destId="{5295D5F2-EA68-438D-8B40-4BC9B6888CF3}" srcOrd="0" destOrd="0" presId="urn:microsoft.com/office/officeart/2005/8/layout/process1"/>
    <dgm:cxn modelId="{B2788B10-30C1-4D0F-8855-F7675AEA4EEA}" srcId="{B927C6DF-E5F7-435B-B182-17FCAFF12CE9}" destId="{856A3FF5-BD53-4E95-8C63-E3C00AEBE36A}" srcOrd="3" destOrd="0" parTransId="{54AED55F-B80F-4230-9A04-A546A6F0D96F}" sibTransId="{E33F1AC2-1FAF-4887-9355-D06788CFC3C1}"/>
    <dgm:cxn modelId="{F7FD23AD-95CD-459F-857B-D2AF6866CD60}" type="presOf" srcId="{E33F1AC2-1FAF-4887-9355-D06788CFC3C1}" destId="{0816C215-7316-4FCB-8A05-54A4CAE4EFA8}" srcOrd="1" destOrd="0" presId="urn:microsoft.com/office/officeart/2005/8/layout/process1"/>
    <dgm:cxn modelId="{27AA81BE-AB6E-4C4B-8EB5-5A2A3F2A6ADF}" type="presOf" srcId="{F5A2DFE0-5175-4102-A198-C422A301B168}" destId="{ED9273F9-60D0-402C-BAD5-7143B534EAEA}" srcOrd="0" destOrd="0" presId="urn:microsoft.com/office/officeart/2005/8/layout/process1"/>
    <dgm:cxn modelId="{41DB3270-9D6C-461B-A3F5-30CBE2C947B9}" type="presParOf" srcId="{22F1D22D-6CBC-4596-91FD-6EA926B37DF6}" destId="{ED85EFB0-10B3-4E86-8C38-7BBAE09E4276}" srcOrd="0" destOrd="0" presId="urn:microsoft.com/office/officeart/2005/8/layout/process1"/>
    <dgm:cxn modelId="{0B40C057-1AD6-4EC5-8AF0-8DA62B49A711}" type="presParOf" srcId="{22F1D22D-6CBC-4596-91FD-6EA926B37DF6}" destId="{D17BAB4D-C299-45F2-84FC-C2FCF0A1FF18}" srcOrd="1" destOrd="0" presId="urn:microsoft.com/office/officeart/2005/8/layout/process1"/>
    <dgm:cxn modelId="{E51415FC-7107-4551-A07C-BDBDDFDCD1CE}" type="presParOf" srcId="{D17BAB4D-C299-45F2-84FC-C2FCF0A1FF18}" destId="{53B75D95-7A32-4003-8CD7-9EA5DD4C777D}" srcOrd="0" destOrd="0" presId="urn:microsoft.com/office/officeart/2005/8/layout/process1"/>
    <dgm:cxn modelId="{87BFF57A-9DEF-4175-8785-5F6E78F0A81C}" type="presParOf" srcId="{22F1D22D-6CBC-4596-91FD-6EA926B37DF6}" destId="{E9022931-C20E-43C9-AD42-FEB8AC8AC63E}" srcOrd="2" destOrd="0" presId="urn:microsoft.com/office/officeart/2005/8/layout/process1"/>
    <dgm:cxn modelId="{A33A37B6-772C-4712-A234-F615C3970E65}" type="presParOf" srcId="{22F1D22D-6CBC-4596-91FD-6EA926B37DF6}" destId="{5295D5F2-EA68-438D-8B40-4BC9B6888CF3}" srcOrd="3" destOrd="0" presId="urn:microsoft.com/office/officeart/2005/8/layout/process1"/>
    <dgm:cxn modelId="{306AC5F4-AC6B-4AFD-9B3C-59D7255A9308}" type="presParOf" srcId="{5295D5F2-EA68-438D-8B40-4BC9B6888CF3}" destId="{CD0D1F30-C269-4CCB-AA70-1C3557223F2A}" srcOrd="0" destOrd="0" presId="urn:microsoft.com/office/officeart/2005/8/layout/process1"/>
    <dgm:cxn modelId="{1D414741-7F9B-465B-908D-4D8E32E21743}" type="presParOf" srcId="{22F1D22D-6CBC-4596-91FD-6EA926B37DF6}" destId="{A9FA3DFF-E42D-41BA-A510-800FEDE7486E}" srcOrd="4" destOrd="0" presId="urn:microsoft.com/office/officeart/2005/8/layout/process1"/>
    <dgm:cxn modelId="{7856F2A6-8414-44B3-B5DE-67A61426B523}" type="presParOf" srcId="{22F1D22D-6CBC-4596-91FD-6EA926B37DF6}" destId="{D2B29C26-E9C5-4E10-B681-C93808653631}" srcOrd="5" destOrd="0" presId="urn:microsoft.com/office/officeart/2005/8/layout/process1"/>
    <dgm:cxn modelId="{CC1EFF67-7BD6-485D-B043-D4FC18E44206}" type="presParOf" srcId="{D2B29C26-E9C5-4E10-B681-C93808653631}" destId="{8AD584B4-C35C-4EED-922A-F18F4803707E}" srcOrd="0" destOrd="0" presId="urn:microsoft.com/office/officeart/2005/8/layout/process1"/>
    <dgm:cxn modelId="{08814EAB-7CE7-41B2-B169-22C7100BA591}" type="presParOf" srcId="{22F1D22D-6CBC-4596-91FD-6EA926B37DF6}" destId="{E29D448D-E5CF-4EF7-A10E-0CC07C4B85B0}" srcOrd="6" destOrd="0" presId="urn:microsoft.com/office/officeart/2005/8/layout/process1"/>
    <dgm:cxn modelId="{A9B440A8-FA20-49FB-94FF-3CC4E6F049A9}" type="presParOf" srcId="{22F1D22D-6CBC-4596-91FD-6EA926B37DF6}" destId="{7C5C659F-37D7-4BA1-9215-F85164844A61}" srcOrd="7" destOrd="0" presId="urn:microsoft.com/office/officeart/2005/8/layout/process1"/>
    <dgm:cxn modelId="{DADCC2FE-80F9-4F32-A51A-D372C8D284B3}" type="presParOf" srcId="{7C5C659F-37D7-4BA1-9215-F85164844A61}" destId="{0816C215-7316-4FCB-8A05-54A4CAE4EFA8}" srcOrd="0" destOrd="0" presId="urn:microsoft.com/office/officeart/2005/8/layout/process1"/>
    <dgm:cxn modelId="{F0FC957C-E45C-4D27-95EB-A052BBC8AF06}" type="presParOf" srcId="{22F1D22D-6CBC-4596-91FD-6EA926B37DF6}" destId="{ED9273F9-60D0-402C-BAD5-7143B534EAEA}" srcOrd="8" destOrd="0" presId="urn:microsoft.com/office/officeart/2005/8/layout/process1"/>
    <dgm:cxn modelId="{47CDCD62-0387-4961-A671-650367DE1BD8}" type="presParOf" srcId="{22F1D22D-6CBC-4596-91FD-6EA926B37DF6}" destId="{8712A6BD-8425-4F0E-A201-BA2658C1008B}" srcOrd="9" destOrd="0" presId="urn:microsoft.com/office/officeart/2005/8/layout/process1"/>
    <dgm:cxn modelId="{36AA0CA7-7C14-4ED2-8BC0-D4A5820BDC4E}" type="presParOf" srcId="{8712A6BD-8425-4F0E-A201-BA2658C1008B}" destId="{06C61373-6DDF-4AD4-8BE5-2AA3B2AA32ED}" srcOrd="0" destOrd="0" presId="urn:microsoft.com/office/officeart/2005/8/layout/process1"/>
    <dgm:cxn modelId="{DF88F86E-34E8-4E5D-87BF-0B74225F922A}" type="presParOf" srcId="{22F1D22D-6CBC-4596-91FD-6EA926B37DF6}" destId="{41A5993E-F53F-42F8-A8E7-E9546BB6ACFA}"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927C6DF-E5F7-435B-B182-17FCAFF12CE9}" type="doc">
      <dgm:prSet loTypeId="urn:microsoft.com/office/officeart/2005/8/layout/process1" loCatId="process" qsTypeId="urn:microsoft.com/office/officeart/2005/8/quickstyle/simple1" qsCatId="simple" csTypeId="urn:microsoft.com/office/officeart/2005/8/colors/accent1_2" csCatId="accent1" phldr="1"/>
      <dgm:spPr/>
    </dgm:pt>
    <dgm:pt modelId="{7CFEAC83-566C-4384-99C9-1A53318D6201}">
      <dgm:prSet phldrT="[Tekst]" custT="1"/>
      <dgm:spPr/>
      <dgm:t>
        <a:bodyPr/>
        <a:lstStyle/>
        <a:p>
          <a:r>
            <a:rPr lang="nb-NO" sz="1000" dirty="0">
              <a:solidFill>
                <a:schemeClr val="tx1"/>
              </a:solidFill>
            </a:rPr>
            <a:t>Sannsynlig </a:t>
          </a:r>
        </a:p>
      </dgm:t>
    </dgm:pt>
    <dgm:pt modelId="{73D7FB66-C937-4072-9A22-C6E261A6ECD5}" type="parTrans" cxnId="{EE8D9462-3435-488F-B7FE-624D9CF477FC}">
      <dgm:prSet/>
      <dgm:spPr/>
      <dgm:t>
        <a:bodyPr/>
        <a:lstStyle/>
        <a:p>
          <a:endParaRPr lang="nb-NO" sz="1000">
            <a:solidFill>
              <a:schemeClr val="tx1"/>
            </a:solidFill>
          </a:endParaRPr>
        </a:p>
      </dgm:t>
    </dgm:pt>
    <dgm:pt modelId="{8D8267EC-252F-41BD-9E2C-E78A1D4F854D}" type="sibTrans" cxnId="{EE8D9462-3435-488F-B7FE-624D9CF477FC}">
      <dgm:prSet custT="1"/>
      <dgm:spPr/>
      <dgm:t>
        <a:bodyPr/>
        <a:lstStyle/>
        <a:p>
          <a:endParaRPr lang="nb-NO" sz="1000" dirty="0">
            <a:solidFill>
              <a:schemeClr val="tx1"/>
            </a:solidFill>
          </a:endParaRPr>
        </a:p>
      </dgm:t>
    </dgm:pt>
    <dgm:pt modelId="{69DEEBA4-4EF6-4F4D-A0CC-C4DE45A17DB0}">
      <dgm:prSet phldrT="[Tekst]" custT="1"/>
      <dgm:spPr/>
      <dgm:t>
        <a:bodyPr/>
        <a:lstStyle/>
        <a:p>
          <a:r>
            <a:rPr lang="nb-NO" sz="1000" dirty="0">
              <a:solidFill>
                <a:schemeClr val="tx1"/>
              </a:solidFill>
            </a:rPr>
            <a:t>Naturlig utløst</a:t>
          </a:r>
        </a:p>
      </dgm:t>
    </dgm:pt>
    <dgm:pt modelId="{97F9917A-0EBC-4067-A4A2-9B9BB658126E}" type="parTrans" cxnId="{4D2EC10E-BBB9-4126-89CC-8E643AD087C6}">
      <dgm:prSet/>
      <dgm:spPr/>
      <dgm:t>
        <a:bodyPr/>
        <a:lstStyle/>
        <a:p>
          <a:endParaRPr lang="nb-NO" sz="1000">
            <a:solidFill>
              <a:schemeClr val="tx1"/>
            </a:solidFill>
          </a:endParaRPr>
        </a:p>
      </dgm:t>
    </dgm:pt>
    <dgm:pt modelId="{D56193F1-706C-4587-96E9-CFF8B1F1C148}" type="sibTrans" cxnId="{4D2EC10E-BBB9-4126-89CC-8E643AD087C6}">
      <dgm:prSet custT="1"/>
      <dgm:spPr/>
      <dgm:t>
        <a:bodyPr/>
        <a:lstStyle/>
        <a:p>
          <a:endParaRPr lang="nb-NO" sz="1000" dirty="0">
            <a:solidFill>
              <a:schemeClr val="tx1"/>
            </a:solidFill>
          </a:endParaRPr>
        </a:p>
      </dgm:t>
    </dgm:pt>
    <dgm:pt modelId="{340C6CD1-4CBF-40D0-87CF-BC7DE20983E9}">
      <dgm:prSet phldrT="[Tekst]" custT="1"/>
      <dgm:spPr/>
      <dgm:t>
        <a:bodyPr/>
        <a:lstStyle/>
        <a:p>
          <a:r>
            <a:rPr lang="nb-NO" sz="1000" dirty="0">
              <a:solidFill>
                <a:schemeClr val="tx1"/>
              </a:solidFill>
            </a:rPr>
            <a:t>Middels og store</a:t>
          </a:r>
        </a:p>
      </dgm:t>
    </dgm:pt>
    <dgm:pt modelId="{F05DA5EC-5768-4366-B773-F581AFF07581}" type="parTrans" cxnId="{AAC22B6B-7AFA-4C45-8596-DB1F9D88670D}">
      <dgm:prSet/>
      <dgm:spPr/>
      <dgm:t>
        <a:bodyPr/>
        <a:lstStyle/>
        <a:p>
          <a:endParaRPr lang="nb-NO" sz="1000">
            <a:solidFill>
              <a:schemeClr val="tx1"/>
            </a:solidFill>
          </a:endParaRPr>
        </a:p>
      </dgm:t>
    </dgm:pt>
    <dgm:pt modelId="{380049CA-1EB7-4769-B649-46D4D2A65A55}" type="sibTrans" cxnId="{AAC22B6B-7AFA-4C45-8596-DB1F9D88670D}">
      <dgm:prSet custT="1"/>
      <dgm:spPr/>
      <dgm:t>
        <a:bodyPr/>
        <a:lstStyle/>
        <a:p>
          <a:endParaRPr lang="nb-NO" sz="1000" dirty="0">
            <a:solidFill>
              <a:schemeClr val="tx1"/>
            </a:solidFill>
          </a:endParaRPr>
        </a:p>
      </dgm:t>
    </dgm:pt>
    <dgm:pt modelId="{856A3FF5-BD53-4E95-8C63-E3C00AEBE36A}">
      <dgm:prSet custT="1"/>
      <dgm:spPr/>
      <dgm:t>
        <a:bodyPr/>
        <a:lstStyle/>
        <a:p>
          <a:r>
            <a:rPr lang="nb-NO" sz="1000" dirty="0">
              <a:solidFill>
                <a:schemeClr val="tx1"/>
              </a:solidFill>
            </a:rPr>
            <a:t>Tørre flakskred</a:t>
          </a:r>
        </a:p>
      </dgm:t>
    </dgm:pt>
    <dgm:pt modelId="{54AED55F-B80F-4230-9A04-A546A6F0D96F}" type="parTrans" cxnId="{B2788B10-30C1-4D0F-8855-F7675AEA4EEA}">
      <dgm:prSet/>
      <dgm:spPr/>
      <dgm:t>
        <a:bodyPr/>
        <a:lstStyle/>
        <a:p>
          <a:endParaRPr lang="nb-NO" sz="1000">
            <a:solidFill>
              <a:schemeClr val="tx1"/>
            </a:solidFill>
          </a:endParaRPr>
        </a:p>
      </dgm:t>
    </dgm:pt>
    <dgm:pt modelId="{E33F1AC2-1FAF-4887-9355-D06788CFC3C1}" type="sibTrans" cxnId="{B2788B10-30C1-4D0F-8855-F7675AEA4EEA}">
      <dgm:prSet custT="1"/>
      <dgm:spPr/>
      <dgm:t>
        <a:bodyPr/>
        <a:lstStyle/>
        <a:p>
          <a:endParaRPr lang="nb-NO" sz="1000" dirty="0">
            <a:solidFill>
              <a:schemeClr val="tx1"/>
            </a:solidFill>
          </a:endParaRPr>
        </a:p>
      </dgm:t>
    </dgm:pt>
    <dgm:pt modelId="{F5A2DFE0-5175-4102-A198-C422A301B168}">
      <dgm:prSet custT="1"/>
      <dgm:spPr/>
      <dgm:t>
        <a:bodyPr/>
        <a:lstStyle/>
        <a:p>
          <a:r>
            <a:rPr lang="nb-NO" sz="1000" dirty="0">
              <a:solidFill>
                <a:schemeClr val="tx1"/>
              </a:solidFill>
            </a:rPr>
            <a:t>Svake lag</a:t>
          </a:r>
        </a:p>
      </dgm:t>
    </dgm:pt>
    <dgm:pt modelId="{BC938FE6-ED6B-4FE4-934C-05659E59F623}" type="parTrans" cxnId="{F41348EB-69E6-4837-B896-6AAF44C096C5}">
      <dgm:prSet/>
      <dgm:spPr/>
      <dgm:t>
        <a:bodyPr/>
        <a:lstStyle/>
        <a:p>
          <a:endParaRPr lang="nb-NO" sz="1000">
            <a:solidFill>
              <a:schemeClr val="tx1"/>
            </a:solidFill>
          </a:endParaRPr>
        </a:p>
      </dgm:t>
    </dgm:pt>
    <dgm:pt modelId="{3A52AE81-9E2D-4E6D-AA1E-B60FBB733F8F}" type="sibTrans" cxnId="{F41348EB-69E6-4837-B896-6AAF44C096C5}">
      <dgm:prSet custT="1"/>
      <dgm:spPr/>
      <dgm:t>
        <a:bodyPr/>
        <a:lstStyle/>
        <a:p>
          <a:endParaRPr lang="nb-NO" sz="1000" dirty="0">
            <a:solidFill>
              <a:schemeClr val="tx1"/>
            </a:solidFill>
          </a:endParaRPr>
        </a:p>
      </dgm:t>
    </dgm:pt>
    <dgm:pt modelId="{68ED70B0-D5E5-4099-8A1D-60B3991A1314}">
      <dgm:prSet custT="1"/>
      <dgm:spPr/>
      <dgm:t>
        <a:bodyPr/>
        <a:lstStyle/>
        <a:p>
          <a:r>
            <a:rPr lang="nb-NO" sz="1000" dirty="0">
              <a:solidFill>
                <a:schemeClr val="tx1"/>
              </a:solidFill>
            </a:rPr>
            <a:t>Rimkrystaller</a:t>
          </a:r>
        </a:p>
      </dgm:t>
    </dgm:pt>
    <dgm:pt modelId="{AAC0004E-7D31-4FA6-AAE8-D7C7C0B654CC}" type="parTrans" cxnId="{A9C1A423-3DE5-4CAA-A0DF-4D6299F3CB56}">
      <dgm:prSet/>
      <dgm:spPr/>
      <dgm:t>
        <a:bodyPr/>
        <a:lstStyle/>
        <a:p>
          <a:endParaRPr lang="nb-NO" sz="1000">
            <a:solidFill>
              <a:schemeClr val="tx1"/>
            </a:solidFill>
          </a:endParaRPr>
        </a:p>
      </dgm:t>
    </dgm:pt>
    <dgm:pt modelId="{A8138D1C-47A4-4F42-8EA8-3F60F6079615}" type="sibTrans" cxnId="{A9C1A423-3DE5-4CAA-A0DF-4D6299F3CB56}">
      <dgm:prSet custT="1"/>
      <dgm:spPr/>
      <dgm:t>
        <a:bodyPr/>
        <a:lstStyle/>
        <a:p>
          <a:endParaRPr lang="nb-NO" sz="1000">
            <a:solidFill>
              <a:schemeClr val="tx1"/>
            </a:solidFill>
          </a:endParaRPr>
        </a:p>
      </dgm:t>
    </dgm:pt>
    <dgm:pt modelId="{22F1D22D-6CBC-4596-91FD-6EA926B37DF6}" type="pres">
      <dgm:prSet presAssocID="{B927C6DF-E5F7-435B-B182-17FCAFF12CE9}" presName="Name0" presStyleCnt="0">
        <dgm:presLayoutVars>
          <dgm:dir/>
          <dgm:resizeHandles val="exact"/>
        </dgm:presLayoutVars>
      </dgm:prSet>
      <dgm:spPr/>
    </dgm:pt>
    <dgm:pt modelId="{ED85EFB0-10B3-4E86-8C38-7BBAE09E4276}" type="pres">
      <dgm:prSet presAssocID="{7CFEAC83-566C-4384-99C9-1A53318D6201}" presName="node" presStyleLbl="node1" presStyleIdx="0" presStyleCnt="6">
        <dgm:presLayoutVars>
          <dgm:bulletEnabled val="1"/>
        </dgm:presLayoutVars>
      </dgm:prSet>
      <dgm:spPr/>
      <dgm:t>
        <a:bodyPr/>
        <a:lstStyle/>
        <a:p>
          <a:endParaRPr lang="nb-NO"/>
        </a:p>
      </dgm:t>
    </dgm:pt>
    <dgm:pt modelId="{D17BAB4D-C299-45F2-84FC-C2FCF0A1FF18}" type="pres">
      <dgm:prSet presAssocID="{8D8267EC-252F-41BD-9E2C-E78A1D4F854D}" presName="sibTrans" presStyleLbl="sibTrans2D1" presStyleIdx="0" presStyleCnt="5"/>
      <dgm:spPr/>
      <dgm:t>
        <a:bodyPr/>
        <a:lstStyle/>
        <a:p>
          <a:endParaRPr lang="nb-NO"/>
        </a:p>
      </dgm:t>
    </dgm:pt>
    <dgm:pt modelId="{53B75D95-7A32-4003-8CD7-9EA5DD4C777D}" type="pres">
      <dgm:prSet presAssocID="{8D8267EC-252F-41BD-9E2C-E78A1D4F854D}" presName="connectorText" presStyleLbl="sibTrans2D1" presStyleIdx="0" presStyleCnt="5"/>
      <dgm:spPr/>
      <dgm:t>
        <a:bodyPr/>
        <a:lstStyle/>
        <a:p>
          <a:endParaRPr lang="nb-NO"/>
        </a:p>
      </dgm:t>
    </dgm:pt>
    <dgm:pt modelId="{E9022931-C20E-43C9-AD42-FEB8AC8AC63E}" type="pres">
      <dgm:prSet presAssocID="{69DEEBA4-4EF6-4F4D-A0CC-C4DE45A17DB0}" presName="node" presStyleLbl="node1" presStyleIdx="1" presStyleCnt="6" custScaleX="116912">
        <dgm:presLayoutVars>
          <dgm:bulletEnabled val="1"/>
        </dgm:presLayoutVars>
      </dgm:prSet>
      <dgm:spPr/>
      <dgm:t>
        <a:bodyPr/>
        <a:lstStyle/>
        <a:p>
          <a:endParaRPr lang="nb-NO"/>
        </a:p>
      </dgm:t>
    </dgm:pt>
    <dgm:pt modelId="{5295D5F2-EA68-438D-8B40-4BC9B6888CF3}" type="pres">
      <dgm:prSet presAssocID="{D56193F1-706C-4587-96E9-CFF8B1F1C148}" presName="sibTrans" presStyleLbl="sibTrans2D1" presStyleIdx="1" presStyleCnt="5"/>
      <dgm:spPr/>
      <dgm:t>
        <a:bodyPr/>
        <a:lstStyle/>
        <a:p>
          <a:endParaRPr lang="nb-NO"/>
        </a:p>
      </dgm:t>
    </dgm:pt>
    <dgm:pt modelId="{CD0D1F30-C269-4CCB-AA70-1C3557223F2A}" type="pres">
      <dgm:prSet presAssocID="{D56193F1-706C-4587-96E9-CFF8B1F1C148}" presName="connectorText" presStyleLbl="sibTrans2D1" presStyleIdx="1" presStyleCnt="5"/>
      <dgm:spPr/>
      <dgm:t>
        <a:bodyPr/>
        <a:lstStyle/>
        <a:p>
          <a:endParaRPr lang="nb-NO"/>
        </a:p>
      </dgm:t>
    </dgm:pt>
    <dgm:pt modelId="{A9FA3DFF-E42D-41BA-A510-800FEDE7486E}" type="pres">
      <dgm:prSet presAssocID="{340C6CD1-4CBF-40D0-87CF-BC7DE20983E9}" presName="node" presStyleLbl="node1" presStyleIdx="2" presStyleCnt="6">
        <dgm:presLayoutVars>
          <dgm:bulletEnabled val="1"/>
        </dgm:presLayoutVars>
      </dgm:prSet>
      <dgm:spPr/>
      <dgm:t>
        <a:bodyPr/>
        <a:lstStyle/>
        <a:p>
          <a:endParaRPr lang="nb-NO"/>
        </a:p>
      </dgm:t>
    </dgm:pt>
    <dgm:pt modelId="{D2B29C26-E9C5-4E10-B681-C93808653631}" type="pres">
      <dgm:prSet presAssocID="{380049CA-1EB7-4769-B649-46D4D2A65A55}" presName="sibTrans" presStyleLbl="sibTrans2D1" presStyleIdx="2" presStyleCnt="5"/>
      <dgm:spPr/>
      <dgm:t>
        <a:bodyPr/>
        <a:lstStyle/>
        <a:p>
          <a:endParaRPr lang="nb-NO"/>
        </a:p>
      </dgm:t>
    </dgm:pt>
    <dgm:pt modelId="{8AD584B4-C35C-4EED-922A-F18F4803707E}" type="pres">
      <dgm:prSet presAssocID="{380049CA-1EB7-4769-B649-46D4D2A65A55}" presName="connectorText" presStyleLbl="sibTrans2D1" presStyleIdx="2" presStyleCnt="5"/>
      <dgm:spPr/>
      <dgm:t>
        <a:bodyPr/>
        <a:lstStyle/>
        <a:p>
          <a:endParaRPr lang="nb-NO"/>
        </a:p>
      </dgm:t>
    </dgm:pt>
    <dgm:pt modelId="{E29D448D-E5CF-4EF7-A10E-0CC07C4B85B0}" type="pres">
      <dgm:prSet presAssocID="{856A3FF5-BD53-4E95-8C63-E3C00AEBE36A}" presName="node" presStyleLbl="node1" presStyleIdx="3" presStyleCnt="6" custScaleX="92572">
        <dgm:presLayoutVars>
          <dgm:bulletEnabled val="1"/>
        </dgm:presLayoutVars>
      </dgm:prSet>
      <dgm:spPr/>
      <dgm:t>
        <a:bodyPr/>
        <a:lstStyle/>
        <a:p>
          <a:endParaRPr lang="nb-NO"/>
        </a:p>
      </dgm:t>
    </dgm:pt>
    <dgm:pt modelId="{7C5C659F-37D7-4BA1-9215-F85164844A61}" type="pres">
      <dgm:prSet presAssocID="{E33F1AC2-1FAF-4887-9355-D06788CFC3C1}" presName="sibTrans" presStyleLbl="sibTrans2D1" presStyleIdx="3" presStyleCnt="5"/>
      <dgm:spPr/>
      <dgm:t>
        <a:bodyPr/>
        <a:lstStyle/>
        <a:p>
          <a:endParaRPr lang="nb-NO"/>
        </a:p>
      </dgm:t>
    </dgm:pt>
    <dgm:pt modelId="{0816C215-7316-4FCB-8A05-54A4CAE4EFA8}" type="pres">
      <dgm:prSet presAssocID="{E33F1AC2-1FAF-4887-9355-D06788CFC3C1}" presName="connectorText" presStyleLbl="sibTrans2D1" presStyleIdx="3" presStyleCnt="5"/>
      <dgm:spPr/>
      <dgm:t>
        <a:bodyPr/>
        <a:lstStyle/>
        <a:p>
          <a:endParaRPr lang="nb-NO"/>
        </a:p>
      </dgm:t>
    </dgm:pt>
    <dgm:pt modelId="{ED9273F9-60D0-402C-BAD5-7143B534EAEA}" type="pres">
      <dgm:prSet presAssocID="{F5A2DFE0-5175-4102-A198-C422A301B168}" presName="node" presStyleLbl="node1" presStyleIdx="4" presStyleCnt="6">
        <dgm:presLayoutVars>
          <dgm:bulletEnabled val="1"/>
        </dgm:presLayoutVars>
      </dgm:prSet>
      <dgm:spPr/>
      <dgm:t>
        <a:bodyPr/>
        <a:lstStyle/>
        <a:p>
          <a:endParaRPr lang="nb-NO"/>
        </a:p>
      </dgm:t>
    </dgm:pt>
    <dgm:pt modelId="{8712A6BD-8425-4F0E-A201-BA2658C1008B}" type="pres">
      <dgm:prSet presAssocID="{3A52AE81-9E2D-4E6D-AA1E-B60FBB733F8F}" presName="sibTrans" presStyleLbl="sibTrans2D1" presStyleIdx="4" presStyleCnt="5"/>
      <dgm:spPr/>
      <dgm:t>
        <a:bodyPr/>
        <a:lstStyle/>
        <a:p>
          <a:endParaRPr lang="nb-NO"/>
        </a:p>
      </dgm:t>
    </dgm:pt>
    <dgm:pt modelId="{06C61373-6DDF-4AD4-8BE5-2AA3B2AA32ED}" type="pres">
      <dgm:prSet presAssocID="{3A52AE81-9E2D-4E6D-AA1E-B60FBB733F8F}" presName="connectorText" presStyleLbl="sibTrans2D1" presStyleIdx="4" presStyleCnt="5"/>
      <dgm:spPr/>
      <dgm:t>
        <a:bodyPr/>
        <a:lstStyle/>
        <a:p>
          <a:endParaRPr lang="nb-NO"/>
        </a:p>
      </dgm:t>
    </dgm:pt>
    <dgm:pt modelId="{41A5993E-F53F-42F8-A8E7-E9546BB6ACFA}" type="pres">
      <dgm:prSet presAssocID="{68ED70B0-D5E5-4099-8A1D-60B3991A1314}" presName="node" presStyleLbl="node1" presStyleIdx="5" presStyleCnt="6" custScaleX="111386" custLinFactNeighborX="-22965" custLinFactNeighborY="1804">
        <dgm:presLayoutVars>
          <dgm:bulletEnabled val="1"/>
        </dgm:presLayoutVars>
      </dgm:prSet>
      <dgm:spPr/>
      <dgm:t>
        <a:bodyPr/>
        <a:lstStyle/>
        <a:p>
          <a:endParaRPr lang="nb-NO"/>
        </a:p>
      </dgm:t>
    </dgm:pt>
  </dgm:ptLst>
  <dgm:cxnLst>
    <dgm:cxn modelId="{BB72EA59-B21B-43C6-9ED5-298A45012533}" type="presOf" srcId="{340C6CD1-4CBF-40D0-87CF-BC7DE20983E9}" destId="{A9FA3DFF-E42D-41BA-A510-800FEDE7486E}" srcOrd="0" destOrd="0" presId="urn:microsoft.com/office/officeart/2005/8/layout/process1"/>
    <dgm:cxn modelId="{6AAC0D91-5434-4261-AABD-605C8E011B2E}" type="presOf" srcId="{8D8267EC-252F-41BD-9E2C-E78A1D4F854D}" destId="{53B75D95-7A32-4003-8CD7-9EA5DD4C777D}" srcOrd="1" destOrd="0" presId="urn:microsoft.com/office/officeart/2005/8/layout/process1"/>
    <dgm:cxn modelId="{3C0D71B7-95BC-48F5-807E-71982157E6ED}" type="presOf" srcId="{69DEEBA4-4EF6-4F4D-A0CC-C4DE45A17DB0}" destId="{E9022931-C20E-43C9-AD42-FEB8AC8AC63E}" srcOrd="0" destOrd="0" presId="urn:microsoft.com/office/officeart/2005/8/layout/process1"/>
    <dgm:cxn modelId="{4D225C6C-346A-47B9-9702-B353B9FE78B7}" type="presOf" srcId="{D56193F1-706C-4587-96E9-CFF8B1F1C148}" destId="{CD0D1F30-C269-4CCB-AA70-1C3557223F2A}" srcOrd="1" destOrd="0" presId="urn:microsoft.com/office/officeart/2005/8/layout/process1"/>
    <dgm:cxn modelId="{4BF94254-18DB-43DA-8C4B-C77FF8EBEECA}" type="presOf" srcId="{B927C6DF-E5F7-435B-B182-17FCAFF12CE9}" destId="{22F1D22D-6CBC-4596-91FD-6EA926B37DF6}" srcOrd="0" destOrd="0" presId="urn:microsoft.com/office/officeart/2005/8/layout/process1"/>
    <dgm:cxn modelId="{5E06D935-F451-499B-AFB5-C0073C09051B}" type="presOf" srcId="{68ED70B0-D5E5-4099-8A1D-60B3991A1314}" destId="{41A5993E-F53F-42F8-A8E7-E9546BB6ACFA}" srcOrd="0" destOrd="0" presId="urn:microsoft.com/office/officeart/2005/8/layout/process1"/>
    <dgm:cxn modelId="{EE8D9462-3435-488F-B7FE-624D9CF477FC}" srcId="{B927C6DF-E5F7-435B-B182-17FCAFF12CE9}" destId="{7CFEAC83-566C-4384-99C9-1A53318D6201}" srcOrd="0" destOrd="0" parTransId="{73D7FB66-C937-4072-9A22-C6E261A6ECD5}" sibTransId="{8D8267EC-252F-41BD-9E2C-E78A1D4F854D}"/>
    <dgm:cxn modelId="{548162C0-9EE7-4BA8-8624-39AF7F4625F3}" type="presOf" srcId="{E33F1AC2-1FAF-4887-9355-D06788CFC3C1}" destId="{7C5C659F-37D7-4BA1-9215-F85164844A61}" srcOrd="0" destOrd="0" presId="urn:microsoft.com/office/officeart/2005/8/layout/process1"/>
    <dgm:cxn modelId="{4D2EC10E-BBB9-4126-89CC-8E643AD087C6}" srcId="{B927C6DF-E5F7-435B-B182-17FCAFF12CE9}" destId="{69DEEBA4-4EF6-4F4D-A0CC-C4DE45A17DB0}" srcOrd="1" destOrd="0" parTransId="{97F9917A-0EBC-4067-A4A2-9B9BB658126E}" sibTransId="{D56193F1-706C-4587-96E9-CFF8B1F1C148}"/>
    <dgm:cxn modelId="{00016252-070F-4A12-82E2-B5087AFFBD11}" type="presOf" srcId="{3A52AE81-9E2D-4E6D-AA1E-B60FBB733F8F}" destId="{8712A6BD-8425-4F0E-A201-BA2658C1008B}" srcOrd="0" destOrd="0" presId="urn:microsoft.com/office/officeart/2005/8/layout/process1"/>
    <dgm:cxn modelId="{F41348EB-69E6-4837-B896-6AAF44C096C5}" srcId="{B927C6DF-E5F7-435B-B182-17FCAFF12CE9}" destId="{F5A2DFE0-5175-4102-A198-C422A301B168}" srcOrd="4" destOrd="0" parTransId="{BC938FE6-ED6B-4FE4-934C-05659E59F623}" sibTransId="{3A52AE81-9E2D-4E6D-AA1E-B60FBB733F8F}"/>
    <dgm:cxn modelId="{A42363E7-062F-47B4-8397-708CCDE1019D}" type="presOf" srcId="{E33F1AC2-1FAF-4887-9355-D06788CFC3C1}" destId="{0816C215-7316-4FCB-8A05-54A4CAE4EFA8}" srcOrd="1" destOrd="0" presId="urn:microsoft.com/office/officeart/2005/8/layout/process1"/>
    <dgm:cxn modelId="{D270B1E8-E0B6-4FE8-9B6E-9282F468E317}" type="presOf" srcId="{F5A2DFE0-5175-4102-A198-C422A301B168}" destId="{ED9273F9-60D0-402C-BAD5-7143B534EAEA}" srcOrd="0" destOrd="0" presId="urn:microsoft.com/office/officeart/2005/8/layout/process1"/>
    <dgm:cxn modelId="{396FECA3-0E79-4DCE-97BD-927C6543EB69}" type="presOf" srcId="{D56193F1-706C-4587-96E9-CFF8B1F1C148}" destId="{5295D5F2-EA68-438D-8B40-4BC9B6888CF3}" srcOrd="0" destOrd="0" presId="urn:microsoft.com/office/officeart/2005/8/layout/process1"/>
    <dgm:cxn modelId="{A9C1A423-3DE5-4CAA-A0DF-4D6299F3CB56}" srcId="{B927C6DF-E5F7-435B-B182-17FCAFF12CE9}" destId="{68ED70B0-D5E5-4099-8A1D-60B3991A1314}" srcOrd="5" destOrd="0" parTransId="{AAC0004E-7D31-4FA6-AAE8-D7C7C0B654CC}" sibTransId="{A8138D1C-47A4-4F42-8EA8-3F60F6079615}"/>
    <dgm:cxn modelId="{DB772ABA-C797-4825-975C-A3E94768345F}" type="presOf" srcId="{8D8267EC-252F-41BD-9E2C-E78A1D4F854D}" destId="{D17BAB4D-C299-45F2-84FC-C2FCF0A1FF18}" srcOrd="0" destOrd="0" presId="urn:microsoft.com/office/officeart/2005/8/layout/process1"/>
    <dgm:cxn modelId="{D9A80520-E432-4158-829D-A3E871040FE5}" type="presOf" srcId="{7CFEAC83-566C-4384-99C9-1A53318D6201}" destId="{ED85EFB0-10B3-4E86-8C38-7BBAE09E4276}" srcOrd="0" destOrd="0" presId="urn:microsoft.com/office/officeart/2005/8/layout/process1"/>
    <dgm:cxn modelId="{3423EE37-B6CC-41A3-97D4-51CEAEC03034}" type="presOf" srcId="{856A3FF5-BD53-4E95-8C63-E3C00AEBE36A}" destId="{E29D448D-E5CF-4EF7-A10E-0CC07C4B85B0}" srcOrd="0" destOrd="0" presId="urn:microsoft.com/office/officeart/2005/8/layout/process1"/>
    <dgm:cxn modelId="{7DA0507E-DFE4-48DE-8ED0-22D345580BA8}" type="presOf" srcId="{3A52AE81-9E2D-4E6D-AA1E-B60FBB733F8F}" destId="{06C61373-6DDF-4AD4-8BE5-2AA3B2AA32ED}" srcOrd="1" destOrd="0" presId="urn:microsoft.com/office/officeart/2005/8/layout/process1"/>
    <dgm:cxn modelId="{AAC22B6B-7AFA-4C45-8596-DB1F9D88670D}" srcId="{B927C6DF-E5F7-435B-B182-17FCAFF12CE9}" destId="{340C6CD1-4CBF-40D0-87CF-BC7DE20983E9}" srcOrd="2" destOrd="0" parTransId="{F05DA5EC-5768-4366-B773-F581AFF07581}" sibTransId="{380049CA-1EB7-4769-B649-46D4D2A65A55}"/>
    <dgm:cxn modelId="{ADA186BC-6E04-44A1-B80B-1B7A118D52B8}" type="presOf" srcId="{380049CA-1EB7-4769-B649-46D4D2A65A55}" destId="{8AD584B4-C35C-4EED-922A-F18F4803707E}" srcOrd="1" destOrd="0" presId="urn:microsoft.com/office/officeart/2005/8/layout/process1"/>
    <dgm:cxn modelId="{B2788B10-30C1-4D0F-8855-F7675AEA4EEA}" srcId="{B927C6DF-E5F7-435B-B182-17FCAFF12CE9}" destId="{856A3FF5-BD53-4E95-8C63-E3C00AEBE36A}" srcOrd="3" destOrd="0" parTransId="{54AED55F-B80F-4230-9A04-A546A6F0D96F}" sibTransId="{E33F1AC2-1FAF-4887-9355-D06788CFC3C1}"/>
    <dgm:cxn modelId="{F666178F-F43F-4A09-AC3C-02238C5341EE}" type="presOf" srcId="{380049CA-1EB7-4769-B649-46D4D2A65A55}" destId="{D2B29C26-E9C5-4E10-B681-C93808653631}" srcOrd="0" destOrd="0" presId="urn:microsoft.com/office/officeart/2005/8/layout/process1"/>
    <dgm:cxn modelId="{D15D31EB-8F43-40F6-8036-849E5BD83AA2}" type="presParOf" srcId="{22F1D22D-6CBC-4596-91FD-6EA926B37DF6}" destId="{ED85EFB0-10B3-4E86-8C38-7BBAE09E4276}" srcOrd="0" destOrd="0" presId="urn:microsoft.com/office/officeart/2005/8/layout/process1"/>
    <dgm:cxn modelId="{57706FF0-EF81-4407-B983-5D879E4455F5}" type="presParOf" srcId="{22F1D22D-6CBC-4596-91FD-6EA926B37DF6}" destId="{D17BAB4D-C299-45F2-84FC-C2FCF0A1FF18}" srcOrd="1" destOrd="0" presId="urn:microsoft.com/office/officeart/2005/8/layout/process1"/>
    <dgm:cxn modelId="{6A83E4FC-449D-47A6-BBC6-D9C73B4E2CD7}" type="presParOf" srcId="{D17BAB4D-C299-45F2-84FC-C2FCF0A1FF18}" destId="{53B75D95-7A32-4003-8CD7-9EA5DD4C777D}" srcOrd="0" destOrd="0" presId="urn:microsoft.com/office/officeart/2005/8/layout/process1"/>
    <dgm:cxn modelId="{B29D8207-818D-4550-A2C8-1973B51FB8C9}" type="presParOf" srcId="{22F1D22D-6CBC-4596-91FD-6EA926B37DF6}" destId="{E9022931-C20E-43C9-AD42-FEB8AC8AC63E}" srcOrd="2" destOrd="0" presId="urn:microsoft.com/office/officeart/2005/8/layout/process1"/>
    <dgm:cxn modelId="{406ADF92-BFAF-4A0B-A20B-AA2DB5B97D64}" type="presParOf" srcId="{22F1D22D-6CBC-4596-91FD-6EA926B37DF6}" destId="{5295D5F2-EA68-438D-8B40-4BC9B6888CF3}" srcOrd="3" destOrd="0" presId="urn:microsoft.com/office/officeart/2005/8/layout/process1"/>
    <dgm:cxn modelId="{F3B38B9B-A5AD-4FB1-9041-FA51FD6113FC}" type="presParOf" srcId="{5295D5F2-EA68-438D-8B40-4BC9B6888CF3}" destId="{CD0D1F30-C269-4CCB-AA70-1C3557223F2A}" srcOrd="0" destOrd="0" presId="urn:microsoft.com/office/officeart/2005/8/layout/process1"/>
    <dgm:cxn modelId="{0BB0B51C-F122-4EC6-A7A5-4E67629DAA12}" type="presParOf" srcId="{22F1D22D-6CBC-4596-91FD-6EA926B37DF6}" destId="{A9FA3DFF-E42D-41BA-A510-800FEDE7486E}" srcOrd="4" destOrd="0" presId="urn:microsoft.com/office/officeart/2005/8/layout/process1"/>
    <dgm:cxn modelId="{4101DF8A-3CD1-4B25-8551-DA520DB4A001}" type="presParOf" srcId="{22F1D22D-6CBC-4596-91FD-6EA926B37DF6}" destId="{D2B29C26-E9C5-4E10-B681-C93808653631}" srcOrd="5" destOrd="0" presId="urn:microsoft.com/office/officeart/2005/8/layout/process1"/>
    <dgm:cxn modelId="{A1F9ECC6-44FA-4C59-85D4-A921F0F930D7}" type="presParOf" srcId="{D2B29C26-E9C5-4E10-B681-C93808653631}" destId="{8AD584B4-C35C-4EED-922A-F18F4803707E}" srcOrd="0" destOrd="0" presId="urn:microsoft.com/office/officeart/2005/8/layout/process1"/>
    <dgm:cxn modelId="{3E391B42-0867-4E17-A790-72BA0C14AFC2}" type="presParOf" srcId="{22F1D22D-6CBC-4596-91FD-6EA926B37DF6}" destId="{E29D448D-E5CF-4EF7-A10E-0CC07C4B85B0}" srcOrd="6" destOrd="0" presId="urn:microsoft.com/office/officeart/2005/8/layout/process1"/>
    <dgm:cxn modelId="{BDFA5DCF-3928-4750-A2BA-E7743772447C}" type="presParOf" srcId="{22F1D22D-6CBC-4596-91FD-6EA926B37DF6}" destId="{7C5C659F-37D7-4BA1-9215-F85164844A61}" srcOrd="7" destOrd="0" presId="urn:microsoft.com/office/officeart/2005/8/layout/process1"/>
    <dgm:cxn modelId="{91208F2B-C0D5-4C19-8583-9089FD5938DB}" type="presParOf" srcId="{7C5C659F-37D7-4BA1-9215-F85164844A61}" destId="{0816C215-7316-4FCB-8A05-54A4CAE4EFA8}" srcOrd="0" destOrd="0" presId="urn:microsoft.com/office/officeart/2005/8/layout/process1"/>
    <dgm:cxn modelId="{6FD2518C-DD05-4992-AA16-CD8DF6F650FA}" type="presParOf" srcId="{22F1D22D-6CBC-4596-91FD-6EA926B37DF6}" destId="{ED9273F9-60D0-402C-BAD5-7143B534EAEA}" srcOrd="8" destOrd="0" presId="urn:microsoft.com/office/officeart/2005/8/layout/process1"/>
    <dgm:cxn modelId="{9EA26C7F-5426-4D8A-B035-39EDB7015DB0}" type="presParOf" srcId="{22F1D22D-6CBC-4596-91FD-6EA926B37DF6}" destId="{8712A6BD-8425-4F0E-A201-BA2658C1008B}" srcOrd="9" destOrd="0" presId="urn:microsoft.com/office/officeart/2005/8/layout/process1"/>
    <dgm:cxn modelId="{073F2CC4-A937-43C9-A26D-89FECE82212B}" type="presParOf" srcId="{8712A6BD-8425-4F0E-A201-BA2658C1008B}" destId="{06C61373-6DDF-4AD4-8BE5-2AA3B2AA32ED}" srcOrd="0" destOrd="0" presId="urn:microsoft.com/office/officeart/2005/8/layout/process1"/>
    <dgm:cxn modelId="{E60FAE0B-8630-4B2A-B0B9-92B6F6EB3327}" type="presParOf" srcId="{22F1D22D-6CBC-4596-91FD-6EA926B37DF6}" destId="{41A5993E-F53F-42F8-A8E7-E9546BB6ACFA}"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927C6DF-E5F7-435B-B182-17FCAFF12CE9}" type="doc">
      <dgm:prSet loTypeId="urn:microsoft.com/office/officeart/2005/8/layout/process1" loCatId="process" qsTypeId="urn:microsoft.com/office/officeart/2005/8/quickstyle/simple1" qsCatId="simple" csTypeId="urn:microsoft.com/office/officeart/2005/8/colors/accent1_2" csCatId="accent1" phldr="1"/>
      <dgm:spPr/>
    </dgm:pt>
    <dgm:pt modelId="{7CFEAC83-566C-4384-99C9-1A53318D6201}">
      <dgm:prSet phldrT="[Tekst]" custT="1"/>
      <dgm:spPr/>
      <dgm:t>
        <a:bodyPr/>
        <a:lstStyle/>
        <a:p>
          <a:r>
            <a:rPr lang="nb-NO" sz="1000" dirty="0">
              <a:solidFill>
                <a:schemeClr val="tx1"/>
              </a:solidFill>
            </a:rPr>
            <a:t>Meget sannsynlig </a:t>
          </a:r>
        </a:p>
      </dgm:t>
    </dgm:pt>
    <dgm:pt modelId="{73D7FB66-C937-4072-9A22-C6E261A6ECD5}" type="parTrans" cxnId="{EE8D9462-3435-488F-B7FE-624D9CF477FC}">
      <dgm:prSet/>
      <dgm:spPr/>
      <dgm:t>
        <a:bodyPr/>
        <a:lstStyle/>
        <a:p>
          <a:endParaRPr lang="nb-NO" sz="1000">
            <a:solidFill>
              <a:schemeClr val="tx1"/>
            </a:solidFill>
          </a:endParaRPr>
        </a:p>
      </dgm:t>
    </dgm:pt>
    <dgm:pt modelId="{8D8267EC-252F-41BD-9E2C-E78A1D4F854D}" type="sibTrans" cxnId="{EE8D9462-3435-488F-B7FE-624D9CF477FC}">
      <dgm:prSet custT="1"/>
      <dgm:spPr/>
      <dgm:t>
        <a:bodyPr/>
        <a:lstStyle/>
        <a:p>
          <a:endParaRPr lang="nb-NO" sz="1000" dirty="0">
            <a:solidFill>
              <a:schemeClr val="tx1"/>
            </a:solidFill>
          </a:endParaRPr>
        </a:p>
      </dgm:t>
    </dgm:pt>
    <dgm:pt modelId="{69DEEBA4-4EF6-4F4D-A0CC-C4DE45A17DB0}">
      <dgm:prSet phldrT="[Tekst]" custT="1"/>
      <dgm:spPr/>
      <dgm:t>
        <a:bodyPr/>
        <a:lstStyle/>
        <a:p>
          <a:r>
            <a:rPr lang="nb-NO" sz="1000" dirty="0">
              <a:solidFill>
                <a:schemeClr val="tx1"/>
              </a:solidFill>
            </a:rPr>
            <a:t>Liten tilleggsbelastning</a:t>
          </a:r>
        </a:p>
      </dgm:t>
    </dgm:pt>
    <dgm:pt modelId="{97F9917A-0EBC-4067-A4A2-9B9BB658126E}" type="parTrans" cxnId="{4D2EC10E-BBB9-4126-89CC-8E643AD087C6}">
      <dgm:prSet/>
      <dgm:spPr/>
      <dgm:t>
        <a:bodyPr/>
        <a:lstStyle/>
        <a:p>
          <a:endParaRPr lang="nb-NO" sz="1000">
            <a:solidFill>
              <a:schemeClr val="tx1"/>
            </a:solidFill>
          </a:endParaRPr>
        </a:p>
      </dgm:t>
    </dgm:pt>
    <dgm:pt modelId="{D56193F1-706C-4587-96E9-CFF8B1F1C148}" type="sibTrans" cxnId="{4D2EC10E-BBB9-4126-89CC-8E643AD087C6}">
      <dgm:prSet custT="1"/>
      <dgm:spPr/>
      <dgm:t>
        <a:bodyPr/>
        <a:lstStyle/>
        <a:p>
          <a:endParaRPr lang="nb-NO" sz="1000" dirty="0">
            <a:solidFill>
              <a:schemeClr val="tx1"/>
            </a:solidFill>
          </a:endParaRPr>
        </a:p>
      </dgm:t>
    </dgm:pt>
    <dgm:pt modelId="{340C6CD1-4CBF-40D0-87CF-BC7DE20983E9}">
      <dgm:prSet phldrT="[Tekst]" custT="1"/>
      <dgm:spPr/>
      <dgm:t>
        <a:bodyPr/>
        <a:lstStyle/>
        <a:p>
          <a:r>
            <a:rPr lang="nb-NO" sz="1000" dirty="0">
              <a:solidFill>
                <a:schemeClr val="tx1"/>
              </a:solidFill>
            </a:rPr>
            <a:t>Middels og store </a:t>
          </a:r>
        </a:p>
      </dgm:t>
    </dgm:pt>
    <dgm:pt modelId="{F05DA5EC-5768-4366-B773-F581AFF07581}" type="parTrans" cxnId="{AAC22B6B-7AFA-4C45-8596-DB1F9D88670D}">
      <dgm:prSet/>
      <dgm:spPr/>
      <dgm:t>
        <a:bodyPr/>
        <a:lstStyle/>
        <a:p>
          <a:endParaRPr lang="nb-NO" sz="1000">
            <a:solidFill>
              <a:schemeClr val="tx1"/>
            </a:solidFill>
          </a:endParaRPr>
        </a:p>
      </dgm:t>
    </dgm:pt>
    <dgm:pt modelId="{380049CA-1EB7-4769-B649-46D4D2A65A55}" type="sibTrans" cxnId="{AAC22B6B-7AFA-4C45-8596-DB1F9D88670D}">
      <dgm:prSet custT="1"/>
      <dgm:spPr/>
      <dgm:t>
        <a:bodyPr/>
        <a:lstStyle/>
        <a:p>
          <a:endParaRPr lang="nb-NO" sz="1000" dirty="0">
            <a:solidFill>
              <a:schemeClr val="tx1"/>
            </a:solidFill>
          </a:endParaRPr>
        </a:p>
      </dgm:t>
    </dgm:pt>
    <dgm:pt modelId="{856A3FF5-BD53-4E95-8C63-E3C00AEBE36A}">
      <dgm:prSet custT="1"/>
      <dgm:spPr/>
      <dgm:t>
        <a:bodyPr/>
        <a:lstStyle/>
        <a:p>
          <a:r>
            <a:rPr lang="nb-NO" sz="1000" dirty="0">
              <a:solidFill>
                <a:schemeClr val="tx1"/>
              </a:solidFill>
            </a:rPr>
            <a:t>Tørre flakskred</a:t>
          </a:r>
        </a:p>
      </dgm:t>
    </dgm:pt>
    <dgm:pt modelId="{54AED55F-B80F-4230-9A04-A546A6F0D96F}" type="parTrans" cxnId="{B2788B10-30C1-4D0F-8855-F7675AEA4EEA}">
      <dgm:prSet/>
      <dgm:spPr/>
      <dgm:t>
        <a:bodyPr/>
        <a:lstStyle/>
        <a:p>
          <a:endParaRPr lang="nb-NO" sz="1000">
            <a:solidFill>
              <a:schemeClr val="tx1"/>
            </a:solidFill>
          </a:endParaRPr>
        </a:p>
      </dgm:t>
    </dgm:pt>
    <dgm:pt modelId="{E33F1AC2-1FAF-4887-9355-D06788CFC3C1}" type="sibTrans" cxnId="{B2788B10-30C1-4D0F-8855-F7675AEA4EEA}">
      <dgm:prSet custT="1"/>
      <dgm:spPr/>
      <dgm:t>
        <a:bodyPr/>
        <a:lstStyle/>
        <a:p>
          <a:endParaRPr lang="nb-NO" sz="1000" dirty="0">
            <a:solidFill>
              <a:schemeClr val="tx1"/>
            </a:solidFill>
          </a:endParaRPr>
        </a:p>
      </dgm:t>
    </dgm:pt>
    <dgm:pt modelId="{F5A2DFE0-5175-4102-A198-C422A301B168}">
      <dgm:prSet custT="1"/>
      <dgm:spPr/>
      <dgm:t>
        <a:bodyPr/>
        <a:lstStyle/>
        <a:p>
          <a:r>
            <a:rPr lang="nb-NO" sz="1000" dirty="0">
              <a:solidFill>
                <a:schemeClr val="tx1"/>
              </a:solidFill>
            </a:rPr>
            <a:t>Svake lag</a:t>
          </a:r>
        </a:p>
      </dgm:t>
    </dgm:pt>
    <dgm:pt modelId="{BC938FE6-ED6B-4FE4-934C-05659E59F623}" type="parTrans" cxnId="{F41348EB-69E6-4837-B896-6AAF44C096C5}">
      <dgm:prSet/>
      <dgm:spPr/>
      <dgm:t>
        <a:bodyPr/>
        <a:lstStyle/>
        <a:p>
          <a:endParaRPr lang="nb-NO" sz="1000">
            <a:solidFill>
              <a:schemeClr val="tx1"/>
            </a:solidFill>
          </a:endParaRPr>
        </a:p>
      </dgm:t>
    </dgm:pt>
    <dgm:pt modelId="{3A52AE81-9E2D-4E6D-AA1E-B60FBB733F8F}" type="sibTrans" cxnId="{F41348EB-69E6-4837-B896-6AAF44C096C5}">
      <dgm:prSet custT="1"/>
      <dgm:spPr/>
      <dgm:t>
        <a:bodyPr/>
        <a:lstStyle/>
        <a:p>
          <a:endParaRPr lang="nb-NO" sz="1000" dirty="0">
            <a:solidFill>
              <a:schemeClr val="tx1"/>
            </a:solidFill>
          </a:endParaRPr>
        </a:p>
      </dgm:t>
    </dgm:pt>
    <dgm:pt modelId="{68ED70B0-D5E5-4099-8A1D-60B3991A1314}">
      <dgm:prSet custT="1"/>
      <dgm:spPr/>
      <dgm:t>
        <a:bodyPr/>
        <a:lstStyle/>
        <a:p>
          <a:r>
            <a:rPr lang="nb-NO" sz="1000" dirty="0">
              <a:solidFill>
                <a:schemeClr val="tx1"/>
              </a:solidFill>
            </a:rPr>
            <a:t>Rimkrystaller</a:t>
          </a:r>
        </a:p>
      </dgm:t>
    </dgm:pt>
    <dgm:pt modelId="{AAC0004E-7D31-4FA6-AAE8-D7C7C0B654CC}" type="parTrans" cxnId="{A9C1A423-3DE5-4CAA-A0DF-4D6299F3CB56}">
      <dgm:prSet/>
      <dgm:spPr/>
      <dgm:t>
        <a:bodyPr/>
        <a:lstStyle/>
        <a:p>
          <a:endParaRPr lang="nb-NO" sz="1000">
            <a:solidFill>
              <a:schemeClr val="tx1"/>
            </a:solidFill>
          </a:endParaRPr>
        </a:p>
      </dgm:t>
    </dgm:pt>
    <dgm:pt modelId="{A8138D1C-47A4-4F42-8EA8-3F60F6079615}" type="sibTrans" cxnId="{A9C1A423-3DE5-4CAA-A0DF-4D6299F3CB56}">
      <dgm:prSet custT="1"/>
      <dgm:spPr/>
      <dgm:t>
        <a:bodyPr/>
        <a:lstStyle/>
        <a:p>
          <a:endParaRPr lang="nb-NO" sz="1000">
            <a:solidFill>
              <a:schemeClr val="tx1"/>
            </a:solidFill>
          </a:endParaRPr>
        </a:p>
      </dgm:t>
    </dgm:pt>
    <dgm:pt modelId="{22F1D22D-6CBC-4596-91FD-6EA926B37DF6}" type="pres">
      <dgm:prSet presAssocID="{B927C6DF-E5F7-435B-B182-17FCAFF12CE9}" presName="Name0" presStyleCnt="0">
        <dgm:presLayoutVars>
          <dgm:dir/>
          <dgm:resizeHandles val="exact"/>
        </dgm:presLayoutVars>
      </dgm:prSet>
      <dgm:spPr/>
    </dgm:pt>
    <dgm:pt modelId="{ED85EFB0-10B3-4E86-8C38-7BBAE09E4276}" type="pres">
      <dgm:prSet presAssocID="{7CFEAC83-566C-4384-99C9-1A53318D6201}" presName="node" presStyleLbl="node1" presStyleIdx="0" presStyleCnt="6">
        <dgm:presLayoutVars>
          <dgm:bulletEnabled val="1"/>
        </dgm:presLayoutVars>
      </dgm:prSet>
      <dgm:spPr/>
      <dgm:t>
        <a:bodyPr/>
        <a:lstStyle/>
        <a:p>
          <a:endParaRPr lang="nb-NO"/>
        </a:p>
      </dgm:t>
    </dgm:pt>
    <dgm:pt modelId="{D17BAB4D-C299-45F2-84FC-C2FCF0A1FF18}" type="pres">
      <dgm:prSet presAssocID="{8D8267EC-252F-41BD-9E2C-E78A1D4F854D}" presName="sibTrans" presStyleLbl="sibTrans2D1" presStyleIdx="0" presStyleCnt="5"/>
      <dgm:spPr/>
      <dgm:t>
        <a:bodyPr/>
        <a:lstStyle/>
        <a:p>
          <a:endParaRPr lang="nb-NO"/>
        </a:p>
      </dgm:t>
    </dgm:pt>
    <dgm:pt modelId="{53B75D95-7A32-4003-8CD7-9EA5DD4C777D}" type="pres">
      <dgm:prSet presAssocID="{8D8267EC-252F-41BD-9E2C-E78A1D4F854D}" presName="connectorText" presStyleLbl="sibTrans2D1" presStyleIdx="0" presStyleCnt="5"/>
      <dgm:spPr/>
      <dgm:t>
        <a:bodyPr/>
        <a:lstStyle/>
        <a:p>
          <a:endParaRPr lang="nb-NO"/>
        </a:p>
      </dgm:t>
    </dgm:pt>
    <dgm:pt modelId="{E9022931-C20E-43C9-AD42-FEB8AC8AC63E}" type="pres">
      <dgm:prSet presAssocID="{69DEEBA4-4EF6-4F4D-A0CC-C4DE45A17DB0}" presName="node" presStyleLbl="node1" presStyleIdx="1" presStyleCnt="6" custScaleX="116912">
        <dgm:presLayoutVars>
          <dgm:bulletEnabled val="1"/>
        </dgm:presLayoutVars>
      </dgm:prSet>
      <dgm:spPr/>
      <dgm:t>
        <a:bodyPr/>
        <a:lstStyle/>
        <a:p>
          <a:endParaRPr lang="nb-NO"/>
        </a:p>
      </dgm:t>
    </dgm:pt>
    <dgm:pt modelId="{5295D5F2-EA68-438D-8B40-4BC9B6888CF3}" type="pres">
      <dgm:prSet presAssocID="{D56193F1-706C-4587-96E9-CFF8B1F1C148}" presName="sibTrans" presStyleLbl="sibTrans2D1" presStyleIdx="1" presStyleCnt="5"/>
      <dgm:spPr/>
      <dgm:t>
        <a:bodyPr/>
        <a:lstStyle/>
        <a:p>
          <a:endParaRPr lang="nb-NO"/>
        </a:p>
      </dgm:t>
    </dgm:pt>
    <dgm:pt modelId="{CD0D1F30-C269-4CCB-AA70-1C3557223F2A}" type="pres">
      <dgm:prSet presAssocID="{D56193F1-706C-4587-96E9-CFF8B1F1C148}" presName="connectorText" presStyleLbl="sibTrans2D1" presStyleIdx="1" presStyleCnt="5"/>
      <dgm:spPr/>
      <dgm:t>
        <a:bodyPr/>
        <a:lstStyle/>
        <a:p>
          <a:endParaRPr lang="nb-NO"/>
        </a:p>
      </dgm:t>
    </dgm:pt>
    <dgm:pt modelId="{A9FA3DFF-E42D-41BA-A510-800FEDE7486E}" type="pres">
      <dgm:prSet presAssocID="{340C6CD1-4CBF-40D0-87CF-BC7DE20983E9}" presName="node" presStyleLbl="node1" presStyleIdx="2" presStyleCnt="6">
        <dgm:presLayoutVars>
          <dgm:bulletEnabled val="1"/>
        </dgm:presLayoutVars>
      </dgm:prSet>
      <dgm:spPr/>
      <dgm:t>
        <a:bodyPr/>
        <a:lstStyle/>
        <a:p>
          <a:endParaRPr lang="nb-NO"/>
        </a:p>
      </dgm:t>
    </dgm:pt>
    <dgm:pt modelId="{D2B29C26-E9C5-4E10-B681-C93808653631}" type="pres">
      <dgm:prSet presAssocID="{380049CA-1EB7-4769-B649-46D4D2A65A55}" presName="sibTrans" presStyleLbl="sibTrans2D1" presStyleIdx="2" presStyleCnt="5"/>
      <dgm:spPr/>
      <dgm:t>
        <a:bodyPr/>
        <a:lstStyle/>
        <a:p>
          <a:endParaRPr lang="nb-NO"/>
        </a:p>
      </dgm:t>
    </dgm:pt>
    <dgm:pt modelId="{8AD584B4-C35C-4EED-922A-F18F4803707E}" type="pres">
      <dgm:prSet presAssocID="{380049CA-1EB7-4769-B649-46D4D2A65A55}" presName="connectorText" presStyleLbl="sibTrans2D1" presStyleIdx="2" presStyleCnt="5"/>
      <dgm:spPr/>
      <dgm:t>
        <a:bodyPr/>
        <a:lstStyle/>
        <a:p>
          <a:endParaRPr lang="nb-NO"/>
        </a:p>
      </dgm:t>
    </dgm:pt>
    <dgm:pt modelId="{E29D448D-E5CF-4EF7-A10E-0CC07C4B85B0}" type="pres">
      <dgm:prSet presAssocID="{856A3FF5-BD53-4E95-8C63-E3C00AEBE36A}" presName="node" presStyleLbl="node1" presStyleIdx="3" presStyleCnt="6" custScaleX="92572">
        <dgm:presLayoutVars>
          <dgm:bulletEnabled val="1"/>
        </dgm:presLayoutVars>
      </dgm:prSet>
      <dgm:spPr/>
      <dgm:t>
        <a:bodyPr/>
        <a:lstStyle/>
        <a:p>
          <a:endParaRPr lang="nb-NO"/>
        </a:p>
      </dgm:t>
    </dgm:pt>
    <dgm:pt modelId="{7C5C659F-37D7-4BA1-9215-F85164844A61}" type="pres">
      <dgm:prSet presAssocID="{E33F1AC2-1FAF-4887-9355-D06788CFC3C1}" presName="sibTrans" presStyleLbl="sibTrans2D1" presStyleIdx="3" presStyleCnt="5"/>
      <dgm:spPr/>
      <dgm:t>
        <a:bodyPr/>
        <a:lstStyle/>
        <a:p>
          <a:endParaRPr lang="nb-NO"/>
        </a:p>
      </dgm:t>
    </dgm:pt>
    <dgm:pt modelId="{0816C215-7316-4FCB-8A05-54A4CAE4EFA8}" type="pres">
      <dgm:prSet presAssocID="{E33F1AC2-1FAF-4887-9355-D06788CFC3C1}" presName="connectorText" presStyleLbl="sibTrans2D1" presStyleIdx="3" presStyleCnt="5"/>
      <dgm:spPr/>
      <dgm:t>
        <a:bodyPr/>
        <a:lstStyle/>
        <a:p>
          <a:endParaRPr lang="nb-NO"/>
        </a:p>
      </dgm:t>
    </dgm:pt>
    <dgm:pt modelId="{ED9273F9-60D0-402C-BAD5-7143B534EAEA}" type="pres">
      <dgm:prSet presAssocID="{F5A2DFE0-5175-4102-A198-C422A301B168}" presName="node" presStyleLbl="node1" presStyleIdx="4" presStyleCnt="6">
        <dgm:presLayoutVars>
          <dgm:bulletEnabled val="1"/>
        </dgm:presLayoutVars>
      </dgm:prSet>
      <dgm:spPr/>
      <dgm:t>
        <a:bodyPr/>
        <a:lstStyle/>
        <a:p>
          <a:endParaRPr lang="nb-NO"/>
        </a:p>
      </dgm:t>
    </dgm:pt>
    <dgm:pt modelId="{8712A6BD-8425-4F0E-A201-BA2658C1008B}" type="pres">
      <dgm:prSet presAssocID="{3A52AE81-9E2D-4E6D-AA1E-B60FBB733F8F}" presName="sibTrans" presStyleLbl="sibTrans2D1" presStyleIdx="4" presStyleCnt="5"/>
      <dgm:spPr/>
      <dgm:t>
        <a:bodyPr/>
        <a:lstStyle/>
        <a:p>
          <a:endParaRPr lang="nb-NO"/>
        </a:p>
      </dgm:t>
    </dgm:pt>
    <dgm:pt modelId="{06C61373-6DDF-4AD4-8BE5-2AA3B2AA32ED}" type="pres">
      <dgm:prSet presAssocID="{3A52AE81-9E2D-4E6D-AA1E-B60FBB733F8F}" presName="connectorText" presStyleLbl="sibTrans2D1" presStyleIdx="4" presStyleCnt="5"/>
      <dgm:spPr/>
      <dgm:t>
        <a:bodyPr/>
        <a:lstStyle/>
        <a:p>
          <a:endParaRPr lang="nb-NO"/>
        </a:p>
      </dgm:t>
    </dgm:pt>
    <dgm:pt modelId="{41A5993E-F53F-42F8-A8E7-E9546BB6ACFA}" type="pres">
      <dgm:prSet presAssocID="{68ED70B0-D5E5-4099-8A1D-60B3991A1314}" presName="node" presStyleLbl="node1" presStyleIdx="5" presStyleCnt="6" custScaleX="111386" custLinFactNeighborX="-22965" custLinFactNeighborY="1804">
        <dgm:presLayoutVars>
          <dgm:bulletEnabled val="1"/>
        </dgm:presLayoutVars>
      </dgm:prSet>
      <dgm:spPr/>
      <dgm:t>
        <a:bodyPr/>
        <a:lstStyle/>
        <a:p>
          <a:endParaRPr lang="nb-NO"/>
        </a:p>
      </dgm:t>
    </dgm:pt>
  </dgm:ptLst>
  <dgm:cxnLst>
    <dgm:cxn modelId="{E4974DD6-CD4B-447B-9AE1-A95064D44E82}" type="presOf" srcId="{E33F1AC2-1FAF-4887-9355-D06788CFC3C1}" destId="{7C5C659F-37D7-4BA1-9215-F85164844A61}" srcOrd="0" destOrd="0" presId="urn:microsoft.com/office/officeart/2005/8/layout/process1"/>
    <dgm:cxn modelId="{BAF6325A-BA96-482F-8A37-C90D6B34A218}" type="presOf" srcId="{B927C6DF-E5F7-435B-B182-17FCAFF12CE9}" destId="{22F1D22D-6CBC-4596-91FD-6EA926B37DF6}" srcOrd="0" destOrd="0" presId="urn:microsoft.com/office/officeart/2005/8/layout/process1"/>
    <dgm:cxn modelId="{85E2B1B0-84D5-4795-A28D-9F135A51D77D}" type="presOf" srcId="{E33F1AC2-1FAF-4887-9355-D06788CFC3C1}" destId="{0816C215-7316-4FCB-8A05-54A4CAE4EFA8}" srcOrd="1" destOrd="0" presId="urn:microsoft.com/office/officeart/2005/8/layout/process1"/>
    <dgm:cxn modelId="{660A609E-4B13-4ACD-B8E3-B92A3889D043}" type="presOf" srcId="{D56193F1-706C-4587-96E9-CFF8B1F1C148}" destId="{5295D5F2-EA68-438D-8B40-4BC9B6888CF3}" srcOrd="0" destOrd="0" presId="urn:microsoft.com/office/officeart/2005/8/layout/process1"/>
    <dgm:cxn modelId="{EE8D9462-3435-488F-B7FE-624D9CF477FC}" srcId="{B927C6DF-E5F7-435B-B182-17FCAFF12CE9}" destId="{7CFEAC83-566C-4384-99C9-1A53318D6201}" srcOrd="0" destOrd="0" parTransId="{73D7FB66-C937-4072-9A22-C6E261A6ECD5}" sibTransId="{8D8267EC-252F-41BD-9E2C-E78A1D4F854D}"/>
    <dgm:cxn modelId="{A1718276-9B80-4B85-8C6E-7FC689256A06}" type="presOf" srcId="{7CFEAC83-566C-4384-99C9-1A53318D6201}" destId="{ED85EFB0-10B3-4E86-8C38-7BBAE09E4276}" srcOrd="0" destOrd="0" presId="urn:microsoft.com/office/officeart/2005/8/layout/process1"/>
    <dgm:cxn modelId="{2A7A8450-99E2-4BD4-AA30-4908EFDC3658}" type="presOf" srcId="{8D8267EC-252F-41BD-9E2C-E78A1D4F854D}" destId="{D17BAB4D-C299-45F2-84FC-C2FCF0A1FF18}" srcOrd="0" destOrd="0" presId="urn:microsoft.com/office/officeart/2005/8/layout/process1"/>
    <dgm:cxn modelId="{CD8E2758-FD73-4E6F-8939-336B230B81FE}" type="presOf" srcId="{8D8267EC-252F-41BD-9E2C-E78A1D4F854D}" destId="{53B75D95-7A32-4003-8CD7-9EA5DD4C777D}" srcOrd="1" destOrd="0" presId="urn:microsoft.com/office/officeart/2005/8/layout/process1"/>
    <dgm:cxn modelId="{4D2EC10E-BBB9-4126-89CC-8E643AD087C6}" srcId="{B927C6DF-E5F7-435B-B182-17FCAFF12CE9}" destId="{69DEEBA4-4EF6-4F4D-A0CC-C4DE45A17DB0}" srcOrd="1" destOrd="0" parTransId="{97F9917A-0EBC-4067-A4A2-9B9BB658126E}" sibTransId="{D56193F1-706C-4587-96E9-CFF8B1F1C148}"/>
    <dgm:cxn modelId="{BB7E617E-C125-4CB9-A029-34AD7A2B583A}" type="presOf" srcId="{D56193F1-706C-4587-96E9-CFF8B1F1C148}" destId="{CD0D1F30-C269-4CCB-AA70-1C3557223F2A}" srcOrd="1" destOrd="0" presId="urn:microsoft.com/office/officeart/2005/8/layout/process1"/>
    <dgm:cxn modelId="{FAC5A537-E00A-4864-A539-3A8023FD7925}" type="presOf" srcId="{F5A2DFE0-5175-4102-A198-C422A301B168}" destId="{ED9273F9-60D0-402C-BAD5-7143B534EAEA}" srcOrd="0" destOrd="0" presId="urn:microsoft.com/office/officeart/2005/8/layout/process1"/>
    <dgm:cxn modelId="{F41348EB-69E6-4837-B896-6AAF44C096C5}" srcId="{B927C6DF-E5F7-435B-B182-17FCAFF12CE9}" destId="{F5A2DFE0-5175-4102-A198-C422A301B168}" srcOrd="4" destOrd="0" parTransId="{BC938FE6-ED6B-4FE4-934C-05659E59F623}" sibTransId="{3A52AE81-9E2D-4E6D-AA1E-B60FBB733F8F}"/>
    <dgm:cxn modelId="{BF0EB78C-9285-4B7F-B1A4-00B5C2AD9D61}" type="presOf" srcId="{68ED70B0-D5E5-4099-8A1D-60B3991A1314}" destId="{41A5993E-F53F-42F8-A8E7-E9546BB6ACFA}" srcOrd="0" destOrd="0" presId="urn:microsoft.com/office/officeart/2005/8/layout/process1"/>
    <dgm:cxn modelId="{DC8B7657-0B5A-45B4-8444-ABC5FE2138C5}" type="presOf" srcId="{380049CA-1EB7-4769-B649-46D4D2A65A55}" destId="{8AD584B4-C35C-4EED-922A-F18F4803707E}" srcOrd="1" destOrd="0" presId="urn:microsoft.com/office/officeart/2005/8/layout/process1"/>
    <dgm:cxn modelId="{9A4B4161-60D4-4F3E-8E60-9B936B8E17F3}" type="presOf" srcId="{3A52AE81-9E2D-4E6D-AA1E-B60FBB733F8F}" destId="{06C61373-6DDF-4AD4-8BE5-2AA3B2AA32ED}" srcOrd="1" destOrd="0" presId="urn:microsoft.com/office/officeart/2005/8/layout/process1"/>
    <dgm:cxn modelId="{31DBD332-6D67-4231-9099-D7C7ED093E9E}" type="presOf" srcId="{856A3FF5-BD53-4E95-8C63-E3C00AEBE36A}" destId="{E29D448D-E5CF-4EF7-A10E-0CC07C4B85B0}" srcOrd="0" destOrd="0" presId="urn:microsoft.com/office/officeart/2005/8/layout/process1"/>
    <dgm:cxn modelId="{18C159E3-98AC-4FA3-AAD2-4CF567105C22}" type="presOf" srcId="{380049CA-1EB7-4769-B649-46D4D2A65A55}" destId="{D2B29C26-E9C5-4E10-B681-C93808653631}" srcOrd="0" destOrd="0" presId="urn:microsoft.com/office/officeart/2005/8/layout/process1"/>
    <dgm:cxn modelId="{A9C1A423-3DE5-4CAA-A0DF-4D6299F3CB56}" srcId="{B927C6DF-E5F7-435B-B182-17FCAFF12CE9}" destId="{68ED70B0-D5E5-4099-8A1D-60B3991A1314}" srcOrd="5" destOrd="0" parTransId="{AAC0004E-7D31-4FA6-AAE8-D7C7C0B654CC}" sibTransId="{A8138D1C-47A4-4F42-8EA8-3F60F6079615}"/>
    <dgm:cxn modelId="{E6B852E2-ACB8-41C4-BC04-CEF7B47F2545}" type="presOf" srcId="{69DEEBA4-4EF6-4F4D-A0CC-C4DE45A17DB0}" destId="{E9022931-C20E-43C9-AD42-FEB8AC8AC63E}" srcOrd="0" destOrd="0" presId="urn:microsoft.com/office/officeart/2005/8/layout/process1"/>
    <dgm:cxn modelId="{BB6AA593-3F4A-40E2-A28F-72387069FDF7}" type="presOf" srcId="{3A52AE81-9E2D-4E6D-AA1E-B60FBB733F8F}" destId="{8712A6BD-8425-4F0E-A201-BA2658C1008B}" srcOrd="0" destOrd="0" presId="urn:microsoft.com/office/officeart/2005/8/layout/process1"/>
    <dgm:cxn modelId="{AAC22B6B-7AFA-4C45-8596-DB1F9D88670D}" srcId="{B927C6DF-E5F7-435B-B182-17FCAFF12CE9}" destId="{340C6CD1-4CBF-40D0-87CF-BC7DE20983E9}" srcOrd="2" destOrd="0" parTransId="{F05DA5EC-5768-4366-B773-F581AFF07581}" sibTransId="{380049CA-1EB7-4769-B649-46D4D2A65A55}"/>
    <dgm:cxn modelId="{B2788B10-30C1-4D0F-8855-F7675AEA4EEA}" srcId="{B927C6DF-E5F7-435B-B182-17FCAFF12CE9}" destId="{856A3FF5-BD53-4E95-8C63-E3C00AEBE36A}" srcOrd="3" destOrd="0" parTransId="{54AED55F-B80F-4230-9A04-A546A6F0D96F}" sibTransId="{E33F1AC2-1FAF-4887-9355-D06788CFC3C1}"/>
    <dgm:cxn modelId="{0ABD178F-B9AE-42E6-9FB1-3CAC68C38FA6}" type="presOf" srcId="{340C6CD1-4CBF-40D0-87CF-BC7DE20983E9}" destId="{A9FA3DFF-E42D-41BA-A510-800FEDE7486E}" srcOrd="0" destOrd="0" presId="urn:microsoft.com/office/officeart/2005/8/layout/process1"/>
    <dgm:cxn modelId="{F324A9AA-A1C2-4104-BA70-B8E198144A98}" type="presParOf" srcId="{22F1D22D-6CBC-4596-91FD-6EA926B37DF6}" destId="{ED85EFB0-10B3-4E86-8C38-7BBAE09E4276}" srcOrd="0" destOrd="0" presId="urn:microsoft.com/office/officeart/2005/8/layout/process1"/>
    <dgm:cxn modelId="{D4D8F47D-F775-4924-BD65-6B462B82FD36}" type="presParOf" srcId="{22F1D22D-6CBC-4596-91FD-6EA926B37DF6}" destId="{D17BAB4D-C299-45F2-84FC-C2FCF0A1FF18}" srcOrd="1" destOrd="0" presId="urn:microsoft.com/office/officeart/2005/8/layout/process1"/>
    <dgm:cxn modelId="{FAB8B4BE-0757-4D28-841A-87BC69033D74}" type="presParOf" srcId="{D17BAB4D-C299-45F2-84FC-C2FCF0A1FF18}" destId="{53B75D95-7A32-4003-8CD7-9EA5DD4C777D}" srcOrd="0" destOrd="0" presId="urn:microsoft.com/office/officeart/2005/8/layout/process1"/>
    <dgm:cxn modelId="{F56FF895-1D98-42E2-9197-A50A12523750}" type="presParOf" srcId="{22F1D22D-6CBC-4596-91FD-6EA926B37DF6}" destId="{E9022931-C20E-43C9-AD42-FEB8AC8AC63E}" srcOrd="2" destOrd="0" presId="urn:microsoft.com/office/officeart/2005/8/layout/process1"/>
    <dgm:cxn modelId="{7EE7CA0F-ED31-4E6B-B23F-26AAA49F8525}" type="presParOf" srcId="{22F1D22D-6CBC-4596-91FD-6EA926B37DF6}" destId="{5295D5F2-EA68-438D-8B40-4BC9B6888CF3}" srcOrd="3" destOrd="0" presId="urn:microsoft.com/office/officeart/2005/8/layout/process1"/>
    <dgm:cxn modelId="{8FE98528-425A-4235-B918-7068BD239DCE}" type="presParOf" srcId="{5295D5F2-EA68-438D-8B40-4BC9B6888CF3}" destId="{CD0D1F30-C269-4CCB-AA70-1C3557223F2A}" srcOrd="0" destOrd="0" presId="urn:microsoft.com/office/officeart/2005/8/layout/process1"/>
    <dgm:cxn modelId="{4A1FA636-2A10-48DB-92D8-8237326FA9F4}" type="presParOf" srcId="{22F1D22D-6CBC-4596-91FD-6EA926B37DF6}" destId="{A9FA3DFF-E42D-41BA-A510-800FEDE7486E}" srcOrd="4" destOrd="0" presId="urn:microsoft.com/office/officeart/2005/8/layout/process1"/>
    <dgm:cxn modelId="{F14AADFB-AE63-42BB-8D6E-987696D789C4}" type="presParOf" srcId="{22F1D22D-6CBC-4596-91FD-6EA926B37DF6}" destId="{D2B29C26-E9C5-4E10-B681-C93808653631}" srcOrd="5" destOrd="0" presId="urn:microsoft.com/office/officeart/2005/8/layout/process1"/>
    <dgm:cxn modelId="{76CCB043-3C7D-4013-B93C-55874E881422}" type="presParOf" srcId="{D2B29C26-E9C5-4E10-B681-C93808653631}" destId="{8AD584B4-C35C-4EED-922A-F18F4803707E}" srcOrd="0" destOrd="0" presId="urn:microsoft.com/office/officeart/2005/8/layout/process1"/>
    <dgm:cxn modelId="{CE636FE5-876A-4D7A-ACE5-855387ECC553}" type="presParOf" srcId="{22F1D22D-6CBC-4596-91FD-6EA926B37DF6}" destId="{E29D448D-E5CF-4EF7-A10E-0CC07C4B85B0}" srcOrd="6" destOrd="0" presId="urn:microsoft.com/office/officeart/2005/8/layout/process1"/>
    <dgm:cxn modelId="{A3B38E23-C45E-474E-94FA-CB98097B8247}" type="presParOf" srcId="{22F1D22D-6CBC-4596-91FD-6EA926B37DF6}" destId="{7C5C659F-37D7-4BA1-9215-F85164844A61}" srcOrd="7" destOrd="0" presId="urn:microsoft.com/office/officeart/2005/8/layout/process1"/>
    <dgm:cxn modelId="{9D64C0A3-0998-411E-A3AA-FB8A16A2DA96}" type="presParOf" srcId="{7C5C659F-37D7-4BA1-9215-F85164844A61}" destId="{0816C215-7316-4FCB-8A05-54A4CAE4EFA8}" srcOrd="0" destOrd="0" presId="urn:microsoft.com/office/officeart/2005/8/layout/process1"/>
    <dgm:cxn modelId="{80D268DC-C1FF-40EE-9483-A42C43CC28E4}" type="presParOf" srcId="{22F1D22D-6CBC-4596-91FD-6EA926B37DF6}" destId="{ED9273F9-60D0-402C-BAD5-7143B534EAEA}" srcOrd="8" destOrd="0" presId="urn:microsoft.com/office/officeart/2005/8/layout/process1"/>
    <dgm:cxn modelId="{14BB602B-CDA5-4E05-9073-3816D3BDC650}" type="presParOf" srcId="{22F1D22D-6CBC-4596-91FD-6EA926B37DF6}" destId="{8712A6BD-8425-4F0E-A201-BA2658C1008B}" srcOrd="9" destOrd="0" presId="urn:microsoft.com/office/officeart/2005/8/layout/process1"/>
    <dgm:cxn modelId="{8F1A321F-1CD1-44F5-8ACD-C24CBED2D63E}" type="presParOf" srcId="{8712A6BD-8425-4F0E-A201-BA2658C1008B}" destId="{06C61373-6DDF-4AD4-8BE5-2AA3B2AA32ED}" srcOrd="0" destOrd="0" presId="urn:microsoft.com/office/officeart/2005/8/layout/process1"/>
    <dgm:cxn modelId="{1EE5E20B-53C5-4EED-83AD-85394817350F}" type="presParOf" srcId="{22F1D22D-6CBC-4596-91FD-6EA926B37DF6}" destId="{41A5993E-F53F-42F8-A8E7-E9546BB6ACFA}" srcOrd="10"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927C6DF-E5F7-435B-B182-17FCAFF12CE9}" type="doc">
      <dgm:prSet loTypeId="urn:microsoft.com/office/officeart/2005/8/layout/process1" loCatId="process" qsTypeId="urn:microsoft.com/office/officeart/2005/8/quickstyle/simple1" qsCatId="simple" csTypeId="urn:microsoft.com/office/officeart/2005/8/colors/accent1_2" csCatId="accent1" phldr="1"/>
      <dgm:spPr/>
    </dgm:pt>
    <dgm:pt modelId="{7CFEAC83-566C-4384-99C9-1A53318D6201}">
      <dgm:prSet phldrT="[Tekst]" custT="1"/>
      <dgm:spPr/>
      <dgm:t>
        <a:bodyPr/>
        <a:lstStyle/>
        <a:p>
          <a:r>
            <a:rPr lang="nb-NO" sz="1000" dirty="0">
              <a:solidFill>
                <a:schemeClr val="tx1"/>
              </a:solidFill>
            </a:rPr>
            <a:t>Mulig</a:t>
          </a:r>
        </a:p>
      </dgm:t>
    </dgm:pt>
    <dgm:pt modelId="{73D7FB66-C937-4072-9A22-C6E261A6ECD5}" type="parTrans" cxnId="{EE8D9462-3435-488F-B7FE-624D9CF477FC}">
      <dgm:prSet/>
      <dgm:spPr/>
      <dgm:t>
        <a:bodyPr/>
        <a:lstStyle/>
        <a:p>
          <a:endParaRPr lang="nb-NO" sz="1000">
            <a:solidFill>
              <a:schemeClr val="tx1"/>
            </a:solidFill>
          </a:endParaRPr>
        </a:p>
      </dgm:t>
    </dgm:pt>
    <dgm:pt modelId="{8D8267EC-252F-41BD-9E2C-E78A1D4F854D}" type="sibTrans" cxnId="{EE8D9462-3435-488F-B7FE-624D9CF477FC}">
      <dgm:prSet custT="1"/>
      <dgm:spPr/>
      <dgm:t>
        <a:bodyPr/>
        <a:lstStyle/>
        <a:p>
          <a:endParaRPr lang="nb-NO" sz="1000" dirty="0">
            <a:solidFill>
              <a:schemeClr val="tx1"/>
            </a:solidFill>
          </a:endParaRPr>
        </a:p>
      </dgm:t>
    </dgm:pt>
    <dgm:pt modelId="{69DEEBA4-4EF6-4F4D-A0CC-C4DE45A17DB0}">
      <dgm:prSet phldrT="[Tekst]" custT="1"/>
      <dgm:spPr/>
      <dgm:t>
        <a:bodyPr/>
        <a:lstStyle/>
        <a:p>
          <a:r>
            <a:rPr lang="nb-NO" sz="1000" dirty="0">
              <a:solidFill>
                <a:schemeClr val="tx1"/>
              </a:solidFill>
            </a:rPr>
            <a:t>Naturlig utløste</a:t>
          </a:r>
        </a:p>
      </dgm:t>
    </dgm:pt>
    <dgm:pt modelId="{97F9917A-0EBC-4067-A4A2-9B9BB658126E}" type="parTrans" cxnId="{4D2EC10E-BBB9-4126-89CC-8E643AD087C6}">
      <dgm:prSet/>
      <dgm:spPr/>
      <dgm:t>
        <a:bodyPr/>
        <a:lstStyle/>
        <a:p>
          <a:endParaRPr lang="nb-NO" sz="1000">
            <a:solidFill>
              <a:schemeClr val="tx1"/>
            </a:solidFill>
          </a:endParaRPr>
        </a:p>
      </dgm:t>
    </dgm:pt>
    <dgm:pt modelId="{D56193F1-706C-4587-96E9-CFF8B1F1C148}" type="sibTrans" cxnId="{4D2EC10E-BBB9-4126-89CC-8E643AD087C6}">
      <dgm:prSet custT="1"/>
      <dgm:spPr/>
      <dgm:t>
        <a:bodyPr/>
        <a:lstStyle/>
        <a:p>
          <a:endParaRPr lang="nb-NO" sz="1000" dirty="0">
            <a:solidFill>
              <a:schemeClr val="tx1"/>
            </a:solidFill>
          </a:endParaRPr>
        </a:p>
      </dgm:t>
    </dgm:pt>
    <dgm:pt modelId="{340C6CD1-4CBF-40D0-87CF-BC7DE20983E9}">
      <dgm:prSet phldrT="[Tekst]" custT="1"/>
      <dgm:spPr/>
      <dgm:t>
        <a:bodyPr/>
        <a:lstStyle/>
        <a:p>
          <a:r>
            <a:rPr lang="nb-NO" sz="1000" dirty="0">
              <a:solidFill>
                <a:schemeClr val="tx1"/>
              </a:solidFill>
            </a:rPr>
            <a:t>Små til middels </a:t>
          </a:r>
        </a:p>
      </dgm:t>
    </dgm:pt>
    <dgm:pt modelId="{F05DA5EC-5768-4366-B773-F581AFF07581}" type="parTrans" cxnId="{AAC22B6B-7AFA-4C45-8596-DB1F9D88670D}">
      <dgm:prSet/>
      <dgm:spPr/>
      <dgm:t>
        <a:bodyPr/>
        <a:lstStyle/>
        <a:p>
          <a:endParaRPr lang="nb-NO" sz="1000">
            <a:solidFill>
              <a:schemeClr val="tx1"/>
            </a:solidFill>
          </a:endParaRPr>
        </a:p>
      </dgm:t>
    </dgm:pt>
    <dgm:pt modelId="{380049CA-1EB7-4769-B649-46D4D2A65A55}" type="sibTrans" cxnId="{AAC22B6B-7AFA-4C45-8596-DB1F9D88670D}">
      <dgm:prSet custT="1"/>
      <dgm:spPr/>
      <dgm:t>
        <a:bodyPr/>
        <a:lstStyle/>
        <a:p>
          <a:endParaRPr lang="nb-NO" sz="1000" dirty="0">
            <a:solidFill>
              <a:schemeClr val="tx1"/>
            </a:solidFill>
          </a:endParaRPr>
        </a:p>
      </dgm:t>
    </dgm:pt>
    <dgm:pt modelId="{856A3FF5-BD53-4E95-8C63-E3C00AEBE36A}">
      <dgm:prSet custT="1"/>
      <dgm:spPr/>
      <dgm:t>
        <a:bodyPr/>
        <a:lstStyle/>
        <a:p>
          <a:r>
            <a:rPr lang="nb-NO" sz="1000" dirty="0">
              <a:solidFill>
                <a:schemeClr val="tx1"/>
              </a:solidFill>
            </a:rPr>
            <a:t>Våte løssnøskred</a:t>
          </a:r>
        </a:p>
      </dgm:t>
    </dgm:pt>
    <dgm:pt modelId="{54AED55F-B80F-4230-9A04-A546A6F0D96F}" type="parTrans" cxnId="{B2788B10-30C1-4D0F-8855-F7675AEA4EEA}">
      <dgm:prSet/>
      <dgm:spPr/>
      <dgm:t>
        <a:bodyPr/>
        <a:lstStyle/>
        <a:p>
          <a:endParaRPr lang="nb-NO" sz="1000">
            <a:solidFill>
              <a:schemeClr val="tx1"/>
            </a:solidFill>
          </a:endParaRPr>
        </a:p>
      </dgm:t>
    </dgm:pt>
    <dgm:pt modelId="{E33F1AC2-1FAF-4887-9355-D06788CFC3C1}" type="sibTrans" cxnId="{B2788B10-30C1-4D0F-8855-F7675AEA4EEA}">
      <dgm:prSet custT="1"/>
      <dgm:spPr/>
      <dgm:t>
        <a:bodyPr/>
        <a:lstStyle/>
        <a:p>
          <a:endParaRPr lang="nb-NO" sz="1000" dirty="0">
            <a:solidFill>
              <a:schemeClr val="tx1"/>
            </a:solidFill>
          </a:endParaRPr>
        </a:p>
      </dgm:t>
    </dgm:pt>
    <dgm:pt modelId="{F5A2DFE0-5175-4102-A198-C422A301B168}">
      <dgm:prSet custT="1"/>
      <dgm:spPr/>
      <dgm:t>
        <a:bodyPr/>
        <a:lstStyle/>
        <a:p>
          <a:r>
            <a:rPr lang="nb-NO" sz="1000" dirty="0">
              <a:solidFill>
                <a:schemeClr val="tx1"/>
              </a:solidFill>
            </a:rPr>
            <a:t>Oppvarming</a:t>
          </a:r>
        </a:p>
      </dgm:t>
    </dgm:pt>
    <dgm:pt modelId="{BC938FE6-ED6B-4FE4-934C-05659E59F623}" type="parTrans" cxnId="{F41348EB-69E6-4837-B896-6AAF44C096C5}">
      <dgm:prSet/>
      <dgm:spPr/>
      <dgm:t>
        <a:bodyPr/>
        <a:lstStyle/>
        <a:p>
          <a:endParaRPr lang="nb-NO" sz="1000">
            <a:solidFill>
              <a:schemeClr val="tx1"/>
            </a:solidFill>
          </a:endParaRPr>
        </a:p>
      </dgm:t>
    </dgm:pt>
    <dgm:pt modelId="{3A52AE81-9E2D-4E6D-AA1E-B60FBB733F8F}" type="sibTrans" cxnId="{F41348EB-69E6-4837-B896-6AAF44C096C5}">
      <dgm:prSet custT="1"/>
      <dgm:spPr/>
      <dgm:t>
        <a:bodyPr/>
        <a:lstStyle/>
        <a:p>
          <a:endParaRPr lang="nb-NO" sz="1000" dirty="0">
            <a:solidFill>
              <a:schemeClr val="tx1"/>
            </a:solidFill>
          </a:endParaRPr>
        </a:p>
      </dgm:t>
    </dgm:pt>
    <dgm:pt modelId="{68ED70B0-D5E5-4099-8A1D-60B3991A1314}">
      <dgm:prSet custT="1"/>
      <dgm:spPr/>
      <dgm:t>
        <a:bodyPr/>
        <a:lstStyle/>
        <a:p>
          <a:r>
            <a:rPr lang="nb-NO" sz="1000" dirty="0">
              <a:solidFill>
                <a:schemeClr val="tx1"/>
              </a:solidFill>
            </a:rPr>
            <a:t>Temperatur</a:t>
          </a:r>
        </a:p>
      </dgm:t>
    </dgm:pt>
    <dgm:pt modelId="{AAC0004E-7D31-4FA6-AAE8-D7C7C0B654CC}" type="parTrans" cxnId="{A9C1A423-3DE5-4CAA-A0DF-4D6299F3CB56}">
      <dgm:prSet/>
      <dgm:spPr/>
      <dgm:t>
        <a:bodyPr/>
        <a:lstStyle/>
        <a:p>
          <a:endParaRPr lang="nb-NO" sz="1000">
            <a:solidFill>
              <a:schemeClr val="tx1"/>
            </a:solidFill>
          </a:endParaRPr>
        </a:p>
      </dgm:t>
    </dgm:pt>
    <dgm:pt modelId="{A8138D1C-47A4-4F42-8EA8-3F60F6079615}" type="sibTrans" cxnId="{A9C1A423-3DE5-4CAA-A0DF-4D6299F3CB56}">
      <dgm:prSet custT="1"/>
      <dgm:spPr/>
      <dgm:t>
        <a:bodyPr/>
        <a:lstStyle/>
        <a:p>
          <a:endParaRPr lang="nb-NO" sz="1000">
            <a:solidFill>
              <a:schemeClr val="tx1"/>
            </a:solidFill>
          </a:endParaRPr>
        </a:p>
      </dgm:t>
    </dgm:pt>
    <dgm:pt modelId="{22F1D22D-6CBC-4596-91FD-6EA926B37DF6}" type="pres">
      <dgm:prSet presAssocID="{B927C6DF-E5F7-435B-B182-17FCAFF12CE9}" presName="Name0" presStyleCnt="0">
        <dgm:presLayoutVars>
          <dgm:dir/>
          <dgm:resizeHandles val="exact"/>
        </dgm:presLayoutVars>
      </dgm:prSet>
      <dgm:spPr/>
    </dgm:pt>
    <dgm:pt modelId="{ED85EFB0-10B3-4E86-8C38-7BBAE09E4276}" type="pres">
      <dgm:prSet presAssocID="{7CFEAC83-566C-4384-99C9-1A53318D6201}" presName="node" presStyleLbl="node1" presStyleIdx="0" presStyleCnt="6">
        <dgm:presLayoutVars>
          <dgm:bulletEnabled val="1"/>
        </dgm:presLayoutVars>
      </dgm:prSet>
      <dgm:spPr/>
      <dgm:t>
        <a:bodyPr/>
        <a:lstStyle/>
        <a:p>
          <a:endParaRPr lang="nb-NO"/>
        </a:p>
      </dgm:t>
    </dgm:pt>
    <dgm:pt modelId="{D17BAB4D-C299-45F2-84FC-C2FCF0A1FF18}" type="pres">
      <dgm:prSet presAssocID="{8D8267EC-252F-41BD-9E2C-E78A1D4F854D}" presName="sibTrans" presStyleLbl="sibTrans2D1" presStyleIdx="0" presStyleCnt="5"/>
      <dgm:spPr/>
      <dgm:t>
        <a:bodyPr/>
        <a:lstStyle/>
        <a:p>
          <a:endParaRPr lang="nb-NO"/>
        </a:p>
      </dgm:t>
    </dgm:pt>
    <dgm:pt modelId="{53B75D95-7A32-4003-8CD7-9EA5DD4C777D}" type="pres">
      <dgm:prSet presAssocID="{8D8267EC-252F-41BD-9E2C-E78A1D4F854D}" presName="connectorText" presStyleLbl="sibTrans2D1" presStyleIdx="0" presStyleCnt="5"/>
      <dgm:spPr/>
      <dgm:t>
        <a:bodyPr/>
        <a:lstStyle/>
        <a:p>
          <a:endParaRPr lang="nb-NO"/>
        </a:p>
      </dgm:t>
    </dgm:pt>
    <dgm:pt modelId="{E9022931-C20E-43C9-AD42-FEB8AC8AC63E}" type="pres">
      <dgm:prSet presAssocID="{69DEEBA4-4EF6-4F4D-A0CC-C4DE45A17DB0}" presName="node" presStyleLbl="node1" presStyleIdx="1" presStyleCnt="6" custScaleX="116912">
        <dgm:presLayoutVars>
          <dgm:bulletEnabled val="1"/>
        </dgm:presLayoutVars>
      </dgm:prSet>
      <dgm:spPr/>
      <dgm:t>
        <a:bodyPr/>
        <a:lstStyle/>
        <a:p>
          <a:endParaRPr lang="nb-NO"/>
        </a:p>
      </dgm:t>
    </dgm:pt>
    <dgm:pt modelId="{5295D5F2-EA68-438D-8B40-4BC9B6888CF3}" type="pres">
      <dgm:prSet presAssocID="{D56193F1-706C-4587-96E9-CFF8B1F1C148}" presName="sibTrans" presStyleLbl="sibTrans2D1" presStyleIdx="1" presStyleCnt="5"/>
      <dgm:spPr/>
      <dgm:t>
        <a:bodyPr/>
        <a:lstStyle/>
        <a:p>
          <a:endParaRPr lang="nb-NO"/>
        </a:p>
      </dgm:t>
    </dgm:pt>
    <dgm:pt modelId="{CD0D1F30-C269-4CCB-AA70-1C3557223F2A}" type="pres">
      <dgm:prSet presAssocID="{D56193F1-706C-4587-96E9-CFF8B1F1C148}" presName="connectorText" presStyleLbl="sibTrans2D1" presStyleIdx="1" presStyleCnt="5"/>
      <dgm:spPr/>
      <dgm:t>
        <a:bodyPr/>
        <a:lstStyle/>
        <a:p>
          <a:endParaRPr lang="nb-NO"/>
        </a:p>
      </dgm:t>
    </dgm:pt>
    <dgm:pt modelId="{A9FA3DFF-E42D-41BA-A510-800FEDE7486E}" type="pres">
      <dgm:prSet presAssocID="{340C6CD1-4CBF-40D0-87CF-BC7DE20983E9}" presName="node" presStyleLbl="node1" presStyleIdx="2" presStyleCnt="6">
        <dgm:presLayoutVars>
          <dgm:bulletEnabled val="1"/>
        </dgm:presLayoutVars>
      </dgm:prSet>
      <dgm:spPr/>
      <dgm:t>
        <a:bodyPr/>
        <a:lstStyle/>
        <a:p>
          <a:endParaRPr lang="nb-NO"/>
        </a:p>
      </dgm:t>
    </dgm:pt>
    <dgm:pt modelId="{D2B29C26-E9C5-4E10-B681-C93808653631}" type="pres">
      <dgm:prSet presAssocID="{380049CA-1EB7-4769-B649-46D4D2A65A55}" presName="sibTrans" presStyleLbl="sibTrans2D1" presStyleIdx="2" presStyleCnt="5"/>
      <dgm:spPr/>
      <dgm:t>
        <a:bodyPr/>
        <a:lstStyle/>
        <a:p>
          <a:endParaRPr lang="nb-NO"/>
        </a:p>
      </dgm:t>
    </dgm:pt>
    <dgm:pt modelId="{8AD584B4-C35C-4EED-922A-F18F4803707E}" type="pres">
      <dgm:prSet presAssocID="{380049CA-1EB7-4769-B649-46D4D2A65A55}" presName="connectorText" presStyleLbl="sibTrans2D1" presStyleIdx="2" presStyleCnt="5"/>
      <dgm:spPr/>
      <dgm:t>
        <a:bodyPr/>
        <a:lstStyle/>
        <a:p>
          <a:endParaRPr lang="nb-NO"/>
        </a:p>
      </dgm:t>
    </dgm:pt>
    <dgm:pt modelId="{E29D448D-E5CF-4EF7-A10E-0CC07C4B85B0}" type="pres">
      <dgm:prSet presAssocID="{856A3FF5-BD53-4E95-8C63-E3C00AEBE36A}" presName="node" presStyleLbl="node1" presStyleIdx="3" presStyleCnt="6" custScaleX="92572">
        <dgm:presLayoutVars>
          <dgm:bulletEnabled val="1"/>
        </dgm:presLayoutVars>
      </dgm:prSet>
      <dgm:spPr/>
      <dgm:t>
        <a:bodyPr/>
        <a:lstStyle/>
        <a:p>
          <a:endParaRPr lang="nb-NO"/>
        </a:p>
      </dgm:t>
    </dgm:pt>
    <dgm:pt modelId="{7C5C659F-37D7-4BA1-9215-F85164844A61}" type="pres">
      <dgm:prSet presAssocID="{E33F1AC2-1FAF-4887-9355-D06788CFC3C1}" presName="sibTrans" presStyleLbl="sibTrans2D1" presStyleIdx="3" presStyleCnt="5"/>
      <dgm:spPr/>
      <dgm:t>
        <a:bodyPr/>
        <a:lstStyle/>
        <a:p>
          <a:endParaRPr lang="nb-NO"/>
        </a:p>
      </dgm:t>
    </dgm:pt>
    <dgm:pt modelId="{0816C215-7316-4FCB-8A05-54A4CAE4EFA8}" type="pres">
      <dgm:prSet presAssocID="{E33F1AC2-1FAF-4887-9355-D06788CFC3C1}" presName="connectorText" presStyleLbl="sibTrans2D1" presStyleIdx="3" presStyleCnt="5"/>
      <dgm:spPr/>
      <dgm:t>
        <a:bodyPr/>
        <a:lstStyle/>
        <a:p>
          <a:endParaRPr lang="nb-NO"/>
        </a:p>
      </dgm:t>
    </dgm:pt>
    <dgm:pt modelId="{ED9273F9-60D0-402C-BAD5-7143B534EAEA}" type="pres">
      <dgm:prSet presAssocID="{F5A2DFE0-5175-4102-A198-C422A301B168}" presName="node" presStyleLbl="node1" presStyleIdx="4" presStyleCnt="6">
        <dgm:presLayoutVars>
          <dgm:bulletEnabled val="1"/>
        </dgm:presLayoutVars>
      </dgm:prSet>
      <dgm:spPr/>
      <dgm:t>
        <a:bodyPr/>
        <a:lstStyle/>
        <a:p>
          <a:endParaRPr lang="nb-NO"/>
        </a:p>
      </dgm:t>
    </dgm:pt>
    <dgm:pt modelId="{8712A6BD-8425-4F0E-A201-BA2658C1008B}" type="pres">
      <dgm:prSet presAssocID="{3A52AE81-9E2D-4E6D-AA1E-B60FBB733F8F}" presName="sibTrans" presStyleLbl="sibTrans2D1" presStyleIdx="4" presStyleCnt="5"/>
      <dgm:spPr/>
      <dgm:t>
        <a:bodyPr/>
        <a:lstStyle/>
        <a:p>
          <a:endParaRPr lang="nb-NO"/>
        </a:p>
      </dgm:t>
    </dgm:pt>
    <dgm:pt modelId="{06C61373-6DDF-4AD4-8BE5-2AA3B2AA32ED}" type="pres">
      <dgm:prSet presAssocID="{3A52AE81-9E2D-4E6D-AA1E-B60FBB733F8F}" presName="connectorText" presStyleLbl="sibTrans2D1" presStyleIdx="4" presStyleCnt="5"/>
      <dgm:spPr/>
      <dgm:t>
        <a:bodyPr/>
        <a:lstStyle/>
        <a:p>
          <a:endParaRPr lang="nb-NO"/>
        </a:p>
      </dgm:t>
    </dgm:pt>
    <dgm:pt modelId="{41A5993E-F53F-42F8-A8E7-E9546BB6ACFA}" type="pres">
      <dgm:prSet presAssocID="{68ED70B0-D5E5-4099-8A1D-60B3991A1314}" presName="node" presStyleLbl="node1" presStyleIdx="5" presStyleCnt="6" custScaleX="111386" custLinFactNeighborX="-22965" custLinFactNeighborY="1804">
        <dgm:presLayoutVars>
          <dgm:bulletEnabled val="1"/>
        </dgm:presLayoutVars>
      </dgm:prSet>
      <dgm:spPr/>
      <dgm:t>
        <a:bodyPr/>
        <a:lstStyle/>
        <a:p>
          <a:endParaRPr lang="nb-NO"/>
        </a:p>
      </dgm:t>
    </dgm:pt>
  </dgm:ptLst>
  <dgm:cxnLst>
    <dgm:cxn modelId="{AA658973-77E5-477F-A899-CA6D486B1D65}" type="presOf" srcId="{E33F1AC2-1FAF-4887-9355-D06788CFC3C1}" destId="{0816C215-7316-4FCB-8A05-54A4CAE4EFA8}" srcOrd="1" destOrd="0" presId="urn:microsoft.com/office/officeart/2005/8/layout/process1"/>
    <dgm:cxn modelId="{880D4F52-38B6-413D-8E6C-82EAF65E3E12}" type="presOf" srcId="{69DEEBA4-4EF6-4F4D-A0CC-C4DE45A17DB0}" destId="{E9022931-C20E-43C9-AD42-FEB8AC8AC63E}" srcOrd="0" destOrd="0" presId="urn:microsoft.com/office/officeart/2005/8/layout/process1"/>
    <dgm:cxn modelId="{C596A062-EDDF-4B86-BD9D-F0653C87E1D6}" type="presOf" srcId="{380049CA-1EB7-4769-B649-46D4D2A65A55}" destId="{8AD584B4-C35C-4EED-922A-F18F4803707E}" srcOrd="1" destOrd="0" presId="urn:microsoft.com/office/officeart/2005/8/layout/process1"/>
    <dgm:cxn modelId="{EE8D9462-3435-488F-B7FE-624D9CF477FC}" srcId="{B927C6DF-E5F7-435B-B182-17FCAFF12CE9}" destId="{7CFEAC83-566C-4384-99C9-1A53318D6201}" srcOrd="0" destOrd="0" parTransId="{73D7FB66-C937-4072-9A22-C6E261A6ECD5}" sibTransId="{8D8267EC-252F-41BD-9E2C-E78A1D4F854D}"/>
    <dgm:cxn modelId="{C5727A81-2657-460B-ACF9-28B4AE2DDA90}" type="presOf" srcId="{3A52AE81-9E2D-4E6D-AA1E-B60FBB733F8F}" destId="{8712A6BD-8425-4F0E-A201-BA2658C1008B}" srcOrd="0" destOrd="0" presId="urn:microsoft.com/office/officeart/2005/8/layout/process1"/>
    <dgm:cxn modelId="{4D2EC10E-BBB9-4126-89CC-8E643AD087C6}" srcId="{B927C6DF-E5F7-435B-B182-17FCAFF12CE9}" destId="{69DEEBA4-4EF6-4F4D-A0CC-C4DE45A17DB0}" srcOrd="1" destOrd="0" parTransId="{97F9917A-0EBC-4067-A4A2-9B9BB658126E}" sibTransId="{D56193F1-706C-4587-96E9-CFF8B1F1C148}"/>
    <dgm:cxn modelId="{45C98547-319D-49A9-8F36-4EFDF9497647}" type="presOf" srcId="{F5A2DFE0-5175-4102-A198-C422A301B168}" destId="{ED9273F9-60D0-402C-BAD5-7143B534EAEA}" srcOrd="0" destOrd="0" presId="urn:microsoft.com/office/officeart/2005/8/layout/process1"/>
    <dgm:cxn modelId="{A9742ADA-5923-49B6-B5B4-1D6928D4C29F}" type="presOf" srcId="{E33F1AC2-1FAF-4887-9355-D06788CFC3C1}" destId="{7C5C659F-37D7-4BA1-9215-F85164844A61}" srcOrd="0" destOrd="0" presId="urn:microsoft.com/office/officeart/2005/8/layout/process1"/>
    <dgm:cxn modelId="{F41348EB-69E6-4837-B896-6AAF44C096C5}" srcId="{B927C6DF-E5F7-435B-B182-17FCAFF12CE9}" destId="{F5A2DFE0-5175-4102-A198-C422A301B168}" srcOrd="4" destOrd="0" parTransId="{BC938FE6-ED6B-4FE4-934C-05659E59F623}" sibTransId="{3A52AE81-9E2D-4E6D-AA1E-B60FBB733F8F}"/>
    <dgm:cxn modelId="{BC8A93EC-EA1C-458D-AB91-90013ECE82C2}" type="presOf" srcId="{D56193F1-706C-4587-96E9-CFF8B1F1C148}" destId="{5295D5F2-EA68-438D-8B40-4BC9B6888CF3}" srcOrd="0" destOrd="0" presId="urn:microsoft.com/office/officeart/2005/8/layout/process1"/>
    <dgm:cxn modelId="{6E24BCBE-DFA3-4A06-872D-8EB315D9257B}" type="presOf" srcId="{8D8267EC-252F-41BD-9E2C-E78A1D4F854D}" destId="{53B75D95-7A32-4003-8CD7-9EA5DD4C777D}" srcOrd="1" destOrd="0" presId="urn:microsoft.com/office/officeart/2005/8/layout/process1"/>
    <dgm:cxn modelId="{464317E9-14C7-4A7C-A85E-2A902127D19C}" type="presOf" srcId="{8D8267EC-252F-41BD-9E2C-E78A1D4F854D}" destId="{D17BAB4D-C299-45F2-84FC-C2FCF0A1FF18}" srcOrd="0" destOrd="0" presId="urn:microsoft.com/office/officeart/2005/8/layout/process1"/>
    <dgm:cxn modelId="{60832A34-4B00-482B-B2FC-1643D2A328A3}" type="presOf" srcId="{340C6CD1-4CBF-40D0-87CF-BC7DE20983E9}" destId="{A9FA3DFF-E42D-41BA-A510-800FEDE7486E}" srcOrd="0" destOrd="0" presId="urn:microsoft.com/office/officeart/2005/8/layout/process1"/>
    <dgm:cxn modelId="{46E1722B-81E9-4539-A5F4-B91C482B7FB1}" type="presOf" srcId="{68ED70B0-D5E5-4099-8A1D-60B3991A1314}" destId="{41A5993E-F53F-42F8-A8E7-E9546BB6ACFA}" srcOrd="0" destOrd="0" presId="urn:microsoft.com/office/officeart/2005/8/layout/process1"/>
    <dgm:cxn modelId="{3C50E5D7-462E-43D2-9C3A-FCA7C7E11A9D}" type="presOf" srcId="{3A52AE81-9E2D-4E6D-AA1E-B60FBB733F8F}" destId="{06C61373-6DDF-4AD4-8BE5-2AA3B2AA32ED}" srcOrd="1" destOrd="0" presId="urn:microsoft.com/office/officeart/2005/8/layout/process1"/>
    <dgm:cxn modelId="{7B4E20F8-0D88-4250-8E6D-8A1A50E5DF19}" type="presOf" srcId="{7CFEAC83-566C-4384-99C9-1A53318D6201}" destId="{ED85EFB0-10B3-4E86-8C38-7BBAE09E4276}" srcOrd="0" destOrd="0" presId="urn:microsoft.com/office/officeart/2005/8/layout/process1"/>
    <dgm:cxn modelId="{138A2382-8DA5-42F0-B33A-B447B9AC5208}" type="presOf" srcId="{380049CA-1EB7-4769-B649-46D4D2A65A55}" destId="{D2B29C26-E9C5-4E10-B681-C93808653631}" srcOrd="0" destOrd="0" presId="urn:microsoft.com/office/officeart/2005/8/layout/process1"/>
    <dgm:cxn modelId="{A9C1A423-3DE5-4CAA-A0DF-4D6299F3CB56}" srcId="{B927C6DF-E5F7-435B-B182-17FCAFF12CE9}" destId="{68ED70B0-D5E5-4099-8A1D-60B3991A1314}" srcOrd="5" destOrd="0" parTransId="{AAC0004E-7D31-4FA6-AAE8-D7C7C0B654CC}" sibTransId="{A8138D1C-47A4-4F42-8EA8-3F60F6079615}"/>
    <dgm:cxn modelId="{A3532226-A7B0-46B8-AC1F-CD82DBB86F70}" type="presOf" srcId="{B927C6DF-E5F7-435B-B182-17FCAFF12CE9}" destId="{22F1D22D-6CBC-4596-91FD-6EA926B37DF6}" srcOrd="0" destOrd="0" presId="urn:microsoft.com/office/officeart/2005/8/layout/process1"/>
    <dgm:cxn modelId="{759E068A-D8B3-41A5-85A9-755D044D104B}" type="presOf" srcId="{856A3FF5-BD53-4E95-8C63-E3C00AEBE36A}" destId="{E29D448D-E5CF-4EF7-A10E-0CC07C4B85B0}" srcOrd="0" destOrd="0" presId="urn:microsoft.com/office/officeart/2005/8/layout/process1"/>
    <dgm:cxn modelId="{AAC22B6B-7AFA-4C45-8596-DB1F9D88670D}" srcId="{B927C6DF-E5F7-435B-B182-17FCAFF12CE9}" destId="{340C6CD1-4CBF-40D0-87CF-BC7DE20983E9}" srcOrd="2" destOrd="0" parTransId="{F05DA5EC-5768-4366-B773-F581AFF07581}" sibTransId="{380049CA-1EB7-4769-B649-46D4D2A65A55}"/>
    <dgm:cxn modelId="{14CF3E8E-F333-4F30-8F97-A268BE9376D1}" type="presOf" srcId="{D56193F1-706C-4587-96E9-CFF8B1F1C148}" destId="{CD0D1F30-C269-4CCB-AA70-1C3557223F2A}" srcOrd="1" destOrd="0" presId="urn:microsoft.com/office/officeart/2005/8/layout/process1"/>
    <dgm:cxn modelId="{B2788B10-30C1-4D0F-8855-F7675AEA4EEA}" srcId="{B927C6DF-E5F7-435B-B182-17FCAFF12CE9}" destId="{856A3FF5-BD53-4E95-8C63-E3C00AEBE36A}" srcOrd="3" destOrd="0" parTransId="{54AED55F-B80F-4230-9A04-A546A6F0D96F}" sibTransId="{E33F1AC2-1FAF-4887-9355-D06788CFC3C1}"/>
    <dgm:cxn modelId="{656F63DF-577F-4223-8009-461FA5C928B7}" type="presParOf" srcId="{22F1D22D-6CBC-4596-91FD-6EA926B37DF6}" destId="{ED85EFB0-10B3-4E86-8C38-7BBAE09E4276}" srcOrd="0" destOrd="0" presId="urn:microsoft.com/office/officeart/2005/8/layout/process1"/>
    <dgm:cxn modelId="{060A2825-2356-4837-BFFC-AD21B2ED462A}" type="presParOf" srcId="{22F1D22D-6CBC-4596-91FD-6EA926B37DF6}" destId="{D17BAB4D-C299-45F2-84FC-C2FCF0A1FF18}" srcOrd="1" destOrd="0" presId="urn:microsoft.com/office/officeart/2005/8/layout/process1"/>
    <dgm:cxn modelId="{0AB83285-0431-4025-B049-D33F3513A99D}" type="presParOf" srcId="{D17BAB4D-C299-45F2-84FC-C2FCF0A1FF18}" destId="{53B75D95-7A32-4003-8CD7-9EA5DD4C777D}" srcOrd="0" destOrd="0" presId="urn:microsoft.com/office/officeart/2005/8/layout/process1"/>
    <dgm:cxn modelId="{F6E631D2-BF01-424E-9D92-446079ABFC51}" type="presParOf" srcId="{22F1D22D-6CBC-4596-91FD-6EA926B37DF6}" destId="{E9022931-C20E-43C9-AD42-FEB8AC8AC63E}" srcOrd="2" destOrd="0" presId="urn:microsoft.com/office/officeart/2005/8/layout/process1"/>
    <dgm:cxn modelId="{A177AC16-A59F-4F3F-B86D-36F46573C71D}" type="presParOf" srcId="{22F1D22D-6CBC-4596-91FD-6EA926B37DF6}" destId="{5295D5F2-EA68-438D-8B40-4BC9B6888CF3}" srcOrd="3" destOrd="0" presId="urn:microsoft.com/office/officeart/2005/8/layout/process1"/>
    <dgm:cxn modelId="{A6742380-F660-4D5B-8966-C4989A2D1BA2}" type="presParOf" srcId="{5295D5F2-EA68-438D-8B40-4BC9B6888CF3}" destId="{CD0D1F30-C269-4CCB-AA70-1C3557223F2A}" srcOrd="0" destOrd="0" presId="urn:microsoft.com/office/officeart/2005/8/layout/process1"/>
    <dgm:cxn modelId="{503E7D01-BF8B-4BF2-8330-2F3361812BA0}" type="presParOf" srcId="{22F1D22D-6CBC-4596-91FD-6EA926B37DF6}" destId="{A9FA3DFF-E42D-41BA-A510-800FEDE7486E}" srcOrd="4" destOrd="0" presId="urn:microsoft.com/office/officeart/2005/8/layout/process1"/>
    <dgm:cxn modelId="{97C42EA6-7F58-4286-8B8A-B5083DDF1B62}" type="presParOf" srcId="{22F1D22D-6CBC-4596-91FD-6EA926B37DF6}" destId="{D2B29C26-E9C5-4E10-B681-C93808653631}" srcOrd="5" destOrd="0" presId="urn:microsoft.com/office/officeart/2005/8/layout/process1"/>
    <dgm:cxn modelId="{E5673A72-F610-42A2-91F5-F6BB3F6BDB24}" type="presParOf" srcId="{D2B29C26-E9C5-4E10-B681-C93808653631}" destId="{8AD584B4-C35C-4EED-922A-F18F4803707E}" srcOrd="0" destOrd="0" presId="urn:microsoft.com/office/officeart/2005/8/layout/process1"/>
    <dgm:cxn modelId="{4F203F35-6FD8-4645-BA45-A2EB8977D594}" type="presParOf" srcId="{22F1D22D-6CBC-4596-91FD-6EA926B37DF6}" destId="{E29D448D-E5CF-4EF7-A10E-0CC07C4B85B0}" srcOrd="6" destOrd="0" presId="urn:microsoft.com/office/officeart/2005/8/layout/process1"/>
    <dgm:cxn modelId="{B2335C97-FC7F-48A8-8249-3897C2E5C908}" type="presParOf" srcId="{22F1D22D-6CBC-4596-91FD-6EA926B37DF6}" destId="{7C5C659F-37D7-4BA1-9215-F85164844A61}" srcOrd="7" destOrd="0" presId="urn:microsoft.com/office/officeart/2005/8/layout/process1"/>
    <dgm:cxn modelId="{F80FF2B7-D899-447C-A2EC-7D326F87C823}" type="presParOf" srcId="{7C5C659F-37D7-4BA1-9215-F85164844A61}" destId="{0816C215-7316-4FCB-8A05-54A4CAE4EFA8}" srcOrd="0" destOrd="0" presId="urn:microsoft.com/office/officeart/2005/8/layout/process1"/>
    <dgm:cxn modelId="{0C43926F-EEB0-421A-98A8-4360D9C44A75}" type="presParOf" srcId="{22F1D22D-6CBC-4596-91FD-6EA926B37DF6}" destId="{ED9273F9-60D0-402C-BAD5-7143B534EAEA}" srcOrd="8" destOrd="0" presId="urn:microsoft.com/office/officeart/2005/8/layout/process1"/>
    <dgm:cxn modelId="{6AE36B2A-D6C6-4D60-AD40-EC702F351B27}" type="presParOf" srcId="{22F1D22D-6CBC-4596-91FD-6EA926B37DF6}" destId="{8712A6BD-8425-4F0E-A201-BA2658C1008B}" srcOrd="9" destOrd="0" presId="urn:microsoft.com/office/officeart/2005/8/layout/process1"/>
    <dgm:cxn modelId="{9AC10C25-E14B-4F33-B544-68A159E2918B}" type="presParOf" srcId="{8712A6BD-8425-4F0E-A201-BA2658C1008B}" destId="{06C61373-6DDF-4AD4-8BE5-2AA3B2AA32ED}" srcOrd="0" destOrd="0" presId="urn:microsoft.com/office/officeart/2005/8/layout/process1"/>
    <dgm:cxn modelId="{474B1E15-CC1A-4901-A41C-8AC73E2D0A22}" type="presParOf" srcId="{22F1D22D-6CBC-4596-91FD-6EA926B37DF6}" destId="{41A5993E-F53F-42F8-A8E7-E9546BB6ACFA}"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nb-NO" dirty="0"/>
          </a:p>
        </p:txBody>
      </p:sp>
      <p:sp>
        <p:nvSpPr>
          <p:cNvPr id="512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nb-NO" dirty="0"/>
          </a:p>
        </p:txBody>
      </p:sp>
      <p:sp>
        <p:nvSpPr>
          <p:cNvPr id="512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nb-NO" dirty="0"/>
          </a:p>
        </p:txBody>
      </p:sp>
      <p:sp>
        <p:nvSpPr>
          <p:cNvPr id="512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B1A33DDE-A7FA-46EC-A6D5-F8F913EDFF2B}" type="slidenum">
              <a:rPr lang="nb-NO"/>
              <a:pPr/>
              <a:t>‹#›</a:t>
            </a:fld>
            <a:endParaRPr lang="nb-NO" dirty="0"/>
          </a:p>
        </p:txBody>
      </p:sp>
    </p:spTree>
    <p:extLst>
      <p:ext uri="{BB962C8B-B14F-4D97-AF65-F5344CB8AC3E}">
        <p14:creationId xmlns:p14="http://schemas.microsoft.com/office/powerpoint/2010/main" val="4357549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nb-NO" dirty="0"/>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nb-NO" dirty="0"/>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nb-NO" dirty="0"/>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27E29E00-E0B9-4A88-9EAA-DE01679B96AD}" type="slidenum">
              <a:rPr lang="nb-NO"/>
              <a:pPr/>
              <a:t>‹#›</a:t>
            </a:fld>
            <a:endParaRPr lang="nb-NO" dirty="0"/>
          </a:p>
        </p:txBody>
      </p:sp>
    </p:spTree>
    <p:extLst>
      <p:ext uri="{BB962C8B-B14F-4D97-AF65-F5344CB8AC3E}">
        <p14:creationId xmlns:p14="http://schemas.microsoft.com/office/powerpoint/2010/main" val="218176506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nsidc.org/arcticmet/glossary/radiation.html"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nsidc.org/arcticmet/glossary/long_wave_radiation.html" TargetMode="Externa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9ABB75-138C-4458-8632-26D24BB78C63}" type="slidenum">
              <a:rPr lang="nb-NO"/>
              <a:pPr/>
              <a:t>1</a:t>
            </a:fld>
            <a:endParaRPr lang="nb-NO" dirty="0"/>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nb-NO" dirty="0"/>
          </a:p>
        </p:txBody>
      </p:sp>
    </p:spTree>
    <p:extLst>
      <p:ext uri="{BB962C8B-B14F-4D97-AF65-F5344CB8AC3E}">
        <p14:creationId xmlns:p14="http://schemas.microsoft.com/office/powerpoint/2010/main" val="3769547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55000" lnSpcReduction="20000"/>
          </a:bodyPr>
          <a:lstStyle/>
          <a:p>
            <a:r>
              <a:rPr lang="en-US" dirty="0"/>
              <a:t>Radiation:</a:t>
            </a:r>
          </a:p>
          <a:p>
            <a:endParaRPr lang="en-US" dirty="0"/>
          </a:p>
          <a:p>
            <a:r>
              <a:rPr lang="en-US" dirty="0"/>
              <a:t>99% of solar radiation</a:t>
            </a:r>
            <a:r>
              <a:rPr lang="en-US" baseline="0" dirty="0"/>
              <a:t> is SW</a:t>
            </a:r>
          </a:p>
          <a:p>
            <a:r>
              <a:rPr lang="en-US" baseline="0" dirty="0"/>
              <a:t>99% of terrestrial radiation is LW</a:t>
            </a:r>
          </a:p>
          <a:p>
            <a:endParaRPr lang="en-US" baseline="0" dirty="0"/>
          </a:p>
          <a:p>
            <a:r>
              <a:rPr lang="en-US" baseline="0" dirty="0"/>
              <a:t>Direct effect on avalanche release due to warming (or cooling)</a:t>
            </a:r>
          </a:p>
          <a:p>
            <a:r>
              <a:rPr lang="en-US" baseline="0" dirty="0"/>
              <a:t>Indirect effect by formation of weak layers – surface or depth hoar</a:t>
            </a:r>
          </a:p>
          <a:p>
            <a:endParaRPr lang="en-US" baseline="0" dirty="0"/>
          </a:p>
          <a:p>
            <a:r>
              <a:rPr lang="en-US" baseline="0" dirty="0"/>
              <a:t>SW only has an effect on the upper 10 cm in snow of density 100 kg/m3 (higher for denser, coarser grained snow, max ~25 cm) - &gt;80% of SW is reflected</a:t>
            </a:r>
          </a:p>
          <a:p>
            <a:r>
              <a:rPr lang="en-US" dirty="0"/>
              <a:t>We</a:t>
            </a:r>
            <a:r>
              <a:rPr lang="en-US" baseline="0" dirty="0"/>
              <a:t>t snow exposed to SW quickly becomes instable.</a:t>
            </a:r>
          </a:p>
          <a:p>
            <a:r>
              <a:rPr lang="en-US" baseline="0" dirty="0"/>
              <a:t>The amount of solar energy released by the sun is relatively constant (1367 W/m2). The amount reaching any given location on the earth’s surface, however, depends on a number of factors. Latitude, elevation, time of year and time of day all affect the distance from the sun, the path length through the atmosphere, and the angle at which the incoming radiation hits the surface.</a:t>
            </a:r>
          </a:p>
          <a:p>
            <a:endParaRPr lang="en-US" baseline="0" dirty="0"/>
          </a:p>
          <a:p>
            <a:r>
              <a:rPr lang="en-US" baseline="0" dirty="0"/>
              <a:t>LW is absorbed by snow (blackbody radiator).</a:t>
            </a:r>
          </a:p>
          <a:p>
            <a:r>
              <a:rPr lang="en-US" baseline="0" dirty="0"/>
              <a:t>Outgoing LW cools the snow surface.</a:t>
            </a:r>
          </a:p>
          <a:p>
            <a:endParaRPr lang="en-US" baseline="0" dirty="0"/>
          </a:p>
          <a:p>
            <a:r>
              <a:rPr lang="en-US" baseline="0" dirty="0"/>
              <a:t>The balance between SW and LW is of importance. If SW is low (north facing, high latitudes), LW </a:t>
            </a:r>
            <a:r>
              <a:rPr lang="en-US" baseline="0" dirty="0" err="1"/>
              <a:t>overways</a:t>
            </a:r>
            <a:r>
              <a:rPr lang="en-US" baseline="0" dirty="0"/>
              <a:t> and cools the surface creating larger temp. gradients and faster metamorphosis.</a:t>
            </a:r>
          </a:p>
          <a:p>
            <a:endParaRPr lang="en-US" baseline="0" dirty="0"/>
          </a:p>
          <a:p>
            <a:endParaRPr lang="en-US" baseline="0" dirty="0"/>
          </a:p>
          <a:p>
            <a:r>
              <a:rPr lang="en-US" sz="1200" b="1" i="0" kern="1200" dirty="0">
                <a:solidFill>
                  <a:schemeClr val="tx1"/>
                </a:solidFill>
                <a:latin typeface="+mn-lt"/>
                <a:ea typeface="+mn-ea"/>
                <a:cs typeface="+mn-cs"/>
              </a:rPr>
              <a:t>Shortwave radiation</a:t>
            </a:r>
            <a:r>
              <a:rPr lang="en-US" sz="1200" b="0" i="0" kern="1200" dirty="0">
                <a:solidFill>
                  <a:schemeClr val="tx1"/>
                </a:solidFill>
                <a:latin typeface="+mn-lt"/>
                <a:ea typeface="+mn-ea"/>
                <a:cs typeface="+mn-cs"/>
              </a:rPr>
              <a:t> In meteorology, a term used loosely to distinguish </a:t>
            </a:r>
            <a:r>
              <a:rPr lang="en-US" sz="1200" b="0" i="0" kern="1200" dirty="0">
                <a:solidFill>
                  <a:schemeClr val="tx1"/>
                </a:solidFill>
                <a:latin typeface="+mn-lt"/>
                <a:ea typeface="+mn-ea"/>
                <a:cs typeface="+mn-cs"/>
                <a:hlinkClick r:id="rId3"/>
              </a:rPr>
              <a:t>radiation</a:t>
            </a:r>
            <a:r>
              <a:rPr lang="en-US" sz="1200" b="0" i="0" kern="1200" dirty="0">
                <a:solidFill>
                  <a:schemeClr val="tx1"/>
                </a:solidFill>
                <a:latin typeface="+mn-lt"/>
                <a:ea typeface="+mn-ea"/>
                <a:cs typeface="+mn-cs"/>
              </a:rPr>
              <a:t> in the visible and near-visible portions of the electromagnetic spectrum (roughly 0.4 to 4.0 µm in wavelength) from </a:t>
            </a:r>
            <a:r>
              <a:rPr lang="en-US" sz="1200" b="0" i="0" kern="1200" dirty="0" err="1">
                <a:solidFill>
                  <a:schemeClr val="tx1"/>
                </a:solidFill>
                <a:latin typeface="+mn-lt"/>
                <a:ea typeface="+mn-ea"/>
                <a:cs typeface="+mn-cs"/>
                <a:hlinkClick r:id="rId4"/>
              </a:rPr>
              <a:t>longwave</a:t>
            </a:r>
            <a:r>
              <a:rPr lang="en-US" sz="1200" b="0" i="0" kern="1200" dirty="0">
                <a:solidFill>
                  <a:schemeClr val="tx1"/>
                </a:solidFill>
                <a:latin typeface="+mn-lt"/>
                <a:ea typeface="+mn-ea"/>
                <a:cs typeface="+mn-cs"/>
                <a:hlinkClick r:id="rId4"/>
              </a:rPr>
              <a:t>(terrestrial) radiation</a:t>
            </a:r>
            <a:r>
              <a:rPr lang="en-US" sz="1200" b="0" i="0" kern="1200" dirty="0">
                <a:solidFill>
                  <a:schemeClr val="tx1"/>
                </a:solidFill>
                <a:latin typeface="+mn-lt"/>
                <a:ea typeface="+mn-ea"/>
                <a:cs typeface="+mn-cs"/>
              </a:rPr>
              <a:t>.</a:t>
            </a:r>
          </a:p>
          <a:p>
            <a:endParaRPr lang="en-US" sz="1200" b="0" i="0" kern="1200" dirty="0">
              <a:solidFill>
                <a:schemeClr val="tx1"/>
              </a:solidFill>
              <a:latin typeface="+mn-lt"/>
              <a:ea typeface="+mn-ea"/>
              <a:cs typeface="+mn-cs"/>
            </a:endParaRPr>
          </a:p>
          <a:p>
            <a:r>
              <a:rPr lang="en-US" sz="1200" b="1" i="0" kern="1200" dirty="0" err="1">
                <a:solidFill>
                  <a:schemeClr val="tx1"/>
                </a:solidFill>
                <a:latin typeface="+mn-lt"/>
                <a:ea typeface="+mn-ea"/>
                <a:cs typeface="+mn-cs"/>
              </a:rPr>
              <a:t>Longwave</a:t>
            </a:r>
            <a:r>
              <a:rPr lang="en-US" sz="1200" b="1" i="0" kern="1200" dirty="0">
                <a:solidFill>
                  <a:schemeClr val="tx1"/>
                </a:solidFill>
                <a:latin typeface="+mn-lt"/>
                <a:ea typeface="+mn-ea"/>
                <a:cs typeface="+mn-cs"/>
              </a:rPr>
              <a:t> radiation</a:t>
            </a:r>
            <a:r>
              <a:rPr lang="en-US" sz="1200" b="0" i="0" kern="1200" dirty="0">
                <a:solidFill>
                  <a:schemeClr val="tx1"/>
                </a:solidFill>
                <a:latin typeface="+mn-lt"/>
                <a:ea typeface="+mn-ea"/>
                <a:cs typeface="+mn-cs"/>
              </a:rPr>
              <a:t> Heat </a:t>
            </a:r>
            <a:r>
              <a:rPr lang="en-US" sz="1200" b="0" i="0" kern="1200" dirty="0">
                <a:solidFill>
                  <a:schemeClr val="tx1"/>
                </a:solidFill>
                <a:latin typeface="+mn-lt"/>
                <a:ea typeface="+mn-ea"/>
                <a:cs typeface="+mn-cs"/>
                <a:hlinkClick r:id="rId3"/>
              </a:rPr>
              <a:t>radiation</a:t>
            </a:r>
            <a:r>
              <a:rPr lang="en-US" sz="1200" b="0" i="0" kern="1200" dirty="0">
                <a:solidFill>
                  <a:schemeClr val="tx1"/>
                </a:solidFill>
                <a:latin typeface="+mn-lt"/>
                <a:ea typeface="+mn-ea"/>
                <a:cs typeface="+mn-cs"/>
              </a:rPr>
              <a:t> with wavelengths greater 4 µm.</a:t>
            </a:r>
          </a:p>
          <a:p>
            <a:endParaRPr lang="en-US" sz="1200" b="0" i="0" kern="1200" dirty="0">
              <a:solidFill>
                <a:schemeClr val="tx1"/>
              </a:solidFill>
              <a:latin typeface="+mn-lt"/>
              <a:ea typeface="+mn-ea"/>
              <a:cs typeface="+mn-cs"/>
            </a:endParaRPr>
          </a:p>
          <a:p>
            <a:r>
              <a:rPr lang="en-US" dirty="0"/>
              <a:t>After an avalanche release often no other obvious external factor can be found. Harvey and </a:t>
            </a:r>
          </a:p>
          <a:p>
            <a:r>
              <a:rPr lang="en-US" dirty="0" err="1"/>
              <a:t>Signorell</a:t>
            </a:r>
            <a:r>
              <a:rPr lang="en-US" dirty="0"/>
              <a:t> (2002) reported that in 20% of the recreational accidents in the Swiss Alps an increase </a:t>
            </a:r>
          </a:p>
          <a:p>
            <a:r>
              <a:rPr lang="en-US" dirty="0"/>
              <a:t>in air temperature (from  the day before the accident) was the only indicator of instability. On the </a:t>
            </a:r>
          </a:p>
          <a:p>
            <a:r>
              <a:rPr lang="en-US" dirty="0"/>
              <a:t>other hand, in many of the statistical avalanche forecasting models, temperature – but also the temperature difference – ranks consistently low </a:t>
            </a:r>
          </a:p>
          <a:p>
            <a:r>
              <a:rPr lang="en-US" dirty="0"/>
              <a:t>among the meteorological forecasting parameters (e.g. Davis et al., 1999; </a:t>
            </a:r>
            <a:r>
              <a:rPr lang="en-US" dirty="0" err="1"/>
              <a:t>Schirmer</a:t>
            </a:r>
            <a:r>
              <a:rPr lang="en-US" dirty="0"/>
              <a:t> et al., 2009; </a:t>
            </a:r>
            <a:r>
              <a:rPr lang="en-US" dirty="0" err="1"/>
              <a:t>Schweizer</a:t>
            </a:r>
            <a:r>
              <a:rPr lang="en-US" dirty="0"/>
              <a:t> and </a:t>
            </a:r>
            <a:r>
              <a:rPr lang="en-US" dirty="0" err="1"/>
              <a:t>Föhn</a:t>
            </a:r>
            <a:r>
              <a:rPr lang="en-US" dirty="0"/>
              <a:t>, 1996). In fact, in some of the leading textbooks (McClung and </a:t>
            </a:r>
            <a:r>
              <a:rPr lang="en-US" dirty="0" err="1"/>
              <a:t>Schaerer</a:t>
            </a:r>
            <a:r>
              <a:rPr lang="en-US" dirty="0"/>
              <a:t>, 2006; </a:t>
            </a:r>
            <a:r>
              <a:rPr lang="en-US" dirty="0" err="1"/>
              <a:t>Tremper</a:t>
            </a:r>
            <a:r>
              <a:rPr lang="en-US" dirty="0"/>
              <a:t>, 2008) the effect of warming on snow stability is not denied, but one can read between the lines that the effect is probably relatively small</a:t>
            </a:r>
            <a:r>
              <a:rPr lang="en-US" baseline="0" dirty="0"/>
              <a:t> </a:t>
            </a:r>
            <a:r>
              <a:rPr lang="en-US" dirty="0"/>
              <a:t>or only prominent under very special circumstances. Still, temperature (and radiation) is listed as one of the five main contributing factors (terrain, precipitation, wind, temperature/radiation and snow </a:t>
            </a:r>
            <a:r>
              <a:rPr lang="en-US" dirty="0" err="1"/>
              <a:t>stratigraphy</a:t>
            </a:r>
            <a:r>
              <a:rPr lang="en-US" dirty="0"/>
              <a:t>) in </a:t>
            </a:r>
            <a:r>
              <a:rPr lang="en-US" dirty="0" err="1"/>
              <a:t>Schweizer</a:t>
            </a:r>
            <a:r>
              <a:rPr lang="en-US" dirty="0"/>
              <a:t> et al. (2003)</a:t>
            </a:r>
          </a:p>
        </p:txBody>
      </p:sp>
      <p:sp>
        <p:nvSpPr>
          <p:cNvPr id="4" name="Plassholder for lysbildenummer 3"/>
          <p:cNvSpPr>
            <a:spLocks noGrp="1"/>
          </p:cNvSpPr>
          <p:nvPr>
            <p:ph type="sldNum" sz="quarter" idx="10"/>
          </p:nvPr>
        </p:nvSpPr>
        <p:spPr/>
        <p:txBody>
          <a:bodyPr/>
          <a:lstStyle/>
          <a:p>
            <a:fld id="{7DC3E5B4-3CDD-4C12-A980-741EE57C2478}" type="slidenum">
              <a:rPr lang="en-US" smtClean="0"/>
              <a:pPr/>
              <a:t>10</a:t>
            </a:fld>
            <a:endParaRPr lang="en-US"/>
          </a:p>
        </p:txBody>
      </p:sp>
    </p:spTree>
    <p:extLst>
      <p:ext uri="{BB962C8B-B14F-4D97-AF65-F5344CB8AC3E}">
        <p14:creationId xmlns:p14="http://schemas.microsoft.com/office/powerpoint/2010/main" val="74356663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NB: Ikke brukbart</a:t>
            </a:r>
            <a:r>
              <a:rPr lang="nb-NO" baseline="0" dirty="0"/>
              <a:t> for å oppdaget våte skred!</a:t>
            </a:r>
            <a:endParaRPr lang="nb-NO" dirty="0"/>
          </a:p>
          <a:p>
            <a:endParaRPr lang="nb-NO" dirty="0"/>
          </a:p>
          <a:p>
            <a:r>
              <a:rPr lang="nb-NO" dirty="0"/>
              <a:t>Hvilken</a:t>
            </a:r>
            <a:r>
              <a:rPr lang="nb-NO" baseline="0" dirty="0"/>
              <a:t> informasjon får jeg fra en ECT (eller andre </a:t>
            </a:r>
            <a:r>
              <a:rPr lang="nb-NO" baseline="0" dirty="0" err="1"/>
              <a:t>stab-</a:t>
            </a:r>
            <a:r>
              <a:rPr lang="nb-NO" baseline="0" dirty="0"/>
              <a:t>) test? </a:t>
            </a:r>
          </a:p>
          <a:p>
            <a:endParaRPr lang="nb-NO" baseline="0" dirty="0"/>
          </a:p>
          <a:p>
            <a:r>
              <a:rPr lang="nb-NO" baseline="0" dirty="0"/>
              <a:t>Gi informasjon om forplantningsevne i et svakt lag.</a:t>
            </a:r>
          </a:p>
          <a:p>
            <a:r>
              <a:rPr lang="nb-NO" baseline="0" dirty="0"/>
              <a:t>Hjelper å oppdage tynne svake lag, som er vanskelig å se.</a:t>
            </a:r>
          </a:p>
          <a:p>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119</a:t>
            </a:fld>
            <a:endParaRPr lang="nb-NO" dirty="0"/>
          </a:p>
        </p:txBody>
      </p:sp>
    </p:spTree>
    <p:extLst>
      <p:ext uri="{BB962C8B-B14F-4D97-AF65-F5344CB8AC3E}">
        <p14:creationId xmlns:p14="http://schemas.microsoft.com/office/powerpoint/2010/main" val="225111342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120</a:t>
            </a:fld>
            <a:endParaRPr lang="nb-NO" dirty="0"/>
          </a:p>
        </p:txBody>
      </p:sp>
    </p:spTree>
    <p:extLst>
      <p:ext uri="{BB962C8B-B14F-4D97-AF65-F5344CB8AC3E}">
        <p14:creationId xmlns:p14="http://schemas.microsoft.com/office/powerpoint/2010/main" val="175562169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Større flate – mer representativ(?)</a:t>
            </a:r>
          </a:p>
          <a:p>
            <a:r>
              <a:rPr lang="nb-NO" dirty="0"/>
              <a:t>Med</a:t>
            </a:r>
            <a:r>
              <a:rPr lang="nb-NO" baseline="0" dirty="0"/>
              <a:t> realistisk vekt</a:t>
            </a:r>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121</a:t>
            </a:fld>
            <a:endParaRPr lang="nb-NO" dirty="0"/>
          </a:p>
        </p:txBody>
      </p:sp>
    </p:spTree>
    <p:extLst>
      <p:ext uri="{BB962C8B-B14F-4D97-AF65-F5344CB8AC3E}">
        <p14:creationId xmlns:p14="http://schemas.microsoft.com/office/powerpoint/2010/main" val="425607467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Bruddforplanting langs et kjent svakt lag.</a:t>
            </a:r>
          </a:p>
          <a:p>
            <a:endParaRPr lang="nb-NO" dirty="0"/>
          </a:p>
          <a:p>
            <a:r>
              <a:rPr lang="nb-NO" dirty="0"/>
              <a:t>Lengden av søylen tilsvarer dybden av det svake laget (men minst</a:t>
            </a:r>
            <a:r>
              <a:rPr lang="nb-NO" baseline="0" dirty="0"/>
              <a:t> 100 cm</a:t>
            </a:r>
            <a:r>
              <a:rPr lang="nb-NO" dirty="0"/>
              <a:t>)</a:t>
            </a:r>
          </a:p>
          <a:p>
            <a:endParaRPr lang="nb-NO" dirty="0"/>
          </a:p>
          <a:p>
            <a:r>
              <a:rPr lang="nb-NO" dirty="0"/>
              <a:t>(Profesjonell test</a:t>
            </a:r>
            <a:r>
              <a:rPr lang="nb-NO" baseline="0" dirty="0"/>
              <a:t>)</a:t>
            </a:r>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123</a:t>
            </a:fld>
            <a:endParaRPr lang="nb-NO" dirty="0"/>
          </a:p>
        </p:txBody>
      </p:sp>
    </p:spTree>
    <p:extLst>
      <p:ext uri="{BB962C8B-B14F-4D97-AF65-F5344CB8AC3E}">
        <p14:creationId xmlns:p14="http://schemas.microsoft.com/office/powerpoint/2010/main" val="234018769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Andre metoder som tillater</a:t>
            </a:r>
            <a:r>
              <a:rPr lang="nb-NO" baseline="0" dirty="0"/>
              <a:t> flere raske tester i et større område</a:t>
            </a:r>
          </a:p>
          <a:p>
            <a:r>
              <a:rPr lang="nb-NO" baseline="0" dirty="0"/>
              <a:t>Må også brukes systematisk</a:t>
            </a:r>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125</a:t>
            </a:fld>
            <a:endParaRPr lang="nb-NO" dirty="0"/>
          </a:p>
        </p:txBody>
      </p:sp>
    </p:spTree>
    <p:extLst>
      <p:ext uri="{BB962C8B-B14F-4D97-AF65-F5344CB8AC3E}">
        <p14:creationId xmlns:p14="http://schemas.microsoft.com/office/powerpoint/2010/main" val="230778296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126</a:t>
            </a:fld>
            <a:endParaRPr lang="nb-NO" dirty="0"/>
          </a:p>
        </p:txBody>
      </p:sp>
    </p:spTree>
    <p:extLst>
      <p:ext uri="{BB962C8B-B14F-4D97-AF65-F5344CB8AC3E}">
        <p14:creationId xmlns:p14="http://schemas.microsoft.com/office/powerpoint/2010/main" val="89379894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nb-NO" dirty="0"/>
              <a:t>Det betyr vi jakter konkret på det svake laget. Vi gjør dette ved hjelp av en snøprofil og noen kjappe stabilitetstester. Og vi prøver å forstår prosessene som skapte det svake laget for å vurdere utbredelsen av farlige områder.</a:t>
            </a:r>
          </a:p>
          <a:p>
            <a:endParaRPr lang="nb-NO" baseline="0" dirty="0"/>
          </a:p>
          <a:p>
            <a:r>
              <a:rPr lang="nb-NO" baseline="0" dirty="0"/>
              <a:t>USL – IFS: trenger et lag som et initialbrudd kan forplante seg i  - vi trenger bundet snø over som danner et flak – både må ha en viss sammenhengende størrelse for at skredet kan bli stort nok til å gjøre skade.</a:t>
            </a:r>
          </a:p>
          <a:p>
            <a:r>
              <a:rPr lang="nb-NO" baseline="0" dirty="0"/>
              <a:t>I tillegg må vi se på kreftene som kan føre til et initialbrudd ved en hver kombinasjon og svakt lag og flak.</a:t>
            </a:r>
          </a:p>
          <a:p>
            <a:endParaRPr lang="nb-NO" baseline="0" dirty="0"/>
          </a:p>
          <a:p>
            <a:r>
              <a:rPr lang="nb-NO" baseline="0" dirty="0"/>
              <a:t>Forenklet snøprofil: oppdage brudd </a:t>
            </a:r>
            <a:r>
              <a:rPr lang="nb-NO" baseline="0" dirty="0" err="1"/>
              <a:t>vha</a:t>
            </a:r>
            <a:r>
              <a:rPr lang="nb-NO" baseline="0" dirty="0"/>
              <a:t> stab.-test: så ser nærmere på område rundt det laget som gikk til brudd. </a:t>
            </a:r>
            <a:r>
              <a:rPr lang="nb-NO" sz="1200" i="0" kern="1200" dirty="0">
                <a:solidFill>
                  <a:schemeClr val="tx1"/>
                </a:solidFill>
                <a:effectLst/>
                <a:latin typeface="Arial" charset="0"/>
                <a:ea typeface="+mn-ea"/>
                <a:cs typeface="+mn-cs"/>
              </a:rPr>
              <a:t>Forenklet betyr at du kun beskriver det svake laget</a:t>
            </a:r>
            <a:br>
              <a:rPr lang="nb-NO" sz="1200" i="0" kern="1200" dirty="0">
                <a:solidFill>
                  <a:schemeClr val="tx1"/>
                </a:solidFill>
                <a:effectLst/>
                <a:latin typeface="Arial" charset="0"/>
                <a:ea typeface="+mn-ea"/>
                <a:cs typeface="+mn-cs"/>
              </a:rPr>
            </a:br>
            <a:r>
              <a:rPr lang="nb-NO" sz="1200" i="0" kern="1200" dirty="0">
                <a:solidFill>
                  <a:schemeClr val="tx1"/>
                </a:solidFill>
                <a:effectLst/>
                <a:latin typeface="Arial" charset="0"/>
                <a:ea typeface="+mn-ea"/>
                <a:cs typeface="+mn-cs"/>
              </a:rPr>
              <a:t>og lagene rundt som er relevant for snøskredfaren nøyaktig, mens resten av snødekket beskrives grovt med hovedklassene.</a:t>
            </a:r>
          </a:p>
          <a:p>
            <a:endParaRPr lang="nb-NO" sz="1200" i="0" kern="1200" dirty="0">
              <a:solidFill>
                <a:schemeClr val="tx1"/>
              </a:solidFill>
              <a:effectLst/>
              <a:latin typeface="Arial" charset="0"/>
              <a:ea typeface="+mn-ea"/>
              <a:cs typeface="+mn-cs"/>
            </a:endParaRPr>
          </a:p>
          <a:p>
            <a:r>
              <a:rPr lang="nb-NO" sz="1200" i="0" kern="1200" dirty="0">
                <a:solidFill>
                  <a:schemeClr val="tx1"/>
                </a:solidFill>
                <a:effectLst/>
                <a:latin typeface="Arial" charset="0"/>
                <a:ea typeface="+mn-ea"/>
                <a:cs typeface="+mn-cs"/>
              </a:rPr>
              <a:t>PT: ble</a:t>
            </a:r>
            <a:r>
              <a:rPr lang="nb-NO" sz="1200" i="0" kern="1200" baseline="0" dirty="0">
                <a:solidFill>
                  <a:schemeClr val="tx1"/>
                </a:solidFill>
                <a:effectLst/>
                <a:latin typeface="Arial" charset="0"/>
                <a:ea typeface="+mn-ea"/>
                <a:cs typeface="+mn-cs"/>
              </a:rPr>
              <a:t> det svake laget dannet gjennom </a:t>
            </a:r>
            <a:r>
              <a:rPr lang="nb-NO" sz="1200" i="0" kern="1200" baseline="0" dirty="0" err="1">
                <a:solidFill>
                  <a:schemeClr val="tx1"/>
                </a:solidFill>
                <a:effectLst/>
                <a:latin typeface="Arial" charset="0"/>
                <a:ea typeface="+mn-ea"/>
                <a:cs typeface="+mn-cs"/>
              </a:rPr>
              <a:t>oppbygen</a:t>
            </a:r>
            <a:r>
              <a:rPr lang="nb-NO" sz="1200" i="0" kern="1200" baseline="0" dirty="0">
                <a:solidFill>
                  <a:schemeClr val="tx1"/>
                </a:solidFill>
                <a:effectLst/>
                <a:latin typeface="Arial" charset="0"/>
                <a:ea typeface="+mn-ea"/>
                <a:cs typeface="+mn-cs"/>
              </a:rPr>
              <a:t>, </a:t>
            </a:r>
            <a:r>
              <a:rPr lang="nb-NO" sz="1200" i="0" kern="1200" baseline="0" dirty="0" err="1">
                <a:solidFill>
                  <a:schemeClr val="tx1"/>
                </a:solidFill>
                <a:effectLst/>
                <a:latin typeface="Arial" charset="0"/>
                <a:ea typeface="+mn-ea"/>
                <a:cs typeface="+mn-cs"/>
              </a:rPr>
              <a:t>nedbryttende</a:t>
            </a:r>
            <a:r>
              <a:rPr lang="nb-NO" sz="1200" i="0" kern="1200" baseline="0" dirty="0">
                <a:solidFill>
                  <a:schemeClr val="tx1"/>
                </a:solidFill>
                <a:effectLst/>
                <a:latin typeface="Arial" charset="0"/>
                <a:ea typeface="+mn-ea"/>
                <a:cs typeface="+mn-cs"/>
              </a:rPr>
              <a:t> eller smelteomvandling? Hvilke prosesser står bak og hvor vil jeg møte samme forholdene i terrenget?</a:t>
            </a:r>
            <a:r>
              <a:rPr lang="nb-NO" sz="1200" i="0" kern="1200" dirty="0">
                <a:solidFill>
                  <a:schemeClr val="tx1"/>
                </a:solidFill>
                <a:effectLst/>
                <a:latin typeface="Arial" charset="0"/>
                <a:ea typeface="+mn-ea"/>
                <a:cs typeface="+mn-cs"/>
              </a:rPr>
              <a:t/>
            </a:r>
            <a:br>
              <a:rPr lang="nb-NO" sz="1200" i="0" kern="1200" dirty="0">
                <a:solidFill>
                  <a:schemeClr val="tx1"/>
                </a:solidFill>
                <a:effectLst/>
                <a:latin typeface="Arial" charset="0"/>
                <a:ea typeface="+mn-ea"/>
                <a:cs typeface="+mn-cs"/>
              </a:rPr>
            </a:br>
            <a:endParaRPr lang="nb-NO" sz="1200" i="0" kern="1200" dirty="0">
              <a:solidFill>
                <a:schemeClr val="tx1"/>
              </a:solidFill>
              <a:effectLst/>
              <a:latin typeface="Arial" charset="0"/>
              <a:ea typeface="+mn-ea"/>
              <a:cs typeface="+mn-cs"/>
            </a:endParaRPr>
          </a:p>
          <a:p>
            <a:endParaRPr lang="nb-NO" dirty="0"/>
          </a:p>
          <a:p>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127</a:t>
            </a:fld>
            <a:endParaRPr lang="nb-NO" dirty="0"/>
          </a:p>
        </p:txBody>
      </p:sp>
    </p:spTree>
    <p:extLst>
      <p:ext uri="{BB962C8B-B14F-4D97-AF65-F5344CB8AC3E}">
        <p14:creationId xmlns:p14="http://schemas.microsoft.com/office/powerpoint/2010/main" val="189940744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letter</a:t>
            </a:r>
            <a:r>
              <a:rPr lang="nb-NO" baseline="0" dirty="0"/>
              <a:t> konkret etter det svake laget – kun de lagene rundt dette få økt oppmerksomhet.</a:t>
            </a:r>
          </a:p>
          <a:p>
            <a:r>
              <a:rPr lang="nb-NO" dirty="0"/>
              <a:t>Om vi bruker den lille blokktesten eller ECT eller en annen</a:t>
            </a:r>
            <a:r>
              <a:rPr lang="nb-NO" baseline="0" dirty="0"/>
              <a:t> test er IKKE SÅ VIKTIG – så lenge vi oppdager det svake laget.</a:t>
            </a:r>
          </a:p>
          <a:p>
            <a:r>
              <a:rPr lang="nb-NO" baseline="0" dirty="0"/>
              <a:t>Standard hos oss er ECT og lille blokktest for å følge opp.</a:t>
            </a:r>
          </a:p>
          <a:p>
            <a:endParaRPr lang="nb-NO" baseline="0" dirty="0"/>
          </a:p>
          <a:p>
            <a:r>
              <a:rPr lang="nb-NO" baseline="0" dirty="0"/>
              <a:t>Tid  - mest mulig info, mest mulig terreng</a:t>
            </a:r>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128</a:t>
            </a:fld>
            <a:endParaRPr lang="nb-NO" dirty="0"/>
          </a:p>
        </p:txBody>
      </p:sp>
    </p:spTree>
    <p:extLst>
      <p:ext uri="{BB962C8B-B14F-4D97-AF65-F5344CB8AC3E}">
        <p14:creationId xmlns:p14="http://schemas.microsoft.com/office/powerpoint/2010/main" val="150486718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nb-NO" baseline="0" dirty="0"/>
              <a:t>I tillegg må vi se på kreftene som kan føre til et initialbrudd ved en hver kombinasjon og svakt lag og flak.</a:t>
            </a:r>
          </a:p>
          <a:p>
            <a:pPr marL="0" marR="0" indent="0" algn="l" defTabSz="914400" rtl="0" eaLnBrk="1" fontAlgn="base" latinLnBrk="0" hangingPunct="1">
              <a:lnSpc>
                <a:spcPct val="100000"/>
              </a:lnSpc>
              <a:spcBef>
                <a:spcPct val="30000"/>
              </a:spcBef>
              <a:spcAft>
                <a:spcPct val="0"/>
              </a:spcAft>
              <a:buClrTx/>
              <a:buSzTx/>
              <a:buFontTx/>
              <a:buNone/>
              <a:tabLst/>
              <a:defRPr/>
            </a:pPr>
            <a:endParaRPr lang="nb-NO"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nb-NO" baseline="0" dirty="0"/>
              <a:t>Type skred </a:t>
            </a:r>
          </a:p>
          <a:p>
            <a:pPr marL="0" marR="0" indent="0" algn="l" defTabSz="914400" rtl="0" eaLnBrk="1" fontAlgn="base" latinLnBrk="0" hangingPunct="1">
              <a:lnSpc>
                <a:spcPct val="100000"/>
              </a:lnSpc>
              <a:spcBef>
                <a:spcPct val="30000"/>
              </a:spcBef>
              <a:spcAft>
                <a:spcPct val="0"/>
              </a:spcAft>
              <a:buClrTx/>
              <a:buSzTx/>
              <a:buFontTx/>
              <a:buNone/>
              <a:tabLst/>
              <a:defRPr/>
            </a:pPr>
            <a:r>
              <a:rPr lang="nb-NO" baseline="0" dirty="0"/>
              <a:t>Belastningen</a:t>
            </a:r>
          </a:p>
          <a:p>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129</a:t>
            </a:fld>
            <a:endParaRPr lang="nb-NO" dirty="0"/>
          </a:p>
        </p:txBody>
      </p:sp>
    </p:spTree>
    <p:extLst>
      <p:ext uri="{BB962C8B-B14F-4D97-AF65-F5344CB8AC3E}">
        <p14:creationId xmlns:p14="http://schemas.microsoft.com/office/powerpoint/2010/main" val="100261507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Hvor vil</a:t>
            </a:r>
            <a:r>
              <a:rPr lang="nb-NO" baseline="0" dirty="0"/>
              <a:t> prosessen som har skapt det svake laget være ellers tilstede?</a:t>
            </a:r>
          </a:p>
          <a:p>
            <a:r>
              <a:rPr lang="nb-NO" sz="1200" i="0" kern="1200" dirty="0">
                <a:solidFill>
                  <a:schemeClr val="tx1"/>
                </a:solidFill>
                <a:effectLst/>
                <a:latin typeface="Arial" charset="0"/>
                <a:ea typeface="+mn-ea"/>
                <a:cs typeface="+mn-cs"/>
              </a:rPr>
              <a:t>PT: ble</a:t>
            </a:r>
            <a:r>
              <a:rPr lang="nb-NO" sz="1200" i="0" kern="1200" baseline="0" dirty="0">
                <a:solidFill>
                  <a:schemeClr val="tx1"/>
                </a:solidFill>
                <a:effectLst/>
                <a:latin typeface="Arial" charset="0"/>
                <a:ea typeface="+mn-ea"/>
                <a:cs typeface="+mn-cs"/>
              </a:rPr>
              <a:t> det svake laget dannet gjennom </a:t>
            </a:r>
            <a:r>
              <a:rPr lang="nb-NO" sz="1200" i="0" kern="1200" baseline="0" dirty="0" err="1">
                <a:solidFill>
                  <a:schemeClr val="tx1"/>
                </a:solidFill>
                <a:effectLst/>
                <a:latin typeface="Arial" charset="0"/>
                <a:ea typeface="+mn-ea"/>
                <a:cs typeface="+mn-cs"/>
              </a:rPr>
              <a:t>oppbygen</a:t>
            </a:r>
            <a:r>
              <a:rPr lang="nb-NO" sz="1200" i="0" kern="1200" baseline="0" dirty="0">
                <a:solidFill>
                  <a:schemeClr val="tx1"/>
                </a:solidFill>
                <a:effectLst/>
                <a:latin typeface="Arial" charset="0"/>
                <a:ea typeface="+mn-ea"/>
                <a:cs typeface="+mn-cs"/>
              </a:rPr>
              <a:t>, </a:t>
            </a:r>
            <a:r>
              <a:rPr lang="nb-NO" sz="1200" i="0" kern="1200" baseline="0" dirty="0" err="1">
                <a:solidFill>
                  <a:schemeClr val="tx1"/>
                </a:solidFill>
                <a:effectLst/>
                <a:latin typeface="Arial" charset="0"/>
                <a:ea typeface="+mn-ea"/>
                <a:cs typeface="+mn-cs"/>
              </a:rPr>
              <a:t>nedbryttende</a:t>
            </a:r>
            <a:r>
              <a:rPr lang="nb-NO" sz="1200" i="0" kern="1200" baseline="0" dirty="0">
                <a:solidFill>
                  <a:schemeClr val="tx1"/>
                </a:solidFill>
                <a:effectLst/>
                <a:latin typeface="Arial" charset="0"/>
                <a:ea typeface="+mn-ea"/>
                <a:cs typeface="+mn-cs"/>
              </a:rPr>
              <a:t> eller smelteomvandling? Hvilke prosesser står bak og hvor vil jeg møte samme forholdene i terrenget?</a:t>
            </a:r>
          </a:p>
          <a:p>
            <a:endParaRPr lang="nb-NO" sz="1200" i="0" kern="1200" baseline="0" dirty="0">
              <a:solidFill>
                <a:schemeClr val="tx1"/>
              </a:solidFill>
              <a:effectLst/>
              <a:latin typeface="Arial" charset="0"/>
              <a:ea typeface="+mn-ea"/>
              <a:cs typeface="+mn-cs"/>
            </a:endParaRPr>
          </a:p>
          <a:p>
            <a:r>
              <a:rPr lang="nb-NO" sz="1200" i="0" kern="1200" baseline="0" dirty="0">
                <a:solidFill>
                  <a:schemeClr val="tx1"/>
                </a:solidFill>
                <a:effectLst/>
                <a:latin typeface="Arial" charset="0"/>
                <a:ea typeface="+mn-ea"/>
                <a:cs typeface="+mn-cs"/>
              </a:rPr>
              <a:t>Punktobservasjoner betyr relativt lite – PROSESSER!!!</a:t>
            </a:r>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130</a:t>
            </a:fld>
            <a:endParaRPr lang="nb-NO" dirty="0"/>
          </a:p>
        </p:txBody>
      </p:sp>
    </p:spTree>
    <p:extLst>
      <p:ext uri="{BB962C8B-B14F-4D97-AF65-F5344CB8AC3E}">
        <p14:creationId xmlns:p14="http://schemas.microsoft.com/office/powerpoint/2010/main" val="273688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nb-NO" baseline="0" dirty="0"/>
              <a:t>Bilder: </a:t>
            </a:r>
            <a:r>
              <a:rPr lang="nb-NO" baseline="0" dirty="0" err="1"/>
              <a:t>meted.ucar.edu</a:t>
            </a:r>
            <a:endParaRPr lang="nb-NO" dirty="0"/>
          </a:p>
          <a:p>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11</a:t>
            </a:fld>
            <a:endParaRPr lang="nb-NO" dirty="0"/>
          </a:p>
        </p:txBody>
      </p:sp>
    </p:spTree>
    <p:extLst>
      <p:ext uri="{BB962C8B-B14F-4D97-AF65-F5344CB8AC3E}">
        <p14:creationId xmlns:p14="http://schemas.microsoft.com/office/powerpoint/2010/main" val="151278169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131</a:t>
            </a:fld>
            <a:endParaRPr lang="nb-NO" dirty="0"/>
          </a:p>
        </p:txBody>
      </p:sp>
    </p:spTree>
    <p:extLst>
      <p:ext uri="{BB962C8B-B14F-4D97-AF65-F5344CB8AC3E}">
        <p14:creationId xmlns:p14="http://schemas.microsoft.com/office/powerpoint/2010/main" val="267279698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132</a:t>
            </a:fld>
            <a:endParaRPr lang="nb-NO" dirty="0"/>
          </a:p>
        </p:txBody>
      </p:sp>
    </p:spTree>
    <p:extLst>
      <p:ext uri="{BB962C8B-B14F-4D97-AF65-F5344CB8AC3E}">
        <p14:creationId xmlns:p14="http://schemas.microsoft.com/office/powerpoint/2010/main" val="362844918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Snødekke</a:t>
            </a:r>
          </a:p>
          <a:p>
            <a:pPr>
              <a:buFont typeface="Arial" pitchFamily="34" charset="0"/>
              <a:buChar char="•"/>
            </a:pPr>
            <a:r>
              <a:rPr lang="nb-NO" dirty="0"/>
              <a:t>Over et gammelt snølag ligger 2 cm med </a:t>
            </a:r>
            <a:r>
              <a:rPr lang="nb-NO" dirty="0" err="1"/>
              <a:t>rimkrystaller</a:t>
            </a:r>
            <a:endParaRPr lang="nb-NO" dirty="0"/>
          </a:p>
          <a:p>
            <a:pPr>
              <a:buFont typeface="Arial" pitchFamily="34" charset="0"/>
              <a:buChar char="•"/>
            </a:pPr>
            <a:r>
              <a:rPr lang="nb-NO" dirty="0"/>
              <a:t>Over laget med </a:t>
            </a:r>
            <a:r>
              <a:rPr lang="nb-NO" dirty="0" err="1"/>
              <a:t>rimkrystaller</a:t>
            </a:r>
            <a:r>
              <a:rPr lang="nb-NO" dirty="0"/>
              <a:t> ligger en halv meter nysnø</a:t>
            </a:r>
          </a:p>
          <a:p>
            <a:pPr>
              <a:buFont typeface="Arial" pitchFamily="34" charset="0"/>
              <a:buChar char="•"/>
            </a:pPr>
            <a:endParaRPr lang="nb-NO" dirty="0"/>
          </a:p>
          <a:p>
            <a:pPr>
              <a:buFont typeface="Arial" pitchFamily="34" charset="0"/>
              <a:buNone/>
            </a:pPr>
            <a:r>
              <a:rPr lang="nb-NO" dirty="0"/>
              <a:t>ECT</a:t>
            </a:r>
          </a:p>
          <a:p>
            <a:pPr>
              <a:buFont typeface="Arial" pitchFamily="34" charset="0"/>
              <a:buChar char="•"/>
            </a:pPr>
            <a:r>
              <a:rPr lang="nb-NO" dirty="0"/>
              <a:t>Det svake laget går lett i brudd</a:t>
            </a:r>
          </a:p>
          <a:p>
            <a:pPr>
              <a:buFont typeface="Arial" pitchFamily="34" charset="0"/>
              <a:buChar char="•"/>
            </a:pPr>
            <a:r>
              <a:rPr lang="nb-NO" dirty="0"/>
              <a:t>Det svake laget er tynt</a:t>
            </a:r>
          </a:p>
          <a:p>
            <a:pPr>
              <a:buFont typeface="Arial" pitchFamily="34" charset="0"/>
              <a:buChar char="•"/>
            </a:pPr>
            <a:r>
              <a:rPr lang="nb-NO" dirty="0"/>
              <a:t>Bruddet forplanter seg</a:t>
            </a:r>
          </a:p>
          <a:p>
            <a:pPr>
              <a:buFont typeface="Arial" pitchFamily="34" charset="0"/>
              <a:buChar char="•"/>
            </a:pPr>
            <a:r>
              <a:rPr lang="nb-NO" dirty="0"/>
              <a:t>Over det svake laget ligger et flak</a:t>
            </a:r>
          </a:p>
          <a:p>
            <a:pPr>
              <a:buFont typeface="Arial" pitchFamily="34" charset="0"/>
              <a:buChar char="•"/>
            </a:pPr>
            <a:r>
              <a:rPr lang="nb-NO" dirty="0"/>
              <a:t>Det svake laget er mindre enn en meter under overflaten</a:t>
            </a:r>
          </a:p>
          <a:p>
            <a:pPr>
              <a:buFont typeface="Arial" pitchFamily="34" charset="0"/>
              <a:buNone/>
            </a:pPr>
            <a:endParaRPr lang="nb-NO" dirty="0"/>
          </a:p>
          <a:p>
            <a:pPr marL="0" marR="0" indent="0" algn="l" defTabSz="914400" rtl="0" eaLnBrk="1" fontAlgn="base" latinLnBrk="0" hangingPunct="1">
              <a:lnSpc>
                <a:spcPct val="100000"/>
              </a:lnSpc>
              <a:spcBef>
                <a:spcPct val="30000"/>
              </a:spcBef>
              <a:spcAft>
                <a:spcPct val="0"/>
              </a:spcAft>
              <a:buClrTx/>
              <a:buSzTx/>
              <a:buFont typeface="Arial" pitchFamily="34" charset="0"/>
              <a:buNone/>
              <a:tabLst/>
              <a:defRPr/>
            </a:pPr>
            <a:r>
              <a:rPr lang="nb-NO" dirty="0"/>
              <a:t>Vurdering:</a:t>
            </a:r>
            <a:r>
              <a:rPr lang="nb-NO" baseline="0" dirty="0"/>
              <a:t> </a:t>
            </a:r>
            <a:r>
              <a:rPr lang="nb-NO" dirty="0"/>
              <a:t>Vi kan antar at et flakskred er lett å utløse ved liten tilleggsbelastning (</a:t>
            </a:r>
            <a:r>
              <a:rPr lang="nb-NO" dirty="0" err="1"/>
              <a:t>skikjører</a:t>
            </a:r>
            <a:r>
              <a:rPr lang="nb-NO" dirty="0"/>
              <a:t>)</a:t>
            </a:r>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133</a:t>
            </a:fld>
            <a:endParaRPr lang="nb-NO" dirty="0"/>
          </a:p>
        </p:txBody>
      </p:sp>
    </p:spTree>
    <p:extLst>
      <p:ext uri="{BB962C8B-B14F-4D97-AF65-F5344CB8AC3E}">
        <p14:creationId xmlns:p14="http://schemas.microsoft.com/office/powerpoint/2010/main" val="346266053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134</a:t>
            </a:fld>
            <a:endParaRPr lang="nb-NO" dirty="0"/>
          </a:p>
        </p:txBody>
      </p:sp>
    </p:spTree>
    <p:extLst>
      <p:ext uri="{BB962C8B-B14F-4D97-AF65-F5344CB8AC3E}">
        <p14:creationId xmlns:p14="http://schemas.microsoft.com/office/powerpoint/2010/main" val="30276721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135</a:t>
            </a:fld>
            <a:endParaRPr lang="nb-NO" dirty="0"/>
          </a:p>
        </p:txBody>
      </p:sp>
    </p:spTree>
    <p:extLst>
      <p:ext uri="{BB962C8B-B14F-4D97-AF65-F5344CB8AC3E}">
        <p14:creationId xmlns:p14="http://schemas.microsoft.com/office/powerpoint/2010/main" val="368388584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136</a:t>
            </a:fld>
            <a:endParaRPr lang="nb-NO" dirty="0"/>
          </a:p>
        </p:txBody>
      </p:sp>
    </p:spTree>
    <p:extLst>
      <p:ext uri="{BB962C8B-B14F-4D97-AF65-F5344CB8AC3E}">
        <p14:creationId xmlns:p14="http://schemas.microsoft.com/office/powerpoint/2010/main" val="47007805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Snødekke</a:t>
            </a:r>
          </a:p>
          <a:p>
            <a:pPr>
              <a:buFont typeface="Arial" pitchFamily="34" charset="0"/>
              <a:buChar char="•"/>
            </a:pPr>
            <a:r>
              <a:rPr lang="nb-NO" dirty="0"/>
              <a:t>Over et gammel snølag ligger 2 cm tykt lag med </a:t>
            </a:r>
            <a:r>
              <a:rPr lang="nb-NO" dirty="0" err="1"/>
              <a:t>rimkrystaller</a:t>
            </a:r>
            <a:endParaRPr lang="nb-NO" dirty="0"/>
          </a:p>
          <a:p>
            <a:pPr>
              <a:buFont typeface="Arial" pitchFamily="34" charset="0"/>
              <a:buChar char="•"/>
            </a:pPr>
            <a:r>
              <a:rPr lang="nb-NO" dirty="0"/>
              <a:t>Over laget med </a:t>
            </a:r>
            <a:r>
              <a:rPr lang="nb-NO" dirty="0" err="1"/>
              <a:t>rimkrystaller</a:t>
            </a:r>
            <a:r>
              <a:rPr lang="nb-NO" dirty="0"/>
              <a:t> ligger et hardt, 5 cm tykk skarelag</a:t>
            </a:r>
          </a:p>
          <a:p>
            <a:pPr>
              <a:buFont typeface="Arial" pitchFamily="34" charset="0"/>
              <a:buChar char="•"/>
            </a:pPr>
            <a:r>
              <a:rPr lang="nb-NO" dirty="0"/>
              <a:t>Over skarelaget ligger en halv meter nysnø</a:t>
            </a:r>
          </a:p>
          <a:p>
            <a:endParaRPr lang="nb-NO" dirty="0"/>
          </a:p>
          <a:p>
            <a:endParaRPr lang="nb-NO" dirty="0"/>
          </a:p>
          <a:p>
            <a:r>
              <a:rPr lang="nb-NO" dirty="0"/>
              <a:t>ECT</a:t>
            </a:r>
          </a:p>
          <a:p>
            <a:pPr>
              <a:buFont typeface="Arial" pitchFamily="34" charset="0"/>
              <a:buChar char="•"/>
            </a:pPr>
            <a:r>
              <a:rPr lang="nb-NO" dirty="0"/>
              <a:t>Det svake laget går lett i brudd</a:t>
            </a:r>
          </a:p>
          <a:p>
            <a:pPr>
              <a:buFont typeface="Arial" pitchFamily="34" charset="0"/>
              <a:buChar char="•"/>
            </a:pPr>
            <a:r>
              <a:rPr lang="nb-NO" dirty="0"/>
              <a:t>Det svake laget er tynt</a:t>
            </a:r>
          </a:p>
          <a:p>
            <a:pPr>
              <a:buFont typeface="Arial" pitchFamily="34" charset="0"/>
              <a:buChar char="•"/>
            </a:pPr>
            <a:r>
              <a:rPr lang="nb-NO" dirty="0"/>
              <a:t>Bruddet forplanter seg</a:t>
            </a:r>
          </a:p>
          <a:p>
            <a:pPr>
              <a:buFont typeface="Arial" pitchFamily="34" charset="0"/>
              <a:buChar char="•"/>
            </a:pPr>
            <a:r>
              <a:rPr lang="nb-NO" dirty="0"/>
              <a:t>Over det svake laget ligger et bærende sjikt</a:t>
            </a:r>
          </a:p>
          <a:p>
            <a:pPr>
              <a:buFont typeface="Arial" pitchFamily="34" charset="0"/>
              <a:buChar char="•"/>
            </a:pPr>
            <a:r>
              <a:rPr lang="nb-NO" dirty="0"/>
              <a:t>Det svake laget er mindre enn en meter under overflaten</a:t>
            </a:r>
          </a:p>
          <a:p>
            <a:endParaRPr lang="nb-NO" dirty="0"/>
          </a:p>
          <a:p>
            <a:r>
              <a:rPr lang="nb-NO" dirty="0"/>
              <a:t>Vurdering</a:t>
            </a:r>
          </a:p>
          <a:p>
            <a:pPr>
              <a:buFont typeface="Arial" pitchFamily="34" charset="0"/>
              <a:buChar char="•"/>
            </a:pPr>
            <a:r>
              <a:rPr lang="nb-NO" dirty="0"/>
              <a:t>Vi kan anta at et flakskred ikke kan utløses av en enkelt skiløper</a:t>
            </a:r>
          </a:p>
          <a:p>
            <a:pPr>
              <a:buFont typeface="Arial" pitchFamily="34" charset="0"/>
              <a:buChar char="•"/>
            </a:pPr>
            <a:r>
              <a:rPr lang="nb-NO" dirty="0"/>
              <a:t>Ved stor tilleggsbelastning derimot er utløsning sannsynlig</a:t>
            </a:r>
          </a:p>
          <a:p>
            <a:pPr>
              <a:buFont typeface="Arial" pitchFamily="34" charset="0"/>
              <a:buChar char="•"/>
            </a:pPr>
            <a:r>
              <a:rPr lang="nb-NO" dirty="0"/>
              <a:t>OBS! Der nysnødekke er tynt, kan også en enkelt skiløper løse ut skred</a:t>
            </a:r>
          </a:p>
          <a:p>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137</a:t>
            </a:fld>
            <a:endParaRPr lang="nb-NO" dirty="0"/>
          </a:p>
        </p:txBody>
      </p:sp>
    </p:spTree>
    <p:extLst>
      <p:ext uri="{BB962C8B-B14F-4D97-AF65-F5344CB8AC3E}">
        <p14:creationId xmlns:p14="http://schemas.microsoft.com/office/powerpoint/2010/main" val="229164585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138</a:t>
            </a:fld>
            <a:endParaRPr lang="nb-NO" dirty="0"/>
          </a:p>
        </p:txBody>
      </p:sp>
    </p:spTree>
    <p:extLst>
      <p:ext uri="{BB962C8B-B14F-4D97-AF65-F5344CB8AC3E}">
        <p14:creationId xmlns:p14="http://schemas.microsoft.com/office/powerpoint/2010/main" val="401470035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139</a:t>
            </a:fld>
            <a:endParaRPr lang="nb-NO" dirty="0"/>
          </a:p>
        </p:txBody>
      </p:sp>
    </p:spTree>
    <p:extLst>
      <p:ext uri="{BB962C8B-B14F-4D97-AF65-F5344CB8AC3E}">
        <p14:creationId xmlns:p14="http://schemas.microsoft.com/office/powerpoint/2010/main" val="127010884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140</a:t>
            </a:fld>
            <a:endParaRPr lang="nb-NO" dirty="0"/>
          </a:p>
        </p:txBody>
      </p:sp>
    </p:spTree>
    <p:extLst>
      <p:ext uri="{BB962C8B-B14F-4D97-AF65-F5344CB8AC3E}">
        <p14:creationId xmlns:p14="http://schemas.microsoft.com/office/powerpoint/2010/main" val="1377010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Nedbryting pga vind</a:t>
            </a:r>
          </a:p>
          <a:p>
            <a:r>
              <a:rPr lang="nb-NO" dirty="0"/>
              <a:t>Diffusjon av vanndamp fra konvekse til konkave former (fra tupp til forsenkning)</a:t>
            </a:r>
          </a:p>
          <a:p>
            <a:r>
              <a:rPr lang="nb-NO" dirty="0"/>
              <a:t>Diffusjon av vanndamp fra varmere til kaldere lag</a:t>
            </a:r>
          </a:p>
          <a:p>
            <a:r>
              <a:rPr lang="nb-NO" dirty="0"/>
              <a:t>Kompresjon gjennom snødekkets egen vekt</a:t>
            </a:r>
          </a:p>
          <a:p>
            <a:r>
              <a:rPr lang="nb-NO" dirty="0"/>
              <a:t>Tilførsel og gjenfrysing av vann</a:t>
            </a:r>
          </a:p>
          <a:p>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12</a:t>
            </a:fld>
            <a:endParaRPr lang="nb-NO" dirty="0"/>
          </a:p>
        </p:txBody>
      </p:sp>
    </p:spTree>
    <p:extLst>
      <p:ext uri="{BB962C8B-B14F-4D97-AF65-F5344CB8AC3E}">
        <p14:creationId xmlns:p14="http://schemas.microsoft.com/office/powerpoint/2010/main" val="176829764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Snødekke</a:t>
            </a:r>
          </a:p>
          <a:p>
            <a:pPr>
              <a:buFont typeface="Arial" pitchFamily="34" charset="0"/>
              <a:buChar char="•"/>
            </a:pPr>
            <a:r>
              <a:rPr lang="nb-NO" dirty="0"/>
              <a:t>Over et gammelt snølag ligger 2 cm med </a:t>
            </a:r>
            <a:r>
              <a:rPr lang="nb-NO" dirty="0" err="1"/>
              <a:t>rimkrystaller</a:t>
            </a:r>
            <a:endParaRPr lang="nb-NO" dirty="0"/>
          </a:p>
          <a:p>
            <a:pPr>
              <a:buFont typeface="Arial" pitchFamily="34" charset="0"/>
              <a:buChar char="•"/>
            </a:pPr>
            <a:r>
              <a:rPr lang="nb-NO" dirty="0"/>
              <a:t>Over laget med </a:t>
            </a:r>
            <a:r>
              <a:rPr lang="nb-NO" dirty="0" err="1"/>
              <a:t>rimkrystaller</a:t>
            </a:r>
            <a:r>
              <a:rPr lang="nb-NO" dirty="0"/>
              <a:t> ligger en meter vindtransportert nysnø</a:t>
            </a:r>
          </a:p>
          <a:p>
            <a:pPr>
              <a:buFont typeface="Arial" pitchFamily="34" charset="0"/>
              <a:buChar char="•"/>
            </a:pPr>
            <a:r>
              <a:rPr lang="nb-NO" dirty="0"/>
              <a:t>Etter snøfallet kom det en rask oppvarming pga. </a:t>
            </a:r>
            <a:r>
              <a:rPr lang="nb-NO" dirty="0" err="1"/>
              <a:t>solinnstråling</a:t>
            </a:r>
            <a:r>
              <a:rPr lang="nb-NO" dirty="0"/>
              <a:t> og pluss grader </a:t>
            </a:r>
          </a:p>
          <a:p>
            <a:endParaRPr lang="nb-NO" dirty="0"/>
          </a:p>
          <a:p>
            <a:r>
              <a:rPr lang="nb-NO" dirty="0"/>
              <a:t>ECT</a:t>
            </a:r>
          </a:p>
          <a:p>
            <a:pPr>
              <a:buFont typeface="Arial" pitchFamily="34" charset="0"/>
              <a:buChar char="•"/>
            </a:pPr>
            <a:r>
              <a:rPr lang="nb-NO" dirty="0"/>
              <a:t>Det svake laget går lett i brudd</a:t>
            </a:r>
          </a:p>
          <a:p>
            <a:pPr>
              <a:buFont typeface="Arial" pitchFamily="34" charset="0"/>
              <a:buChar char="•"/>
            </a:pPr>
            <a:r>
              <a:rPr lang="nb-NO" dirty="0"/>
              <a:t>Det svake laget er tynt</a:t>
            </a:r>
          </a:p>
          <a:p>
            <a:pPr>
              <a:buFont typeface="Arial" pitchFamily="34" charset="0"/>
              <a:buChar char="•"/>
            </a:pPr>
            <a:r>
              <a:rPr lang="nb-NO" dirty="0"/>
              <a:t>Bruddet forplanter seg</a:t>
            </a:r>
          </a:p>
          <a:p>
            <a:pPr>
              <a:buFont typeface="Arial" pitchFamily="34" charset="0"/>
              <a:buChar char="•"/>
            </a:pPr>
            <a:r>
              <a:rPr lang="nb-NO" dirty="0"/>
              <a:t>Det svake laget er omtrent en meter under overflaten</a:t>
            </a:r>
          </a:p>
          <a:p>
            <a:endParaRPr lang="nb-NO" dirty="0"/>
          </a:p>
          <a:p>
            <a:r>
              <a:rPr lang="nb-NO" dirty="0"/>
              <a:t>Vurdering</a:t>
            </a:r>
          </a:p>
          <a:p>
            <a:pPr>
              <a:buFont typeface="Arial" pitchFamily="34" charset="0"/>
              <a:buChar char="•"/>
            </a:pPr>
            <a:r>
              <a:rPr lang="nb-NO" dirty="0"/>
              <a:t>Oppvarming fører til økt bevegelse nedover av de øverste lagene som føre til økt spenning i snødekket</a:t>
            </a:r>
          </a:p>
          <a:p>
            <a:pPr>
              <a:buFont typeface="Arial" pitchFamily="34" charset="0"/>
              <a:buChar char="•"/>
            </a:pPr>
            <a:r>
              <a:rPr lang="nb-NO" dirty="0"/>
              <a:t>Naturlig utløsning er sannsynlig.</a:t>
            </a:r>
          </a:p>
          <a:p>
            <a:pPr>
              <a:buFont typeface="Arial" pitchFamily="34" charset="0"/>
              <a:buChar char="•"/>
            </a:pPr>
            <a:r>
              <a:rPr lang="nb-NO" dirty="0"/>
              <a:t>Utløsning ved liten tilleggsbelastning forventes</a:t>
            </a:r>
          </a:p>
          <a:p>
            <a:endParaRPr lang="nb-NO" dirty="0"/>
          </a:p>
          <a:p>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141</a:t>
            </a:fld>
            <a:endParaRPr lang="nb-NO" dirty="0"/>
          </a:p>
        </p:txBody>
      </p:sp>
    </p:spTree>
    <p:extLst>
      <p:ext uri="{BB962C8B-B14F-4D97-AF65-F5344CB8AC3E}">
        <p14:creationId xmlns:p14="http://schemas.microsoft.com/office/powerpoint/2010/main" val="417928286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142</a:t>
            </a:fld>
            <a:endParaRPr lang="nb-NO" dirty="0"/>
          </a:p>
        </p:txBody>
      </p:sp>
    </p:spTree>
    <p:extLst>
      <p:ext uri="{BB962C8B-B14F-4D97-AF65-F5344CB8AC3E}">
        <p14:creationId xmlns:p14="http://schemas.microsoft.com/office/powerpoint/2010/main" val="112300513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143</a:t>
            </a:fld>
            <a:endParaRPr lang="nb-NO" dirty="0"/>
          </a:p>
        </p:txBody>
      </p:sp>
    </p:spTree>
    <p:extLst>
      <p:ext uri="{BB962C8B-B14F-4D97-AF65-F5344CB8AC3E}">
        <p14:creationId xmlns:p14="http://schemas.microsoft.com/office/powerpoint/2010/main" val="242303025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144</a:t>
            </a:fld>
            <a:endParaRPr lang="nb-NO" dirty="0"/>
          </a:p>
        </p:txBody>
      </p:sp>
    </p:spTree>
    <p:extLst>
      <p:ext uri="{BB962C8B-B14F-4D97-AF65-F5344CB8AC3E}">
        <p14:creationId xmlns:p14="http://schemas.microsoft.com/office/powerpoint/2010/main" val="147192823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Snødekke</a:t>
            </a:r>
          </a:p>
          <a:p>
            <a:pPr>
              <a:buFont typeface="Arial" pitchFamily="34" charset="0"/>
              <a:buChar char="•"/>
            </a:pPr>
            <a:r>
              <a:rPr lang="nb-NO" dirty="0"/>
              <a:t>Over et gammel snølag ligger en halv meter nysnø</a:t>
            </a:r>
          </a:p>
          <a:p>
            <a:pPr>
              <a:buFont typeface="Arial" pitchFamily="34" charset="0"/>
              <a:buChar char="•"/>
            </a:pPr>
            <a:r>
              <a:rPr lang="nb-NO" dirty="0"/>
              <a:t>Snøfall gikk over i regnvær</a:t>
            </a:r>
          </a:p>
          <a:p>
            <a:endParaRPr lang="nb-NO" dirty="0"/>
          </a:p>
          <a:p>
            <a:r>
              <a:rPr lang="nb-NO" dirty="0"/>
              <a:t>ECT</a:t>
            </a:r>
          </a:p>
          <a:p>
            <a:pPr>
              <a:buFont typeface="Arial" pitchFamily="34" charset="0"/>
              <a:buChar char="•"/>
            </a:pPr>
            <a:r>
              <a:rPr lang="nb-NO" dirty="0"/>
              <a:t>Ingen svake lag funnet</a:t>
            </a:r>
          </a:p>
          <a:p>
            <a:pPr>
              <a:buFont typeface="Arial" pitchFamily="34" charset="0"/>
              <a:buChar char="•"/>
            </a:pPr>
            <a:r>
              <a:rPr lang="nb-NO" dirty="0"/>
              <a:t>Ru kontakt mellom nysnø og gammel snø</a:t>
            </a:r>
          </a:p>
          <a:p>
            <a:pPr>
              <a:buFont typeface="Arial" pitchFamily="34" charset="0"/>
              <a:buChar char="•"/>
            </a:pPr>
            <a:r>
              <a:rPr lang="nb-NO" dirty="0"/>
              <a:t>Ingen store hardhetsforskjeller</a:t>
            </a:r>
          </a:p>
          <a:p>
            <a:endParaRPr lang="nb-NO" dirty="0"/>
          </a:p>
          <a:p>
            <a:pPr marL="0" marR="0" indent="0" algn="l" defTabSz="914400" rtl="0" eaLnBrk="1" fontAlgn="base" latinLnBrk="0" hangingPunct="1">
              <a:lnSpc>
                <a:spcPct val="100000"/>
              </a:lnSpc>
              <a:spcBef>
                <a:spcPct val="30000"/>
              </a:spcBef>
              <a:spcAft>
                <a:spcPct val="0"/>
              </a:spcAft>
              <a:buClrTx/>
              <a:buSzTx/>
              <a:buFontTx/>
              <a:buNone/>
              <a:tabLst/>
              <a:defRPr/>
            </a:pPr>
            <a:r>
              <a:rPr lang="nb-NO" dirty="0"/>
              <a:t>Vurdering: Snødekket er vurdert som stabilt</a:t>
            </a:r>
          </a:p>
          <a:p>
            <a:endParaRPr lang="nb-NO" dirty="0"/>
          </a:p>
          <a:p>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145</a:t>
            </a:fld>
            <a:endParaRPr lang="nb-NO" dirty="0"/>
          </a:p>
        </p:txBody>
      </p:sp>
    </p:spTree>
    <p:extLst>
      <p:ext uri="{BB962C8B-B14F-4D97-AF65-F5344CB8AC3E}">
        <p14:creationId xmlns:p14="http://schemas.microsoft.com/office/powerpoint/2010/main" val="120514542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146</a:t>
            </a:fld>
            <a:endParaRPr lang="nb-NO" dirty="0"/>
          </a:p>
        </p:txBody>
      </p:sp>
    </p:spTree>
    <p:extLst>
      <p:ext uri="{BB962C8B-B14F-4D97-AF65-F5344CB8AC3E}">
        <p14:creationId xmlns:p14="http://schemas.microsoft.com/office/powerpoint/2010/main" val="330250153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27E29E00-E0B9-4A88-9EAA-DE01679B96AD}" type="slidenum">
              <a:rPr lang="nb-NO" smtClean="0">
                <a:solidFill>
                  <a:prstClr val="black"/>
                </a:solidFill>
              </a:rPr>
              <a:pPr/>
              <a:t>148</a:t>
            </a:fld>
            <a:endParaRPr lang="nb-NO" dirty="0">
              <a:solidFill>
                <a:prstClr val="black"/>
              </a:solidFill>
            </a:endParaRPr>
          </a:p>
        </p:txBody>
      </p:sp>
    </p:spTree>
    <p:extLst>
      <p:ext uri="{BB962C8B-B14F-4D97-AF65-F5344CB8AC3E}">
        <p14:creationId xmlns:p14="http://schemas.microsoft.com/office/powerpoint/2010/main" val="155076202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DL &gt;= 3</a:t>
            </a:r>
          </a:p>
          <a:p>
            <a:r>
              <a:rPr lang="nb-NO" dirty="0"/>
              <a:t>AP: </a:t>
            </a:r>
            <a:r>
              <a:rPr lang="nb-NO" dirty="0" err="1"/>
              <a:t>new</a:t>
            </a:r>
            <a:r>
              <a:rPr lang="nb-NO" dirty="0"/>
              <a:t> </a:t>
            </a:r>
            <a:r>
              <a:rPr lang="nb-NO" dirty="0" err="1"/>
              <a:t>snow</a:t>
            </a:r>
            <a:r>
              <a:rPr lang="nb-NO" dirty="0"/>
              <a:t> / storm </a:t>
            </a:r>
            <a:r>
              <a:rPr lang="nb-NO" dirty="0" err="1"/>
              <a:t>slab</a:t>
            </a:r>
            <a:endParaRPr lang="nb-NO" dirty="0"/>
          </a:p>
          <a:p>
            <a:r>
              <a:rPr lang="nb-NO" dirty="0" err="1"/>
              <a:t>Hardness</a:t>
            </a:r>
            <a:r>
              <a:rPr lang="nb-NO" baseline="0" dirty="0"/>
              <a:t> </a:t>
            </a:r>
            <a:r>
              <a:rPr lang="nb-NO" baseline="0" dirty="0" err="1"/>
              <a:t>profile</a:t>
            </a:r>
            <a:r>
              <a:rPr lang="nb-NO" baseline="0" dirty="0"/>
              <a:t>: </a:t>
            </a:r>
            <a:r>
              <a:rPr lang="nb-NO" baseline="0" dirty="0" err="1"/>
              <a:t>unstable</a:t>
            </a:r>
            <a:r>
              <a:rPr lang="nb-NO" baseline="0" dirty="0"/>
              <a:t> </a:t>
            </a:r>
            <a:r>
              <a:rPr lang="nb-NO" baseline="0" dirty="0" err="1"/>
              <a:t>class</a:t>
            </a:r>
            <a:endParaRPr lang="nb-NO" baseline="0" dirty="0"/>
          </a:p>
          <a:p>
            <a:r>
              <a:rPr lang="nb-NO" baseline="0" dirty="0"/>
              <a:t>#</a:t>
            </a:r>
            <a:r>
              <a:rPr lang="nb-NO" baseline="0" dirty="0" err="1"/>
              <a:t>Lemons</a:t>
            </a:r>
            <a:r>
              <a:rPr lang="nb-NO" baseline="0" dirty="0"/>
              <a:t>: 6+</a:t>
            </a:r>
          </a:p>
          <a:p>
            <a:r>
              <a:rPr lang="nb-NO" baseline="0" dirty="0"/>
              <a:t>SSU: full score</a:t>
            </a:r>
          </a:p>
          <a:p>
            <a:endParaRPr lang="nb-NO" baseline="0" dirty="0"/>
          </a:p>
          <a:p>
            <a:r>
              <a:rPr lang="nb-NO" baseline="0" dirty="0"/>
              <a:t> </a:t>
            </a:r>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solidFill>
                  <a:prstClr val="black"/>
                </a:solidFill>
              </a:rPr>
              <a:pPr/>
              <a:t>149</a:t>
            </a:fld>
            <a:endParaRPr lang="nb-NO" dirty="0">
              <a:solidFill>
                <a:prstClr val="black"/>
              </a:solidFill>
            </a:endParaRPr>
          </a:p>
        </p:txBody>
      </p:sp>
    </p:spTree>
    <p:extLst>
      <p:ext uri="{BB962C8B-B14F-4D97-AF65-F5344CB8AC3E}">
        <p14:creationId xmlns:p14="http://schemas.microsoft.com/office/powerpoint/2010/main" val="315060697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DL &gt;= 2</a:t>
            </a:r>
          </a:p>
          <a:p>
            <a:r>
              <a:rPr lang="nb-NO" dirty="0"/>
              <a:t>AP: </a:t>
            </a:r>
            <a:r>
              <a:rPr lang="nb-NO" dirty="0" err="1"/>
              <a:t>old</a:t>
            </a:r>
            <a:r>
              <a:rPr lang="nb-NO" dirty="0"/>
              <a:t> </a:t>
            </a:r>
            <a:r>
              <a:rPr lang="nb-NO" dirty="0" err="1"/>
              <a:t>snow</a:t>
            </a:r>
            <a:endParaRPr lang="nb-NO" dirty="0"/>
          </a:p>
          <a:p>
            <a:r>
              <a:rPr lang="nb-NO" dirty="0" err="1"/>
              <a:t>Hardness</a:t>
            </a:r>
            <a:r>
              <a:rPr lang="nb-NO" baseline="0" dirty="0"/>
              <a:t> </a:t>
            </a:r>
            <a:r>
              <a:rPr lang="nb-NO" baseline="0" dirty="0" err="1"/>
              <a:t>profile</a:t>
            </a:r>
            <a:r>
              <a:rPr lang="nb-NO" baseline="0" dirty="0"/>
              <a:t>: </a:t>
            </a:r>
            <a:r>
              <a:rPr lang="nb-NO" baseline="0" dirty="0" err="1"/>
              <a:t>unstable</a:t>
            </a:r>
            <a:r>
              <a:rPr lang="nb-NO" baseline="0" dirty="0"/>
              <a:t> </a:t>
            </a:r>
            <a:r>
              <a:rPr lang="nb-NO" baseline="0" dirty="0" err="1"/>
              <a:t>class</a:t>
            </a:r>
            <a:endParaRPr lang="nb-NO" baseline="0" dirty="0"/>
          </a:p>
          <a:p>
            <a:r>
              <a:rPr lang="nb-NO" baseline="0" dirty="0"/>
              <a:t>#</a:t>
            </a:r>
            <a:r>
              <a:rPr lang="nb-NO" baseline="0" dirty="0" err="1"/>
              <a:t>Lemons</a:t>
            </a:r>
            <a:r>
              <a:rPr lang="nb-NO" baseline="0" dirty="0"/>
              <a:t>: 6+</a:t>
            </a:r>
          </a:p>
          <a:p>
            <a:r>
              <a:rPr lang="nb-NO" baseline="0" dirty="0"/>
              <a:t>SSU: </a:t>
            </a:r>
            <a:r>
              <a:rPr lang="nb-NO" baseline="0" dirty="0" err="1"/>
              <a:t>thin</a:t>
            </a:r>
            <a:r>
              <a:rPr lang="nb-NO" baseline="0" dirty="0"/>
              <a:t>; &lt;1m; </a:t>
            </a:r>
            <a:r>
              <a:rPr lang="nb-NO" baseline="0" dirty="0" err="1"/>
              <a:t>large</a:t>
            </a:r>
            <a:r>
              <a:rPr lang="nb-NO" baseline="0" dirty="0"/>
              <a:t> </a:t>
            </a:r>
            <a:r>
              <a:rPr lang="nb-NO" baseline="0" dirty="0" err="1"/>
              <a:t>crystals</a:t>
            </a:r>
            <a:r>
              <a:rPr lang="nb-NO" baseline="0" dirty="0"/>
              <a:t> (?)</a:t>
            </a:r>
          </a:p>
          <a:p>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solidFill>
                  <a:prstClr val="black"/>
                </a:solidFill>
              </a:rPr>
              <a:pPr/>
              <a:t>150</a:t>
            </a:fld>
            <a:endParaRPr lang="nb-NO" dirty="0">
              <a:solidFill>
                <a:prstClr val="black"/>
              </a:solidFill>
            </a:endParaRPr>
          </a:p>
        </p:txBody>
      </p:sp>
    </p:spTree>
    <p:extLst>
      <p:ext uri="{BB962C8B-B14F-4D97-AF65-F5344CB8AC3E}">
        <p14:creationId xmlns:p14="http://schemas.microsoft.com/office/powerpoint/2010/main" val="330621774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DL &gt;= 4</a:t>
            </a:r>
          </a:p>
          <a:p>
            <a:r>
              <a:rPr lang="nb-NO" dirty="0"/>
              <a:t>AP: </a:t>
            </a:r>
            <a:r>
              <a:rPr lang="nb-NO" dirty="0" err="1"/>
              <a:t>new</a:t>
            </a:r>
            <a:r>
              <a:rPr lang="nb-NO" dirty="0"/>
              <a:t> </a:t>
            </a:r>
            <a:r>
              <a:rPr lang="nb-NO" dirty="0" err="1"/>
              <a:t>snow</a:t>
            </a:r>
            <a:r>
              <a:rPr lang="nb-NO" dirty="0"/>
              <a:t> / storm </a:t>
            </a:r>
            <a:r>
              <a:rPr lang="nb-NO" dirty="0" err="1"/>
              <a:t>slab</a:t>
            </a:r>
            <a:endParaRPr lang="nb-NO" dirty="0"/>
          </a:p>
          <a:p>
            <a:r>
              <a:rPr lang="nb-NO" dirty="0" err="1"/>
              <a:t>Hardness</a:t>
            </a:r>
            <a:r>
              <a:rPr lang="nb-NO" baseline="0" dirty="0"/>
              <a:t> </a:t>
            </a:r>
            <a:r>
              <a:rPr lang="nb-NO" baseline="0" dirty="0" err="1"/>
              <a:t>profile</a:t>
            </a:r>
            <a:r>
              <a:rPr lang="nb-NO" baseline="0" dirty="0"/>
              <a:t>: </a:t>
            </a:r>
            <a:r>
              <a:rPr lang="nb-NO" baseline="0" dirty="0" err="1"/>
              <a:t>unstable</a:t>
            </a:r>
            <a:r>
              <a:rPr lang="nb-NO" baseline="0" dirty="0"/>
              <a:t> </a:t>
            </a:r>
            <a:r>
              <a:rPr lang="nb-NO" baseline="0" dirty="0" err="1"/>
              <a:t>class</a:t>
            </a:r>
            <a:endParaRPr lang="nb-NO" baseline="0" dirty="0"/>
          </a:p>
          <a:p>
            <a:r>
              <a:rPr lang="nb-NO" baseline="0" dirty="0"/>
              <a:t>#</a:t>
            </a:r>
            <a:r>
              <a:rPr lang="nb-NO" baseline="0" dirty="0" err="1"/>
              <a:t>Lemons</a:t>
            </a:r>
            <a:r>
              <a:rPr lang="nb-NO" baseline="0" dirty="0"/>
              <a:t>: 6+</a:t>
            </a:r>
          </a:p>
          <a:p>
            <a:r>
              <a:rPr lang="nb-NO" baseline="0" dirty="0"/>
              <a:t>SSU: full score</a:t>
            </a:r>
          </a:p>
          <a:p>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solidFill>
                  <a:prstClr val="black"/>
                </a:solidFill>
              </a:rPr>
              <a:pPr/>
              <a:t>151</a:t>
            </a:fld>
            <a:endParaRPr lang="nb-NO" dirty="0">
              <a:solidFill>
                <a:prstClr val="black"/>
              </a:solidFill>
            </a:endParaRPr>
          </a:p>
        </p:txBody>
      </p:sp>
    </p:spTree>
    <p:extLst>
      <p:ext uri="{BB962C8B-B14F-4D97-AF65-F5344CB8AC3E}">
        <p14:creationId xmlns:p14="http://schemas.microsoft.com/office/powerpoint/2010/main" val="2712530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a:solidFill>
                  <a:schemeClr val="tx1"/>
                </a:solidFill>
                <a:latin typeface="Arial" panose="020B0604020202020204" pitchFamily="34" charset="0"/>
                <a:ea typeface="ＭＳ Ｐゴシック" panose="020B0600070205080204" pitchFamily="34" charset="-128"/>
              </a:defRPr>
            </a:lvl2pPr>
            <a:lvl3pPr eaLnBrk="0" hangingPunct="0">
              <a:defRPr sz="2400" b="1">
                <a:solidFill>
                  <a:schemeClr val="tx1"/>
                </a:solidFill>
                <a:latin typeface="Arial" panose="020B0604020202020204" pitchFamily="34" charset="0"/>
                <a:ea typeface="ＭＳ Ｐゴシック" panose="020B0600070205080204" pitchFamily="34" charset="-128"/>
              </a:defRPr>
            </a:lvl3pPr>
            <a:lvl4pPr eaLnBrk="0" hangingPunct="0">
              <a:defRPr sz="2400" b="1">
                <a:solidFill>
                  <a:schemeClr val="tx1"/>
                </a:solidFill>
                <a:latin typeface="Arial" panose="020B0604020202020204" pitchFamily="34" charset="0"/>
                <a:ea typeface="ＭＳ Ｐゴシック" panose="020B0600070205080204" pitchFamily="34" charset="-128"/>
              </a:defRPr>
            </a:lvl4pPr>
            <a:lvl5pPr eaLnBrk="0" hangingPunct="0">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49E6F39F-3603-4D16-8BE6-11EC29AC4AB8}" type="slidenum">
              <a:rPr lang="en-US" altLang="nb-NO" sz="1200" b="0">
                <a:latin typeface="Times" panose="02020603050405020304" pitchFamily="18" charset="0"/>
              </a:rPr>
              <a:pPr/>
              <a:t>13</a:t>
            </a:fld>
            <a:endParaRPr lang="en-US" altLang="nb-NO" sz="1200" b="0">
              <a:latin typeface="Times" panose="02020603050405020304" pitchFamily="18"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nb-NO" b="1">
                <a:latin typeface="Times" panose="02020603050405020304" pitchFamily="18" charset="0"/>
                <a:ea typeface="ＭＳ Ｐゴシック" panose="020B0600070205080204" pitchFamily="34" charset="-128"/>
              </a:rPr>
              <a:t>Two types of dry metamorphism:  constructive and destructive</a:t>
            </a:r>
            <a:r>
              <a:rPr lang="en-US" altLang="nb-NO">
                <a:latin typeface="Times" panose="02020603050405020304" pitchFamily="18" charset="0"/>
                <a:ea typeface="ＭＳ Ｐゴシック" panose="020B0600070205080204" pitchFamily="34" charset="-128"/>
              </a:rPr>
              <a:t>.  The two dominant metamorphic processes within the snowpack are rounding and faceting.  We will cover conditions that lead to these processes.</a:t>
            </a:r>
          </a:p>
        </p:txBody>
      </p:sp>
    </p:spTree>
    <p:extLst>
      <p:ext uri="{BB962C8B-B14F-4D97-AF65-F5344CB8AC3E}">
        <p14:creationId xmlns:p14="http://schemas.microsoft.com/office/powerpoint/2010/main" val="338775595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DL &gt;= 1</a:t>
            </a:r>
          </a:p>
          <a:p>
            <a:r>
              <a:rPr lang="nb-NO" dirty="0"/>
              <a:t>AP: </a:t>
            </a:r>
            <a:r>
              <a:rPr lang="nb-NO" dirty="0" err="1"/>
              <a:t>new</a:t>
            </a:r>
            <a:r>
              <a:rPr lang="nb-NO" dirty="0"/>
              <a:t> </a:t>
            </a:r>
            <a:r>
              <a:rPr lang="nb-NO" dirty="0" err="1"/>
              <a:t>snow</a:t>
            </a:r>
            <a:r>
              <a:rPr lang="nb-NO" dirty="0"/>
              <a:t> / storm </a:t>
            </a:r>
            <a:r>
              <a:rPr lang="nb-NO" dirty="0" err="1"/>
              <a:t>slab</a:t>
            </a:r>
            <a:endParaRPr lang="nb-NO" dirty="0"/>
          </a:p>
          <a:p>
            <a:r>
              <a:rPr lang="nb-NO" dirty="0" err="1"/>
              <a:t>Hardness</a:t>
            </a:r>
            <a:r>
              <a:rPr lang="nb-NO" baseline="0" dirty="0"/>
              <a:t> </a:t>
            </a:r>
            <a:r>
              <a:rPr lang="nb-NO" baseline="0" dirty="0" err="1"/>
              <a:t>profile</a:t>
            </a:r>
            <a:r>
              <a:rPr lang="nb-NO" baseline="0" dirty="0"/>
              <a:t>: stable </a:t>
            </a:r>
            <a:r>
              <a:rPr lang="nb-NO" baseline="0" dirty="0" err="1"/>
              <a:t>class</a:t>
            </a:r>
            <a:endParaRPr lang="nb-NO" baseline="0" dirty="0"/>
          </a:p>
          <a:p>
            <a:r>
              <a:rPr lang="nb-NO" baseline="0" dirty="0"/>
              <a:t>#</a:t>
            </a:r>
            <a:r>
              <a:rPr lang="nb-NO" baseline="0" dirty="0" err="1"/>
              <a:t>Lemons</a:t>
            </a:r>
            <a:r>
              <a:rPr lang="nb-NO" baseline="0" dirty="0"/>
              <a:t>: 2</a:t>
            </a:r>
          </a:p>
          <a:p>
            <a:r>
              <a:rPr lang="nb-NO" baseline="0" dirty="0"/>
              <a:t>SSU: </a:t>
            </a:r>
            <a:r>
              <a:rPr lang="nb-NO" baseline="0" dirty="0" err="1"/>
              <a:t>no</a:t>
            </a:r>
            <a:r>
              <a:rPr lang="nb-NO" baseline="0" dirty="0"/>
              <a:t> score</a:t>
            </a:r>
          </a:p>
          <a:p>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solidFill>
                  <a:prstClr val="black"/>
                </a:solidFill>
              </a:rPr>
              <a:pPr/>
              <a:t>152</a:t>
            </a:fld>
            <a:endParaRPr lang="nb-NO" dirty="0">
              <a:solidFill>
                <a:prstClr val="black"/>
              </a:solidFill>
            </a:endParaRPr>
          </a:p>
        </p:txBody>
      </p:sp>
    </p:spTree>
    <p:extLst>
      <p:ext uri="{BB962C8B-B14F-4D97-AF65-F5344CB8AC3E}">
        <p14:creationId xmlns:p14="http://schemas.microsoft.com/office/powerpoint/2010/main" val="144520086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27E29E00-E0B9-4A88-9EAA-DE01679B96AD}" type="slidenum">
              <a:rPr lang="nb-NO" smtClean="0">
                <a:solidFill>
                  <a:srgbClr val="000000"/>
                </a:solidFill>
              </a:rPr>
              <a:pPr/>
              <a:t>153</a:t>
            </a:fld>
            <a:endParaRPr lang="nb-NO" dirty="0">
              <a:solidFill>
                <a:srgbClr val="000000"/>
              </a:solidFill>
            </a:endParaRPr>
          </a:p>
        </p:txBody>
      </p:sp>
    </p:spTree>
    <p:extLst>
      <p:ext uri="{BB962C8B-B14F-4D97-AF65-F5344CB8AC3E}">
        <p14:creationId xmlns:p14="http://schemas.microsoft.com/office/powerpoint/2010/main" val="324776942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27E29E00-E0B9-4A88-9EAA-DE01679B96AD}" type="slidenum">
              <a:rPr lang="nb-NO" smtClean="0">
                <a:solidFill>
                  <a:srgbClr val="000000"/>
                </a:solidFill>
              </a:rPr>
              <a:pPr/>
              <a:t>154</a:t>
            </a:fld>
            <a:endParaRPr lang="nb-NO" dirty="0">
              <a:solidFill>
                <a:srgbClr val="000000"/>
              </a:solidFill>
            </a:endParaRPr>
          </a:p>
        </p:txBody>
      </p:sp>
    </p:spTree>
    <p:extLst>
      <p:ext uri="{BB962C8B-B14F-4D97-AF65-F5344CB8AC3E}">
        <p14:creationId xmlns:p14="http://schemas.microsoft.com/office/powerpoint/2010/main" val="31400077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nb-NO" dirty="0"/>
              <a:t>Noen kombinasjoner av flak og svake lag er spesiell</a:t>
            </a:r>
            <a:r>
              <a:rPr lang="nb-NO" baseline="0" dirty="0"/>
              <a:t> farelige.</a:t>
            </a:r>
            <a:endParaRPr lang="nb-NO" dirty="0"/>
          </a:p>
          <a:p>
            <a:pPr marL="0" marR="0" indent="0" algn="l" defTabSz="914400" rtl="0" eaLnBrk="1" fontAlgn="base" latinLnBrk="0" hangingPunct="1">
              <a:lnSpc>
                <a:spcPct val="100000"/>
              </a:lnSpc>
              <a:spcBef>
                <a:spcPct val="30000"/>
              </a:spcBef>
              <a:spcAft>
                <a:spcPct val="0"/>
              </a:spcAft>
              <a:buClrTx/>
              <a:buSzTx/>
              <a:buFontTx/>
              <a:buNone/>
              <a:tabLst/>
              <a:defRPr/>
            </a:pPr>
            <a:endParaRPr lang="nb-NO" dirty="0"/>
          </a:p>
          <a:p>
            <a:pPr marL="0" marR="0" indent="0" algn="l" defTabSz="914400" rtl="0" eaLnBrk="1" fontAlgn="base" latinLnBrk="0" hangingPunct="1">
              <a:lnSpc>
                <a:spcPct val="100000"/>
              </a:lnSpc>
              <a:spcBef>
                <a:spcPct val="30000"/>
              </a:spcBef>
              <a:spcAft>
                <a:spcPct val="0"/>
              </a:spcAft>
              <a:buClrTx/>
              <a:buSzTx/>
              <a:buFontTx/>
              <a:buNone/>
              <a:tabLst/>
              <a:defRPr/>
            </a:pPr>
            <a:r>
              <a:rPr lang="nb-NO" dirty="0"/>
              <a:t>*Kald snø over varm (særlig våt) snø</a:t>
            </a:r>
            <a:r>
              <a:rPr lang="nb-NO" baseline="0" dirty="0"/>
              <a:t> – høy temperaturgradient og mye fuktighet tilgjengelig</a:t>
            </a:r>
          </a:p>
          <a:p>
            <a:pPr marL="0" marR="0" indent="0" algn="l" defTabSz="914400" rtl="0" eaLnBrk="1" fontAlgn="base" latinLnBrk="0" hangingPunct="1">
              <a:lnSpc>
                <a:spcPct val="100000"/>
              </a:lnSpc>
              <a:spcBef>
                <a:spcPct val="30000"/>
              </a:spcBef>
              <a:spcAft>
                <a:spcPct val="0"/>
              </a:spcAft>
              <a:buClrTx/>
              <a:buSzTx/>
              <a:buFontTx/>
              <a:buNone/>
              <a:tabLst/>
              <a:defRPr/>
            </a:pPr>
            <a:endParaRPr lang="nb-NO"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nb-NO" baseline="0" dirty="0"/>
              <a:t>Bilde: ukjent</a:t>
            </a:r>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solidFill>
                  <a:srgbClr val="000000"/>
                </a:solidFill>
              </a:rPr>
              <a:pPr/>
              <a:t>155</a:t>
            </a:fld>
            <a:endParaRPr lang="nb-NO" dirty="0">
              <a:solidFill>
                <a:srgbClr val="000000"/>
              </a:solidFill>
            </a:endParaRPr>
          </a:p>
        </p:txBody>
      </p:sp>
    </p:spTree>
    <p:extLst>
      <p:ext uri="{BB962C8B-B14F-4D97-AF65-F5344CB8AC3E}">
        <p14:creationId xmlns:p14="http://schemas.microsoft.com/office/powerpoint/2010/main" val="367778399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solidFill>
                  <a:srgbClr val="000000"/>
                </a:solidFill>
              </a:rPr>
              <a:pPr/>
              <a:t>156</a:t>
            </a:fld>
            <a:endParaRPr lang="nb-NO" dirty="0">
              <a:solidFill>
                <a:srgbClr val="000000"/>
              </a:solidFill>
            </a:endParaRPr>
          </a:p>
        </p:txBody>
      </p:sp>
    </p:spTree>
    <p:extLst>
      <p:ext uri="{BB962C8B-B14F-4D97-AF65-F5344CB8AC3E}">
        <p14:creationId xmlns:p14="http://schemas.microsoft.com/office/powerpoint/2010/main" val="210900341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157</a:t>
            </a:fld>
            <a:endParaRPr lang="nb-NO" dirty="0"/>
          </a:p>
        </p:txBody>
      </p:sp>
    </p:spTree>
    <p:extLst>
      <p:ext uri="{BB962C8B-B14F-4D97-AF65-F5344CB8AC3E}">
        <p14:creationId xmlns:p14="http://schemas.microsoft.com/office/powerpoint/2010/main" val="195235409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nb-NO" dirty="0"/>
              <a:t>Fra </a:t>
            </a:r>
            <a:r>
              <a:rPr lang="nb-NO" dirty="0" err="1"/>
              <a:t>Kalle’s</a:t>
            </a:r>
            <a:r>
              <a:rPr lang="nb-NO" dirty="0"/>
              <a:t> presentasjon</a:t>
            </a:r>
          </a:p>
          <a:p>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158</a:t>
            </a:fld>
            <a:endParaRPr lang="nb-NO" dirty="0"/>
          </a:p>
        </p:txBody>
      </p:sp>
    </p:spTree>
    <p:extLst>
      <p:ext uri="{BB962C8B-B14F-4D97-AF65-F5344CB8AC3E}">
        <p14:creationId xmlns:p14="http://schemas.microsoft.com/office/powerpoint/2010/main" val="381159753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159</a:t>
            </a:fld>
            <a:endParaRPr lang="nb-NO" dirty="0"/>
          </a:p>
        </p:txBody>
      </p:sp>
    </p:spTree>
    <p:extLst>
      <p:ext uri="{BB962C8B-B14F-4D97-AF65-F5344CB8AC3E}">
        <p14:creationId xmlns:p14="http://schemas.microsoft.com/office/powerpoint/2010/main" val="2631009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14</a:t>
            </a:fld>
            <a:endParaRPr lang="nb-NO" dirty="0"/>
          </a:p>
        </p:txBody>
      </p:sp>
    </p:spTree>
    <p:extLst>
      <p:ext uri="{BB962C8B-B14F-4D97-AF65-F5344CB8AC3E}">
        <p14:creationId xmlns:p14="http://schemas.microsoft.com/office/powerpoint/2010/main" val="1511726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Snø er</a:t>
            </a:r>
            <a:r>
              <a:rPr lang="nb-NO" baseline="0" dirty="0"/>
              <a:t> et porøs material som består av luft og is (og muligens litt vann).</a:t>
            </a:r>
          </a:p>
          <a:p>
            <a:r>
              <a:rPr lang="nb-NO" baseline="0" dirty="0"/>
              <a:t>Strukturen er dannet pga bindinger mellom enkelte snøkorn med hulrom fylt med luft.</a:t>
            </a:r>
          </a:p>
          <a:p>
            <a:r>
              <a:rPr lang="nb-NO" baseline="0" dirty="0"/>
              <a:t>Bindingene er sterkest når korn er avrundet, små og av sammen størrelse. </a:t>
            </a:r>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15</a:t>
            </a:fld>
            <a:endParaRPr lang="nb-NO" dirty="0"/>
          </a:p>
        </p:txBody>
      </p:sp>
    </p:spTree>
    <p:extLst>
      <p:ext uri="{BB962C8B-B14F-4D97-AF65-F5344CB8AC3E}">
        <p14:creationId xmlns:p14="http://schemas.microsoft.com/office/powerpoint/2010/main" val="357857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Constant temp. grad. In cold lab – only curvature effects!</a:t>
            </a:r>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16</a:t>
            </a:fld>
            <a:endParaRPr lang="nb-NO" dirty="0"/>
          </a:p>
        </p:txBody>
      </p:sp>
    </p:spTree>
    <p:extLst>
      <p:ext uri="{BB962C8B-B14F-4D97-AF65-F5344CB8AC3E}">
        <p14:creationId xmlns:p14="http://schemas.microsoft.com/office/powerpoint/2010/main" val="3456039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DRAW GRAIN</a:t>
            </a:r>
            <a:r>
              <a:rPr lang="en-US" baseline="0" dirty="0"/>
              <a:t> CANNIBALSIM ON THE BOARD</a:t>
            </a:r>
            <a:endParaRPr lang="en-US"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17</a:t>
            </a:fld>
            <a:endParaRPr lang="nb-NO" dirty="0"/>
          </a:p>
        </p:txBody>
      </p:sp>
    </p:spTree>
    <p:extLst>
      <p:ext uri="{BB962C8B-B14F-4D97-AF65-F5344CB8AC3E}">
        <p14:creationId xmlns:p14="http://schemas.microsoft.com/office/powerpoint/2010/main" val="35204343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SINTERING: </a:t>
            </a:r>
            <a:r>
              <a:rPr lang="nb-NO" dirty="0" err="1"/>
              <a:t>se</a:t>
            </a:r>
            <a:r>
              <a:rPr lang="nb-NO" baseline="0" dirty="0" err="1"/>
              <a:t>e</a:t>
            </a:r>
            <a:r>
              <a:rPr lang="nb-NO" baseline="0" dirty="0"/>
              <a:t> manus</a:t>
            </a:r>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18</a:t>
            </a:fld>
            <a:endParaRPr lang="nb-NO" dirty="0"/>
          </a:p>
        </p:txBody>
      </p:sp>
    </p:spTree>
    <p:extLst>
      <p:ext uri="{BB962C8B-B14F-4D97-AF65-F5344CB8AC3E}">
        <p14:creationId xmlns:p14="http://schemas.microsoft.com/office/powerpoint/2010/main" val="3533385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Plassholder for lysbilde 1"/>
          <p:cNvSpPr>
            <a:spLocks noGrp="1" noRot="1" noChangeAspect="1" noTextEdit="1"/>
          </p:cNvSpPr>
          <p:nvPr>
            <p:ph type="sldImg"/>
          </p:nvPr>
        </p:nvSpPr>
        <p:spPr>
          <a:ln/>
        </p:spPr>
      </p:sp>
      <p:sp>
        <p:nvSpPr>
          <p:cNvPr id="56323" name="Plassholder for notater 2"/>
          <p:cNvSpPr>
            <a:spLocks noGrp="1"/>
          </p:cNvSpPr>
          <p:nvPr>
            <p:ph type="body" idx="1"/>
          </p:nvPr>
        </p:nvSpPr>
        <p:spPr>
          <a:noFill/>
          <a:ln/>
        </p:spPr>
        <p:txBody>
          <a:bodyPr/>
          <a:lstStyle/>
          <a:p>
            <a:pPr eaLnBrk="1" hangingPunct="1"/>
            <a:r>
              <a:rPr lang="nb-NO" dirty="0"/>
              <a:t>Snøen ”setter seg”: omgruppering og</a:t>
            </a:r>
            <a:r>
              <a:rPr lang="nb-NO" baseline="0" dirty="0"/>
              <a:t> nedbryting av krystaller</a:t>
            </a:r>
            <a:r>
              <a:rPr lang="nb-NO" dirty="0"/>
              <a:t>. Bindingene blir sterkere, stabiliteten øker. Eller snøen blir hardere! (fra løs puddersnø til sammenhengende snø, evt. flak).</a:t>
            </a:r>
          </a:p>
          <a:p>
            <a:pPr eaLnBrk="1" hangingPunct="1"/>
            <a:r>
              <a:rPr lang="nb-NO" dirty="0"/>
              <a:t>Tettheten</a:t>
            </a:r>
            <a:r>
              <a:rPr lang="nb-NO" baseline="0" dirty="0"/>
              <a:t> øker (100 kg/m3 på nysnø til 250-350 kg/m3) mens volumen minker.</a:t>
            </a:r>
          </a:p>
          <a:p>
            <a:pPr eaLnBrk="1" hangingPunct="1"/>
            <a:endParaRPr lang="nb-NO" baseline="0" dirty="0"/>
          </a:p>
          <a:p>
            <a:pPr eaLnBrk="1" hangingPunct="1"/>
            <a:r>
              <a:rPr lang="nb-NO" baseline="0" dirty="0"/>
              <a:t>Vis transport fra tupper til forsenkninger i bildet.</a:t>
            </a:r>
          </a:p>
          <a:p>
            <a:pPr eaLnBrk="1" hangingPunct="1"/>
            <a:endParaRPr lang="nb-NO" baseline="0" dirty="0"/>
          </a:p>
        </p:txBody>
      </p:sp>
      <p:sp>
        <p:nvSpPr>
          <p:cNvPr id="56324" name="Plassholder for lysbildenummer 3"/>
          <p:cNvSpPr>
            <a:spLocks noGrp="1"/>
          </p:cNvSpPr>
          <p:nvPr>
            <p:ph type="sldNum" sz="quarter" idx="5"/>
          </p:nvPr>
        </p:nvSpPr>
        <p:spPr>
          <a:noFill/>
        </p:spPr>
        <p:txBody>
          <a:bodyPr/>
          <a:lstStyle/>
          <a:p>
            <a:fld id="{C142F285-FD1D-458A-A4E5-3B50C2C3795C}" type="slidenum">
              <a:rPr lang="nb-NO"/>
              <a:pPr/>
              <a:t>19</a:t>
            </a:fld>
            <a:endParaRPr lang="nb-NO"/>
          </a:p>
        </p:txBody>
      </p:sp>
    </p:spTree>
    <p:extLst>
      <p:ext uri="{BB962C8B-B14F-4D97-AF65-F5344CB8AC3E}">
        <p14:creationId xmlns:p14="http://schemas.microsoft.com/office/powerpoint/2010/main" val="1138849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2</a:t>
            </a:fld>
            <a:endParaRPr lang="nb-NO" dirty="0"/>
          </a:p>
        </p:txBody>
      </p:sp>
    </p:spTree>
    <p:extLst>
      <p:ext uri="{BB962C8B-B14F-4D97-AF65-F5344CB8AC3E}">
        <p14:creationId xmlns:p14="http://schemas.microsoft.com/office/powerpoint/2010/main" val="4004965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nb-NO" dirty="0"/>
              <a:t>Temperaturen bestemmer hastigheten av nedbrytende omvandling, altså hvor lang tid det tar fra fine krystaller til avrundete korn</a:t>
            </a:r>
          </a:p>
          <a:p>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20</a:t>
            </a:fld>
            <a:endParaRPr lang="nb-NO" dirty="0"/>
          </a:p>
        </p:txBody>
      </p:sp>
    </p:spTree>
    <p:extLst>
      <p:ext uri="{BB962C8B-B14F-4D97-AF65-F5344CB8AC3E}">
        <p14:creationId xmlns:p14="http://schemas.microsoft.com/office/powerpoint/2010/main" val="16673022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noProof="0" dirty="0"/>
              <a:t>Most</a:t>
            </a:r>
            <a:r>
              <a:rPr lang="nb-NO" baseline="0" noProof="0" dirty="0"/>
              <a:t> </a:t>
            </a:r>
            <a:r>
              <a:rPr lang="nb-NO" baseline="0" noProof="0" dirty="0" err="1"/>
              <a:t>transportation</a:t>
            </a:r>
            <a:r>
              <a:rPr lang="nb-NO" baseline="0" noProof="0" dirty="0"/>
              <a:t> by </a:t>
            </a:r>
            <a:r>
              <a:rPr lang="nb-NO" baseline="0" noProof="0" dirty="0" err="1"/>
              <a:t>saltation</a:t>
            </a:r>
            <a:r>
              <a:rPr lang="nb-NO" baseline="0" noProof="0" dirty="0"/>
              <a:t>, </a:t>
            </a:r>
            <a:r>
              <a:rPr lang="nb-NO" baseline="0" noProof="0" dirty="0" err="1"/>
              <a:t>however</a:t>
            </a:r>
            <a:r>
              <a:rPr lang="nb-NO" baseline="0" noProof="0" dirty="0"/>
              <a:t> in alpine </a:t>
            </a:r>
            <a:r>
              <a:rPr lang="nb-NO" baseline="0" noProof="0" dirty="0" err="1"/>
              <a:t>terrain</a:t>
            </a:r>
            <a:r>
              <a:rPr lang="nb-NO" baseline="0" noProof="0" dirty="0"/>
              <a:t> </a:t>
            </a:r>
            <a:r>
              <a:rPr lang="nb-NO" baseline="0" noProof="0" dirty="0" err="1"/>
              <a:t>suspension</a:t>
            </a:r>
            <a:r>
              <a:rPr lang="nb-NO" baseline="0" noProof="0" dirty="0"/>
              <a:t> </a:t>
            </a:r>
            <a:r>
              <a:rPr lang="nb-NO" baseline="0" noProof="0" dirty="0" err="1"/>
              <a:t>can</a:t>
            </a:r>
            <a:r>
              <a:rPr lang="nb-NO" baseline="0" noProof="0" dirty="0"/>
              <a:t> </a:t>
            </a:r>
            <a:r>
              <a:rPr lang="nb-NO" baseline="0" noProof="0" dirty="0" err="1"/>
              <a:t>become</a:t>
            </a:r>
            <a:r>
              <a:rPr lang="nb-NO" baseline="0" noProof="0" dirty="0"/>
              <a:t> </a:t>
            </a:r>
            <a:r>
              <a:rPr lang="nb-NO" baseline="0" noProof="0" dirty="0" err="1"/>
              <a:t>the</a:t>
            </a:r>
            <a:r>
              <a:rPr lang="nb-NO" baseline="0" noProof="0" dirty="0"/>
              <a:t> </a:t>
            </a:r>
            <a:r>
              <a:rPr lang="nb-NO" baseline="0" noProof="0" dirty="0" err="1"/>
              <a:t>dominating</a:t>
            </a:r>
            <a:r>
              <a:rPr lang="nb-NO" baseline="0" noProof="0" dirty="0"/>
              <a:t> </a:t>
            </a:r>
            <a:r>
              <a:rPr lang="nb-NO" baseline="0" noProof="0" dirty="0" err="1"/>
              <a:t>factor</a:t>
            </a:r>
            <a:r>
              <a:rPr lang="nb-NO" baseline="0" noProof="0" dirty="0"/>
              <a:t>.</a:t>
            </a:r>
          </a:p>
          <a:p>
            <a:endParaRPr lang="nb-NO" baseline="0" noProof="0" dirty="0"/>
          </a:p>
          <a:p>
            <a:r>
              <a:rPr lang="nb-NO" baseline="0" noProof="0"/>
              <a:t>Vindtransport fører til en nedbryting og effektiv pakking av snøen</a:t>
            </a:r>
            <a:endParaRPr lang="nb-NO" noProof="0"/>
          </a:p>
        </p:txBody>
      </p:sp>
      <p:sp>
        <p:nvSpPr>
          <p:cNvPr id="4" name="Plassholder for lysbildenummer 3"/>
          <p:cNvSpPr>
            <a:spLocks noGrp="1"/>
          </p:cNvSpPr>
          <p:nvPr>
            <p:ph type="sldNum" sz="quarter" idx="10"/>
          </p:nvPr>
        </p:nvSpPr>
        <p:spPr/>
        <p:txBody>
          <a:bodyPr/>
          <a:lstStyle/>
          <a:p>
            <a:fld id="{7DC3E5B4-3CDD-4C12-A980-741EE57C2478}" type="slidenum">
              <a:rPr lang="en-US" smtClean="0"/>
              <a:pPr/>
              <a:t>22</a:t>
            </a:fld>
            <a:endParaRPr lang="en-US"/>
          </a:p>
        </p:txBody>
      </p:sp>
    </p:spTree>
    <p:extLst>
      <p:ext uri="{BB962C8B-B14F-4D97-AF65-F5344CB8AC3E}">
        <p14:creationId xmlns:p14="http://schemas.microsoft.com/office/powerpoint/2010/main" val="1174069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23</a:t>
            </a:fld>
            <a:endParaRPr lang="nb-NO" dirty="0"/>
          </a:p>
        </p:txBody>
      </p:sp>
    </p:spTree>
    <p:extLst>
      <p:ext uri="{BB962C8B-B14F-4D97-AF65-F5344CB8AC3E}">
        <p14:creationId xmlns:p14="http://schemas.microsoft.com/office/powerpoint/2010/main" val="769408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24</a:t>
            </a:fld>
            <a:endParaRPr lang="nb-NO" dirty="0"/>
          </a:p>
        </p:txBody>
      </p:sp>
    </p:spTree>
    <p:extLst>
      <p:ext uri="{BB962C8B-B14F-4D97-AF65-F5344CB8AC3E}">
        <p14:creationId xmlns:p14="http://schemas.microsoft.com/office/powerpoint/2010/main" val="33502702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Plassholder for lysbilde 1"/>
          <p:cNvSpPr>
            <a:spLocks noGrp="1" noRot="1" noChangeAspect="1" noTextEdit="1"/>
          </p:cNvSpPr>
          <p:nvPr>
            <p:ph type="sldImg"/>
          </p:nvPr>
        </p:nvSpPr>
        <p:spPr>
          <a:ln/>
        </p:spPr>
      </p:sp>
      <p:sp>
        <p:nvSpPr>
          <p:cNvPr id="57347" name="Plassholder for notater 2"/>
          <p:cNvSpPr>
            <a:spLocks noGrp="1"/>
          </p:cNvSpPr>
          <p:nvPr>
            <p:ph type="body" idx="1"/>
          </p:nvPr>
        </p:nvSpPr>
        <p:spPr>
          <a:noFill/>
          <a:ln/>
        </p:spPr>
        <p:txBody>
          <a:bodyPr/>
          <a:lstStyle/>
          <a:p>
            <a:pPr>
              <a:buNone/>
            </a:pPr>
            <a:r>
              <a:rPr lang="nb-NO" dirty="0"/>
              <a:t>Termodynamiske prosesser: vanndamptransport</a:t>
            </a:r>
          </a:p>
          <a:p>
            <a:r>
              <a:rPr lang="nb-NO" dirty="0"/>
              <a:t>Trykkforskjell pga temperatur og/eller kohesjon</a:t>
            </a:r>
          </a:p>
          <a:p>
            <a:r>
              <a:rPr lang="nb-NO" dirty="0"/>
              <a:t>Varmere områder har høyere damptrykk enn kaldere områder – utlikning: vanndamptransport fra varmere til kaldere områder</a:t>
            </a:r>
          </a:p>
          <a:p>
            <a:endParaRPr lang="nb-NO" dirty="0"/>
          </a:p>
          <a:p>
            <a:r>
              <a:rPr lang="nb-NO" dirty="0"/>
              <a:t>Jo varmer et korn er jo mer vann fordamper fra overflaten</a:t>
            </a:r>
          </a:p>
          <a:p>
            <a:pPr eaLnBrk="1" hangingPunct="1"/>
            <a:endParaRPr lang="nb-NO" dirty="0"/>
          </a:p>
          <a:p>
            <a:pPr eaLnBrk="1" hangingPunct="1"/>
            <a:r>
              <a:rPr lang="nb-NO" dirty="0"/>
              <a:t>Disse er prosesser som bygger opp nye krystaller eller får eksisterende krystaller til å vokse. Disse er prosesser som skaper ustabile forhold.</a:t>
            </a:r>
          </a:p>
          <a:p>
            <a:pPr eaLnBrk="1" hangingPunct="1"/>
            <a:endParaRPr lang="nb-NO" dirty="0"/>
          </a:p>
          <a:p>
            <a:pPr eaLnBrk="1" hangingPunct="1"/>
            <a:r>
              <a:rPr lang="nb-NO" dirty="0"/>
              <a:t>Bilde: Håndbok</a:t>
            </a:r>
            <a:r>
              <a:rPr lang="nb-NO" baseline="0" dirty="0"/>
              <a:t> om snøskred</a:t>
            </a:r>
            <a:endParaRPr lang="nb-NO" dirty="0"/>
          </a:p>
        </p:txBody>
      </p:sp>
      <p:sp>
        <p:nvSpPr>
          <p:cNvPr id="57348" name="Plassholder for lysbildenummer 3"/>
          <p:cNvSpPr>
            <a:spLocks noGrp="1"/>
          </p:cNvSpPr>
          <p:nvPr>
            <p:ph type="sldNum" sz="quarter" idx="5"/>
          </p:nvPr>
        </p:nvSpPr>
        <p:spPr>
          <a:noFill/>
        </p:spPr>
        <p:txBody>
          <a:bodyPr/>
          <a:lstStyle/>
          <a:p>
            <a:fld id="{1FEC9C77-645F-4257-A96A-864EBC79E092}" type="slidenum">
              <a:rPr lang="nb-NO"/>
              <a:pPr/>
              <a:t>25</a:t>
            </a:fld>
            <a:endParaRPr lang="nb-NO"/>
          </a:p>
        </p:txBody>
      </p:sp>
    </p:spTree>
    <p:extLst>
      <p:ext uri="{BB962C8B-B14F-4D97-AF65-F5344CB8AC3E}">
        <p14:creationId xmlns:p14="http://schemas.microsoft.com/office/powerpoint/2010/main" val="29467041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Have on paper</a:t>
            </a:r>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26</a:t>
            </a:fld>
            <a:endParaRPr lang="nb-NO" dirty="0"/>
          </a:p>
        </p:txBody>
      </p:sp>
    </p:spTree>
    <p:extLst>
      <p:ext uri="{BB962C8B-B14F-4D97-AF65-F5344CB8AC3E}">
        <p14:creationId xmlns:p14="http://schemas.microsoft.com/office/powerpoint/2010/main" val="18149108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Vanndamptransporten</a:t>
            </a:r>
            <a:r>
              <a:rPr lang="nb-NO" baseline="0" dirty="0"/>
              <a:t> er dominert av temperaturforskjeller, men også </a:t>
            </a:r>
          </a:p>
          <a:p>
            <a:endParaRPr lang="nb-NO" baseline="0" dirty="0"/>
          </a:p>
          <a:p>
            <a:r>
              <a:rPr lang="nb-NO" baseline="0" dirty="0"/>
              <a:t>Aggregat: flytende til solid</a:t>
            </a:r>
          </a:p>
          <a:p>
            <a:r>
              <a:rPr lang="nb-NO" dirty="0"/>
              <a:t>Form: konveks til konkav</a:t>
            </a:r>
          </a:p>
          <a:p>
            <a:r>
              <a:rPr lang="nb-NO" dirty="0"/>
              <a:t>Kornstørrelse: små til stort</a:t>
            </a:r>
          </a:p>
          <a:p>
            <a:endParaRPr lang="nb-NO" dirty="0"/>
          </a:p>
          <a:p>
            <a:r>
              <a:rPr lang="nb-NO" dirty="0"/>
              <a:t>Tidsforskjellen</a:t>
            </a:r>
            <a:r>
              <a:rPr lang="nb-NO" baseline="0" dirty="0"/>
              <a:t> mellom m</a:t>
            </a:r>
            <a:r>
              <a:rPr lang="nb-NO" dirty="0"/>
              <a:t>aks lufttemperatur og snøtemperatur øker</a:t>
            </a:r>
            <a:r>
              <a:rPr lang="nb-NO" baseline="0" dirty="0"/>
              <a:t> med dybden pga snøens lave varmeledningsevne. </a:t>
            </a:r>
            <a:endParaRPr lang="nb-NO" dirty="0"/>
          </a:p>
          <a:p>
            <a:endParaRPr lang="nb-NO" dirty="0"/>
          </a:p>
          <a:p>
            <a:r>
              <a:rPr lang="nb-NO" dirty="0"/>
              <a:t>Retningen er vanligvis fra bunn til</a:t>
            </a:r>
            <a:r>
              <a:rPr lang="nb-NO" baseline="0" dirty="0"/>
              <a:t> topp. Is fordamper fra tuppene og sublimerer på undersiden av neste krystallen. Nær overflaten kan retningen endre seg om dagen.</a:t>
            </a:r>
          </a:p>
          <a:p>
            <a:r>
              <a:rPr lang="nb-NO" baseline="0" dirty="0"/>
              <a:t>Store krystaller vokser, mens små krystaller minker/forsvinner. </a:t>
            </a:r>
            <a:r>
              <a:rPr lang="nb-NO" dirty="0"/>
              <a:t>(lufttemperatur/sol  fører til varmere lag på toppen)</a:t>
            </a:r>
            <a:endParaRPr lang="nb-NO" baseline="0" dirty="0"/>
          </a:p>
          <a:p>
            <a:endParaRPr lang="nb-NO" baseline="0" dirty="0"/>
          </a:p>
          <a:p>
            <a:r>
              <a:rPr lang="nb-NO" baseline="0" dirty="0"/>
              <a:t>Bilde: etter </a:t>
            </a:r>
            <a:r>
              <a:rPr lang="nb-NO" baseline="0" dirty="0" err="1"/>
              <a:t>meted.ucar.edu</a:t>
            </a:r>
            <a:endParaRPr lang="nb-NO" baseline="0" dirty="0"/>
          </a:p>
          <a:p>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31</a:t>
            </a:fld>
            <a:endParaRPr lang="nb-NO" dirty="0"/>
          </a:p>
        </p:txBody>
      </p:sp>
    </p:spTree>
    <p:extLst>
      <p:ext uri="{BB962C8B-B14F-4D97-AF65-F5344CB8AC3E}">
        <p14:creationId xmlns:p14="http://schemas.microsoft.com/office/powerpoint/2010/main" val="3622189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Forklar at temperaturgradienten</a:t>
            </a:r>
            <a:r>
              <a:rPr lang="nb-NO" baseline="0" dirty="0"/>
              <a:t> kan ikke alltid avledes fra temperaturmålinger over 5-20 cm avstand.</a:t>
            </a:r>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32</a:t>
            </a:fld>
            <a:endParaRPr lang="nb-NO" dirty="0"/>
          </a:p>
        </p:txBody>
      </p:sp>
    </p:spTree>
    <p:extLst>
      <p:ext uri="{BB962C8B-B14F-4D97-AF65-F5344CB8AC3E}">
        <p14:creationId xmlns:p14="http://schemas.microsoft.com/office/powerpoint/2010/main" val="33595742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34</a:t>
            </a:fld>
            <a:endParaRPr lang="nb-NO" dirty="0"/>
          </a:p>
        </p:txBody>
      </p:sp>
    </p:spTree>
    <p:extLst>
      <p:ext uri="{BB962C8B-B14F-4D97-AF65-F5344CB8AC3E}">
        <p14:creationId xmlns:p14="http://schemas.microsoft.com/office/powerpoint/2010/main" val="21111998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Looks like </a:t>
            </a:r>
            <a:r>
              <a:rPr lang="en-US" dirty="0" err="1"/>
              <a:t>meltforms</a:t>
            </a:r>
            <a:r>
              <a:rPr lang="en-US" baseline="0" dirty="0"/>
              <a:t> wearing a t-shirt</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Bonds get destroyed</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Energy for melting small grains comes from refreezing at large grains – higher cold content</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endParaRPr lang="nb-NO" dirty="0"/>
          </a:p>
          <a:p>
            <a:endParaRPr lang="en-US"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35</a:t>
            </a:fld>
            <a:endParaRPr lang="nb-NO" dirty="0"/>
          </a:p>
        </p:txBody>
      </p:sp>
    </p:spTree>
    <p:extLst>
      <p:ext uri="{BB962C8B-B14F-4D97-AF65-F5344CB8AC3E}">
        <p14:creationId xmlns:p14="http://schemas.microsoft.com/office/powerpoint/2010/main" val="2858601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3</a:t>
            </a:fld>
            <a:endParaRPr lang="nb-NO" dirty="0"/>
          </a:p>
        </p:txBody>
      </p:sp>
    </p:spTree>
    <p:extLst>
      <p:ext uri="{BB962C8B-B14F-4D97-AF65-F5344CB8AC3E}">
        <p14:creationId xmlns:p14="http://schemas.microsoft.com/office/powerpoint/2010/main" val="9109936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Rett</a:t>
            </a:r>
            <a:r>
              <a:rPr lang="nb-NO" baseline="0" dirty="0"/>
              <a:t> etter smeltingen begynner, danner det seg et vannfilm over kornene. Dette svekker bindingene mellom enkel korn på den ene siden og øker binding pga kapillarkrefter på den andre siden. </a:t>
            </a:r>
          </a:p>
          <a:p>
            <a:r>
              <a:rPr lang="nb-NO" baseline="0" dirty="0"/>
              <a:t>Vedvarende smelting (eller vanntilførsel) renner fritt vann gjennom snødekket og bindingene er ødelagt.</a:t>
            </a:r>
          </a:p>
          <a:p>
            <a:r>
              <a:rPr lang="nb-NO" baseline="0" dirty="0"/>
              <a:t>Tettheten øker og volumen minker. Snø setter seg. Skarelag har veldig lav permeabilitet (vannsperre) og </a:t>
            </a:r>
            <a:r>
              <a:rPr lang="nb-NO" baseline="0" dirty="0" err="1"/>
              <a:t>rel</a:t>
            </a:r>
            <a:r>
              <a:rPr lang="nb-NO" baseline="0" dirty="0"/>
              <a:t>. god varmeledningsevne (høy temperaturgradient)</a:t>
            </a:r>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36</a:t>
            </a:fld>
            <a:endParaRPr lang="nb-NO" dirty="0"/>
          </a:p>
        </p:txBody>
      </p:sp>
    </p:spTree>
    <p:extLst>
      <p:ext uri="{BB962C8B-B14F-4D97-AF65-F5344CB8AC3E}">
        <p14:creationId xmlns:p14="http://schemas.microsoft.com/office/powerpoint/2010/main" val="10764843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err="1"/>
              <a:t>Sol-</a:t>
            </a:r>
            <a:r>
              <a:rPr lang="nb-NO" baseline="0" dirty="0"/>
              <a:t> og regnskare er vanligvis tynn (&lt;1 cm tykk)</a:t>
            </a:r>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37</a:t>
            </a:fld>
            <a:endParaRPr lang="nb-NO" dirty="0"/>
          </a:p>
        </p:txBody>
      </p:sp>
    </p:spTree>
    <p:extLst>
      <p:ext uri="{BB962C8B-B14F-4D97-AF65-F5344CB8AC3E}">
        <p14:creationId xmlns:p14="http://schemas.microsoft.com/office/powerpoint/2010/main" val="35096469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ICE LAYERS FORM</a:t>
            </a:r>
          </a:p>
          <a:p>
            <a:endParaRPr lang="en-US" dirty="0"/>
          </a:p>
          <a:p>
            <a:r>
              <a:rPr lang="en-US" dirty="0"/>
              <a:t>CHANNELS FORM IN</a:t>
            </a:r>
            <a:r>
              <a:rPr lang="en-US" baseline="0" dirty="0"/>
              <a:t> THE FUNICULAR REGIME</a:t>
            </a:r>
            <a:endParaRPr lang="en-US"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38</a:t>
            </a:fld>
            <a:endParaRPr lang="nb-NO" dirty="0"/>
          </a:p>
        </p:txBody>
      </p:sp>
    </p:spTree>
    <p:extLst>
      <p:ext uri="{BB962C8B-B14F-4D97-AF65-F5344CB8AC3E}">
        <p14:creationId xmlns:p14="http://schemas.microsoft.com/office/powerpoint/2010/main" val="22826942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Below 8%</a:t>
            </a:r>
            <a:r>
              <a:rPr lang="en-US" baseline="0" dirty="0"/>
              <a:t> grain growth occurs by  vapor flux through air in the pores</a:t>
            </a:r>
          </a:p>
          <a:p>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Above 8% - faster heat conduction between grain by water</a:t>
            </a:r>
            <a:endParaRPr lang="en-US" dirty="0"/>
          </a:p>
          <a:p>
            <a:endParaRPr lang="en-US" dirty="0"/>
          </a:p>
          <a:p>
            <a:r>
              <a:rPr lang="en-US" dirty="0"/>
              <a:t>LWC &gt;</a:t>
            </a:r>
            <a:r>
              <a:rPr lang="en-US" baseline="0" dirty="0"/>
              <a:t> 15 % of bulk volume = total separation of grains – slush flows</a:t>
            </a:r>
          </a:p>
          <a:p>
            <a:endParaRPr lang="en-US" baseline="0"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39</a:t>
            </a:fld>
            <a:endParaRPr lang="nb-NO" dirty="0"/>
          </a:p>
        </p:txBody>
      </p:sp>
    </p:spTree>
    <p:extLst>
      <p:ext uri="{BB962C8B-B14F-4D97-AF65-F5344CB8AC3E}">
        <p14:creationId xmlns:p14="http://schemas.microsoft.com/office/powerpoint/2010/main" val="33627521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Initial dry snow</a:t>
            </a:r>
            <a:r>
              <a:rPr lang="en-US" baseline="0" dirty="0"/>
              <a:t> </a:t>
            </a:r>
            <a:r>
              <a:rPr lang="en-US" dirty="0"/>
              <a:t>pack</a:t>
            </a:r>
          </a:p>
          <a:p>
            <a:endParaRPr lang="en-US" dirty="0"/>
          </a:p>
          <a:p>
            <a:r>
              <a:rPr lang="en-US" dirty="0"/>
              <a:t>Refreezing</a:t>
            </a:r>
            <a:r>
              <a:rPr lang="en-US" baseline="0" dirty="0"/>
              <a:t> of rain adds heat to the snowpack until it reaches 0 </a:t>
            </a:r>
            <a:r>
              <a:rPr lang="en-US" baseline="0" dirty="0" err="1"/>
              <a:t>deg</a:t>
            </a:r>
            <a:r>
              <a:rPr lang="en-US" dirty="0"/>
              <a:t> </a:t>
            </a:r>
          </a:p>
          <a:p>
            <a:endParaRPr lang="en-US" dirty="0"/>
          </a:p>
          <a:p>
            <a:r>
              <a:rPr lang="en-US" dirty="0"/>
              <a:t>Capillary</a:t>
            </a:r>
            <a:r>
              <a:rPr lang="en-US" baseline="0" dirty="0"/>
              <a:t> and adhesive force might increase strength</a:t>
            </a:r>
            <a:endParaRPr lang="en-US"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40</a:t>
            </a:fld>
            <a:endParaRPr lang="nb-NO" dirty="0"/>
          </a:p>
        </p:txBody>
      </p:sp>
    </p:spTree>
    <p:extLst>
      <p:ext uri="{BB962C8B-B14F-4D97-AF65-F5344CB8AC3E}">
        <p14:creationId xmlns:p14="http://schemas.microsoft.com/office/powerpoint/2010/main" val="31493195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Commonly capillary forces</a:t>
            </a:r>
            <a:r>
              <a:rPr lang="en-US" baseline="0" dirty="0"/>
              <a:t> retain w</a:t>
            </a:r>
            <a:r>
              <a:rPr lang="en-US" dirty="0"/>
              <a:t>ater in the upper layers while the snow below remains dry.</a:t>
            </a:r>
          </a:p>
          <a:p>
            <a:endParaRPr lang="en-US" dirty="0"/>
          </a:p>
          <a:p>
            <a:r>
              <a:rPr lang="en-US" dirty="0"/>
              <a:t>Most avalanches release within an our after the onset of rain if the snowpack is weak</a:t>
            </a:r>
          </a:p>
          <a:p>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Onset of rain more critical than transition to positive temperatures</a:t>
            </a:r>
          </a:p>
          <a:p>
            <a:endParaRPr lang="en-US"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41</a:t>
            </a:fld>
            <a:endParaRPr lang="nb-NO" dirty="0"/>
          </a:p>
        </p:txBody>
      </p:sp>
    </p:spTree>
    <p:extLst>
      <p:ext uri="{BB962C8B-B14F-4D97-AF65-F5344CB8AC3E}">
        <p14:creationId xmlns:p14="http://schemas.microsoft.com/office/powerpoint/2010/main" val="2753475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With further wetting (rain/melt-water) vertical channels form (flow fingers) – funicular regime</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Channels increase with time and become preferential flow path transporting water rapidly from top to bottom</a:t>
            </a:r>
          </a:p>
          <a:p>
            <a:endParaRPr lang="en-US" dirty="0"/>
          </a:p>
          <a:p>
            <a:r>
              <a:rPr lang="en-US" dirty="0"/>
              <a:t>No homogenous wetting – no homogenous warming</a:t>
            </a:r>
          </a:p>
          <a:p>
            <a:endParaRPr lang="en-US" dirty="0"/>
          </a:p>
          <a:p>
            <a:r>
              <a:rPr lang="en-US" dirty="0"/>
              <a:t>Snow pack adapted to water</a:t>
            </a:r>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42</a:t>
            </a:fld>
            <a:endParaRPr lang="nb-NO" dirty="0"/>
          </a:p>
        </p:txBody>
      </p:sp>
    </p:spTree>
    <p:extLst>
      <p:ext uri="{BB962C8B-B14F-4D97-AF65-F5344CB8AC3E}">
        <p14:creationId xmlns:p14="http://schemas.microsoft.com/office/powerpoint/2010/main" val="23310810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Pooling when fine-grained over coarse-grained</a:t>
            </a:r>
          </a:p>
          <a:p>
            <a:endParaRPr lang="en-US" dirty="0"/>
          </a:p>
          <a:p>
            <a:r>
              <a:rPr lang="en-US" dirty="0"/>
              <a:t>not so much on top of ice, except ice is thick an cold</a:t>
            </a:r>
          </a:p>
          <a:p>
            <a:endParaRPr lang="en-US" dirty="0"/>
          </a:p>
          <a:p>
            <a:r>
              <a:rPr lang="en-US" dirty="0"/>
              <a:t>Or</a:t>
            </a:r>
            <a:r>
              <a:rPr lang="en-US" baseline="0" dirty="0"/>
              <a:t> an impermeable base such as bedrock – glide avalanches</a:t>
            </a:r>
            <a:endParaRPr lang="en-US" dirty="0"/>
          </a:p>
          <a:p>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Once snow pack has warmed up – air temp. is no longer a useful predictor</a:t>
            </a:r>
          </a:p>
          <a:p>
            <a:endParaRPr lang="en-US" dirty="0"/>
          </a:p>
          <a:p>
            <a:endParaRPr lang="en-US"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43</a:t>
            </a:fld>
            <a:endParaRPr lang="nb-NO" dirty="0"/>
          </a:p>
        </p:txBody>
      </p:sp>
    </p:spTree>
    <p:extLst>
      <p:ext uri="{BB962C8B-B14F-4D97-AF65-F5344CB8AC3E}">
        <p14:creationId xmlns:p14="http://schemas.microsoft.com/office/powerpoint/2010/main" val="21733913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Bilder:</a:t>
            </a:r>
            <a:r>
              <a:rPr lang="nb-NO" baseline="0" dirty="0"/>
              <a:t> Unesco </a:t>
            </a:r>
          </a:p>
          <a:p>
            <a:endParaRPr lang="nb-NO" baseline="0" dirty="0"/>
          </a:p>
          <a:p>
            <a:r>
              <a:rPr lang="nb-NO" baseline="0" dirty="0"/>
              <a:t>Symbol + </a:t>
            </a:r>
            <a:r>
              <a:rPr lang="nb-NO" baseline="0" dirty="0" err="1"/>
              <a:t>kodierung</a:t>
            </a:r>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44</a:t>
            </a:fld>
            <a:endParaRPr lang="nb-NO" dirty="0"/>
          </a:p>
        </p:txBody>
      </p:sp>
    </p:spTree>
    <p:extLst>
      <p:ext uri="{BB962C8B-B14F-4D97-AF65-F5344CB8AC3E}">
        <p14:creationId xmlns:p14="http://schemas.microsoft.com/office/powerpoint/2010/main" val="13760671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nb-NO" dirty="0" err="1"/>
              <a:t>Based</a:t>
            </a:r>
            <a:r>
              <a:rPr lang="nb-NO" dirty="0"/>
              <a:t> </a:t>
            </a:r>
            <a:r>
              <a:rPr lang="nb-NO" dirty="0" err="1"/>
              <a:t>on</a:t>
            </a:r>
            <a:r>
              <a:rPr lang="nb-NO" dirty="0"/>
              <a:t> </a:t>
            </a:r>
            <a:r>
              <a:rPr lang="nb-NO" dirty="0" err="1"/>
              <a:t>our</a:t>
            </a:r>
            <a:r>
              <a:rPr lang="nb-NO" dirty="0"/>
              <a:t> </a:t>
            </a:r>
            <a:r>
              <a:rPr lang="nb-NO" dirty="0" err="1"/>
              <a:t>understanding</a:t>
            </a:r>
            <a:r>
              <a:rPr lang="nb-NO" dirty="0"/>
              <a:t> </a:t>
            </a:r>
            <a:r>
              <a:rPr lang="nb-NO" dirty="0" err="1"/>
              <a:t>of</a:t>
            </a:r>
            <a:r>
              <a:rPr lang="nb-NO" dirty="0"/>
              <a:t> </a:t>
            </a:r>
            <a:r>
              <a:rPr lang="nb-NO" dirty="0" err="1"/>
              <a:t>the</a:t>
            </a:r>
            <a:r>
              <a:rPr lang="nb-NO" dirty="0"/>
              <a:t> </a:t>
            </a:r>
            <a:r>
              <a:rPr lang="nb-NO" dirty="0" err="1"/>
              <a:t>physical</a:t>
            </a:r>
            <a:r>
              <a:rPr lang="nb-NO" dirty="0"/>
              <a:t> </a:t>
            </a:r>
            <a:r>
              <a:rPr lang="nb-NO" dirty="0" err="1"/>
              <a:t>processes</a:t>
            </a:r>
            <a:r>
              <a:rPr lang="nb-NO" dirty="0"/>
              <a:t> </a:t>
            </a:r>
            <a:r>
              <a:rPr lang="nb-NO" dirty="0" err="1"/>
              <a:t>acting</a:t>
            </a:r>
            <a:r>
              <a:rPr lang="nb-NO" dirty="0"/>
              <a:t> in </a:t>
            </a:r>
            <a:r>
              <a:rPr lang="nb-NO" dirty="0" err="1"/>
              <a:t>the</a:t>
            </a:r>
            <a:r>
              <a:rPr lang="nb-NO" dirty="0"/>
              <a:t> </a:t>
            </a:r>
            <a:r>
              <a:rPr lang="nb-NO" dirty="0" err="1"/>
              <a:t>snow</a:t>
            </a:r>
            <a:r>
              <a:rPr lang="nb-NO" dirty="0"/>
              <a:t> </a:t>
            </a:r>
            <a:r>
              <a:rPr lang="nb-NO" dirty="0" err="1"/>
              <a:t>pack</a:t>
            </a:r>
            <a:r>
              <a:rPr lang="nb-NO" dirty="0"/>
              <a:t> </a:t>
            </a:r>
            <a:r>
              <a:rPr lang="nb-NO" dirty="0" err="1"/>
              <a:t>we</a:t>
            </a:r>
            <a:r>
              <a:rPr lang="nb-NO" dirty="0"/>
              <a:t> </a:t>
            </a:r>
            <a:r>
              <a:rPr lang="nb-NO" dirty="0" err="1"/>
              <a:t>can</a:t>
            </a:r>
            <a:r>
              <a:rPr lang="nb-NO" dirty="0"/>
              <a:t> </a:t>
            </a:r>
            <a:r>
              <a:rPr lang="nb-NO" dirty="0" err="1"/>
              <a:t>apply</a:t>
            </a:r>
            <a:r>
              <a:rPr lang="nb-NO" dirty="0"/>
              <a:t> </a:t>
            </a:r>
            <a:r>
              <a:rPr lang="nb-NO" dirty="0" err="1"/>
              <a:t>numerical</a:t>
            </a:r>
            <a:r>
              <a:rPr lang="nb-NO" dirty="0"/>
              <a:t> </a:t>
            </a:r>
            <a:r>
              <a:rPr lang="nb-NO" dirty="0" err="1"/>
              <a:t>models</a:t>
            </a:r>
            <a:r>
              <a:rPr lang="nb-NO" dirty="0"/>
              <a:t> driven by </a:t>
            </a:r>
            <a:r>
              <a:rPr lang="nb-NO" dirty="0" err="1"/>
              <a:t>meteorological</a:t>
            </a:r>
            <a:r>
              <a:rPr lang="nb-NO" dirty="0"/>
              <a:t> data to </a:t>
            </a:r>
            <a:r>
              <a:rPr lang="nb-NO" dirty="0" err="1"/>
              <a:t>simulate</a:t>
            </a:r>
            <a:r>
              <a:rPr lang="nb-NO" dirty="0"/>
              <a:t> </a:t>
            </a:r>
            <a:r>
              <a:rPr lang="nb-NO" dirty="0" err="1"/>
              <a:t>the</a:t>
            </a:r>
            <a:r>
              <a:rPr lang="nb-NO" dirty="0"/>
              <a:t> </a:t>
            </a:r>
            <a:r>
              <a:rPr lang="nb-NO" dirty="0" err="1"/>
              <a:t>evolution</a:t>
            </a:r>
            <a:r>
              <a:rPr lang="nb-NO" dirty="0"/>
              <a:t> </a:t>
            </a:r>
            <a:r>
              <a:rPr lang="nb-NO" dirty="0" err="1"/>
              <a:t>within</a:t>
            </a:r>
            <a:r>
              <a:rPr lang="nb-NO" dirty="0"/>
              <a:t> </a:t>
            </a:r>
            <a:r>
              <a:rPr lang="nb-NO" dirty="0" err="1"/>
              <a:t>the</a:t>
            </a:r>
            <a:r>
              <a:rPr lang="nb-NO" dirty="0"/>
              <a:t> </a:t>
            </a:r>
            <a:r>
              <a:rPr lang="nb-NO" dirty="0" err="1"/>
              <a:t>snow</a:t>
            </a:r>
            <a:r>
              <a:rPr lang="nb-NO" dirty="0"/>
              <a:t> </a:t>
            </a:r>
            <a:r>
              <a:rPr lang="nb-NO" dirty="0" err="1"/>
              <a:t>pack</a:t>
            </a:r>
            <a:r>
              <a:rPr lang="nb-NO" dirty="0"/>
              <a:t> or </a:t>
            </a:r>
            <a:r>
              <a:rPr lang="nb-NO" dirty="0" err="1"/>
              <a:t>even</a:t>
            </a:r>
            <a:r>
              <a:rPr lang="nb-NO" dirty="0"/>
              <a:t> </a:t>
            </a:r>
            <a:r>
              <a:rPr lang="nb-NO" dirty="0" err="1"/>
              <a:t>predict</a:t>
            </a:r>
            <a:r>
              <a:rPr lang="nb-NO" dirty="0"/>
              <a:t> it</a:t>
            </a:r>
          </a:p>
          <a:p>
            <a:endParaRPr lang="nb-NO" dirty="0"/>
          </a:p>
          <a:p>
            <a:r>
              <a:rPr lang="en-US" dirty="0"/>
              <a:t>89985_SJUFJELLET-20141001-20150127-SEASONAL-TEMPERATURE</a:t>
            </a:r>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45</a:t>
            </a:fld>
            <a:endParaRPr lang="nb-NO" dirty="0"/>
          </a:p>
        </p:txBody>
      </p:sp>
    </p:spTree>
    <p:extLst>
      <p:ext uri="{BB962C8B-B14F-4D97-AF65-F5344CB8AC3E}">
        <p14:creationId xmlns:p14="http://schemas.microsoft.com/office/powerpoint/2010/main" val="2944462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85000" lnSpcReduction="20000"/>
          </a:bodyPr>
          <a:lstStyle/>
          <a:p>
            <a:pPr>
              <a:buNone/>
            </a:pPr>
            <a:r>
              <a:rPr lang="nb-NO" dirty="0"/>
              <a:t>Snø dannes i skyer ved at vanndamp kondenserer. Lufttemperatur, lufttrykk og luftfuktighet i skyen påvirker krystalldannelsen.</a:t>
            </a:r>
          </a:p>
          <a:p>
            <a:pPr>
              <a:buNone/>
            </a:pPr>
            <a:r>
              <a:rPr lang="nb-NO" dirty="0"/>
              <a:t>Mens snøkrystallene faller, påvirkes de av lufttemperatur, -lufttrykk, luftfuktighet og vind i atmosfæren.</a:t>
            </a:r>
          </a:p>
          <a:p>
            <a:pPr>
              <a:buNone/>
            </a:pPr>
            <a:r>
              <a:rPr lang="nb-NO" dirty="0"/>
              <a:t>Nysnøens egenskaper på bakken kan derfor variere betydelig. Alt fra fine sekskantete snøstjerner over til sludd og </a:t>
            </a:r>
            <a:r>
              <a:rPr lang="nb-NO" dirty="0" err="1"/>
              <a:t>graupel</a:t>
            </a:r>
            <a:r>
              <a:rPr lang="nb-NO" dirty="0"/>
              <a:t>. </a:t>
            </a:r>
          </a:p>
          <a:p>
            <a:endParaRPr lang="nb-NO" dirty="0"/>
          </a:p>
          <a:p>
            <a:endParaRPr lang="nb-NO" dirty="0"/>
          </a:p>
          <a:p>
            <a:r>
              <a:rPr lang="nb-NO" dirty="0"/>
              <a:t>Snø danner</a:t>
            </a:r>
            <a:r>
              <a:rPr lang="nb-NO" baseline="0" dirty="0"/>
              <a:t> seg i atmosfæren. Heksagonale (sekskanter) snøkrystaller faller ned og binder seg. Nysnø inneholder mellom 70-90% luft.</a:t>
            </a:r>
          </a:p>
          <a:p>
            <a:r>
              <a:rPr lang="nb-NO" baseline="0" dirty="0"/>
              <a:t>Styrken i bindingen mellom de enkelte krystaller avgjør hvor lett et brudd kan oppstår og forplanter seg i snøen.</a:t>
            </a:r>
          </a:p>
          <a:p>
            <a:r>
              <a:rPr lang="nb-NO" baseline="0" dirty="0"/>
              <a:t>Etter snøen har lagt seg begynner omvandlingen (metamorfose). Omvandlingen kan være nedbrytende eller oppbyggende. </a:t>
            </a:r>
          </a:p>
          <a:p>
            <a:endParaRPr lang="nb-NO" baseline="0" dirty="0"/>
          </a:p>
          <a:p>
            <a:pPr>
              <a:buNone/>
            </a:pPr>
            <a:r>
              <a:rPr lang="nb-NO" dirty="0"/>
              <a:t>Snø dannes i skyer ved at vanndamp kondenserer. Lufttemperatur, lufttrykk og luftfuktighet i skyen påvirker krystalldannelsen.</a:t>
            </a:r>
          </a:p>
          <a:p>
            <a:pPr>
              <a:buNone/>
            </a:pPr>
            <a:r>
              <a:rPr lang="nb-NO" dirty="0"/>
              <a:t>Mens snøkrystallene faller, påvirkes de av lufttemperatur, -lufttrykk, luftfuktighet og vind i atmosfæren.</a:t>
            </a:r>
          </a:p>
          <a:p>
            <a:pPr>
              <a:buNone/>
            </a:pPr>
            <a:r>
              <a:rPr lang="nb-NO" dirty="0"/>
              <a:t>Nysnøens egenskaper på bakken kan derfor variere betydelig. Alt fra fine sekskantete snøstjerner over til sludd og </a:t>
            </a:r>
            <a:r>
              <a:rPr lang="nb-NO" dirty="0" err="1"/>
              <a:t>graupel</a:t>
            </a:r>
            <a:r>
              <a:rPr lang="nb-NO" dirty="0"/>
              <a:t>. </a:t>
            </a:r>
          </a:p>
          <a:p>
            <a:endParaRPr lang="nb-NO" baseline="0" dirty="0"/>
          </a:p>
          <a:p>
            <a:endParaRPr lang="nb-NO" baseline="0" dirty="0"/>
          </a:p>
          <a:p>
            <a:r>
              <a:rPr lang="nb-NO" baseline="0" dirty="0"/>
              <a:t>Bilder: </a:t>
            </a:r>
            <a:r>
              <a:rPr lang="nb-NO" baseline="0" dirty="0" err="1"/>
              <a:t>wikipedia.org</a:t>
            </a:r>
            <a:r>
              <a:rPr lang="nb-NO" baseline="0" dirty="0"/>
              <a:t>; </a:t>
            </a:r>
            <a:r>
              <a:rPr lang="nb-NO" baseline="0" dirty="0" err="1"/>
              <a:t>snøkrystal</a:t>
            </a:r>
            <a:r>
              <a:rPr lang="nb-NO" baseline="0" dirty="0"/>
              <a:t> ukjent</a:t>
            </a:r>
          </a:p>
          <a:p>
            <a:r>
              <a:rPr lang="nb-NO" baseline="0" dirty="0"/>
              <a:t> </a:t>
            </a:r>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4</a:t>
            </a:fld>
            <a:endParaRPr lang="nb-NO" dirty="0"/>
          </a:p>
        </p:txBody>
      </p:sp>
    </p:spTree>
    <p:extLst>
      <p:ext uri="{BB962C8B-B14F-4D97-AF65-F5344CB8AC3E}">
        <p14:creationId xmlns:p14="http://schemas.microsoft.com/office/powerpoint/2010/main" val="16113381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47</a:t>
            </a:fld>
            <a:endParaRPr lang="nb-NO" dirty="0"/>
          </a:p>
        </p:txBody>
      </p:sp>
    </p:spTree>
    <p:extLst>
      <p:ext uri="{BB962C8B-B14F-4D97-AF65-F5344CB8AC3E}">
        <p14:creationId xmlns:p14="http://schemas.microsoft.com/office/powerpoint/2010/main" val="10589434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I 80% av alle snøskredulykker (i</a:t>
            </a:r>
            <a:r>
              <a:rPr lang="nb-NO" baseline="0" dirty="0"/>
              <a:t> Tyrol) var det et lag av enten kantkornet snø, begerkrystaller eller </a:t>
            </a:r>
            <a:r>
              <a:rPr lang="nb-NO" baseline="0" dirty="0" err="1"/>
              <a:t>rimkrystaller</a:t>
            </a:r>
            <a:r>
              <a:rPr lang="nb-NO" baseline="0" dirty="0"/>
              <a:t> som gikk til brudd.</a:t>
            </a:r>
            <a:r>
              <a:rPr lang="nb-NO" dirty="0"/>
              <a:t> </a:t>
            </a:r>
          </a:p>
          <a:p>
            <a:endParaRPr lang="nb-NO" dirty="0"/>
          </a:p>
          <a:p>
            <a:r>
              <a:rPr lang="nb-NO" dirty="0"/>
              <a:t>Bilde:</a:t>
            </a:r>
            <a:r>
              <a:rPr lang="nb-NO" baseline="0" dirty="0"/>
              <a:t> </a:t>
            </a:r>
            <a:r>
              <a:rPr lang="nb-NO" baseline="0" dirty="0" err="1"/>
              <a:t>avalanches.org</a:t>
            </a:r>
            <a:endParaRPr lang="nb-NO" baseline="0" dirty="0"/>
          </a:p>
          <a:p>
            <a:r>
              <a:rPr lang="nb-NO" baseline="0" dirty="0"/>
              <a:t>sjiktovergang</a:t>
            </a:r>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48</a:t>
            </a:fld>
            <a:endParaRPr lang="nb-NO" dirty="0"/>
          </a:p>
        </p:txBody>
      </p:sp>
    </p:spTree>
    <p:extLst>
      <p:ext uri="{BB962C8B-B14F-4D97-AF65-F5344CB8AC3E}">
        <p14:creationId xmlns:p14="http://schemas.microsoft.com/office/powerpoint/2010/main" val="7338410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Bilder:</a:t>
            </a:r>
            <a:r>
              <a:rPr lang="nb-NO" baseline="0" dirty="0"/>
              <a:t> Unesco</a:t>
            </a:r>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49</a:t>
            </a:fld>
            <a:endParaRPr lang="nb-NO" dirty="0"/>
          </a:p>
        </p:txBody>
      </p:sp>
    </p:spTree>
    <p:extLst>
      <p:ext uri="{BB962C8B-B14F-4D97-AF65-F5344CB8AC3E}">
        <p14:creationId xmlns:p14="http://schemas.microsoft.com/office/powerpoint/2010/main" val="16941197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Oppstår under klare kalde netter med høy luftfuktighet</a:t>
            </a:r>
          </a:p>
          <a:p>
            <a:r>
              <a:rPr lang="nb-NO" dirty="0"/>
              <a:t>Tynn</a:t>
            </a:r>
            <a:r>
              <a:rPr lang="nb-NO" baseline="0" dirty="0"/>
              <a:t> og dermed vanskelig å oppdage (bruk ECT) </a:t>
            </a:r>
          </a:p>
          <a:p>
            <a:r>
              <a:rPr lang="nb-NO" baseline="0" dirty="0"/>
              <a:t>Ødelegges av vind -&gt; føre til at </a:t>
            </a:r>
            <a:r>
              <a:rPr lang="nb-NO" baseline="0" dirty="0" err="1"/>
              <a:t>rimlagene</a:t>
            </a:r>
            <a:r>
              <a:rPr lang="nb-NO" baseline="0" dirty="0"/>
              <a:t> kan være ujevnt fordelt i terrenget</a:t>
            </a:r>
          </a:p>
          <a:p>
            <a:endParaRPr lang="nb-NO" baseline="0" dirty="0"/>
          </a:p>
          <a:p>
            <a:r>
              <a:rPr lang="nb-NO" dirty="0"/>
              <a:t>Bilder:</a:t>
            </a:r>
            <a:r>
              <a:rPr lang="nb-NO" baseline="0" dirty="0"/>
              <a:t> Unesco</a:t>
            </a:r>
          </a:p>
          <a:p>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50</a:t>
            </a:fld>
            <a:endParaRPr lang="nb-NO" dirty="0"/>
          </a:p>
        </p:txBody>
      </p:sp>
    </p:spTree>
    <p:extLst>
      <p:ext uri="{BB962C8B-B14F-4D97-AF65-F5344CB8AC3E}">
        <p14:creationId xmlns:p14="http://schemas.microsoft.com/office/powerpoint/2010/main" val="21355449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Bilder:</a:t>
            </a:r>
            <a:r>
              <a:rPr lang="nb-NO" baseline="0" dirty="0"/>
              <a:t> Unesco</a:t>
            </a:r>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51</a:t>
            </a:fld>
            <a:endParaRPr lang="nb-NO" dirty="0"/>
          </a:p>
        </p:txBody>
      </p:sp>
    </p:spTree>
    <p:extLst>
      <p:ext uri="{BB962C8B-B14F-4D97-AF65-F5344CB8AC3E}">
        <p14:creationId xmlns:p14="http://schemas.microsoft.com/office/powerpoint/2010/main" val="23605377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Rød linje</a:t>
            </a:r>
            <a:r>
              <a:rPr lang="nb-NO" baseline="0" dirty="0"/>
              <a:t> viser temperaturgradient; blåe piler viser vanndamptransport</a:t>
            </a:r>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52</a:t>
            </a:fld>
            <a:endParaRPr lang="nb-NO" dirty="0"/>
          </a:p>
        </p:txBody>
      </p:sp>
    </p:spTree>
    <p:extLst>
      <p:ext uri="{BB962C8B-B14F-4D97-AF65-F5344CB8AC3E}">
        <p14:creationId xmlns:p14="http://schemas.microsoft.com/office/powerpoint/2010/main" val="728963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Bilder:</a:t>
            </a:r>
            <a:r>
              <a:rPr lang="nb-NO" baseline="0" dirty="0"/>
              <a:t> Unesco</a:t>
            </a:r>
          </a:p>
          <a:p>
            <a:endParaRPr lang="nb-NO" baseline="0" dirty="0"/>
          </a:p>
          <a:p>
            <a:r>
              <a:rPr lang="nb-NO" baseline="0" dirty="0"/>
              <a:t>Se senere: Viktig å ha snøprofiler i vindbeskyttete områder for å oppdage </a:t>
            </a:r>
            <a:r>
              <a:rPr lang="nb-NO" baseline="0" dirty="0" err="1"/>
              <a:t>rimlag</a:t>
            </a:r>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53</a:t>
            </a:fld>
            <a:endParaRPr lang="nb-NO" dirty="0"/>
          </a:p>
        </p:txBody>
      </p:sp>
    </p:spTree>
    <p:extLst>
      <p:ext uri="{BB962C8B-B14F-4D97-AF65-F5344CB8AC3E}">
        <p14:creationId xmlns:p14="http://schemas.microsoft.com/office/powerpoint/2010/main" val="32785881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Kan gå begge veier – små korn øverst :</a:t>
            </a:r>
            <a:r>
              <a:rPr lang="nb-NO" baseline="0" dirty="0"/>
              <a:t> kapillarkrefter – små korn </a:t>
            </a:r>
            <a:r>
              <a:rPr lang="nb-NO" baseline="0" dirty="0" err="1"/>
              <a:t>nederst/smelteomvandelt/skare</a:t>
            </a:r>
            <a:r>
              <a:rPr lang="nb-NO" baseline="0" dirty="0"/>
              <a:t> : redusert permeabilitet</a:t>
            </a:r>
          </a:p>
          <a:p>
            <a:endParaRPr lang="nb-NO" baseline="0" dirty="0"/>
          </a:p>
          <a:p>
            <a:r>
              <a:rPr lang="nb-NO" baseline="0" dirty="0"/>
              <a:t>Hvordan kan man oppdage slike svake lag?</a:t>
            </a:r>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54</a:t>
            </a:fld>
            <a:endParaRPr lang="nb-NO" dirty="0"/>
          </a:p>
        </p:txBody>
      </p:sp>
    </p:spTree>
    <p:extLst>
      <p:ext uri="{BB962C8B-B14F-4D97-AF65-F5344CB8AC3E}">
        <p14:creationId xmlns:p14="http://schemas.microsoft.com/office/powerpoint/2010/main" val="42124665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55</a:t>
            </a:fld>
            <a:endParaRPr lang="nb-NO" dirty="0"/>
          </a:p>
        </p:txBody>
      </p:sp>
    </p:spTree>
    <p:extLst>
      <p:ext uri="{BB962C8B-B14F-4D97-AF65-F5344CB8AC3E}">
        <p14:creationId xmlns:p14="http://schemas.microsoft.com/office/powerpoint/2010/main" val="22067183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Løssnøskred: </a:t>
            </a:r>
          </a:p>
          <a:p>
            <a:pPr>
              <a:buFont typeface="Arial" pitchFamily="34" charset="0"/>
              <a:buChar char="•"/>
            </a:pPr>
            <a:r>
              <a:rPr lang="nb-NO" dirty="0"/>
              <a:t>Løsner i et punkt og nær overflaten</a:t>
            </a:r>
          </a:p>
          <a:p>
            <a:pPr>
              <a:buFont typeface="Arial" pitchFamily="34" charset="0"/>
              <a:buChar char="•"/>
            </a:pPr>
            <a:r>
              <a:rPr lang="nb-NO" dirty="0"/>
              <a:t>Løsner</a:t>
            </a:r>
            <a:r>
              <a:rPr lang="nb-NO" baseline="0" dirty="0"/>
              <a:t> pga av lokal svekkelse: omvandling; sol eller regn</a:t>
            </a:r>
          </a:p>
          <a:p>
            <a:pPr>
              <a:buFont typeface="Arial" pitchFamily="34" charset="0"/>
              <a:buChar char="•"/>
            </a:pPr>
            <a:r>
              <a:rPr lang="nb-NO" baseline="0" dirty="0"/>
              <a:t>Ofte nær stein</a:t>
            </a:r>
            <a:endParaRPr lang="nb-NO" dirty="0"/>
          </a:p>
          <a:p>
            <a:pPr>
              <a:buFont typeface="Arial" pitchFamily="34" charset="0"/>
              <a:buChar char="•"/>
            </a:pPr>
            <a:r>
              <a:rPr lang="nb-NO" dirty="0"/>
              <a:t>Kan være vått eller</a:t>
            </a:r>
            <a:r>
              <a:rPr lang="nb-NO" baseline="0" dirty="0"/>
              <a:t> tørt</a:t>
            </a:r>
          </a:p>
          <a:p>
            <a:pPr>
              <a:buFont typeface="Arial" pitchFamily="34" charset="0"/>
              <a:buChar char="•"/>
            </a:pPr>
            <a:endParaRPr lang="nb-NO" baseline="0" dirty="0"/>
          </a:p>
          <a:p>
            <a:pPr>
              <a:buFont typeface="Arial" pitchFamily="34" charset="0"/>
              <a:buNone/>
            </a:pPr>
            <a:r>
              <a:rPr lang="nb-NO" baseline="0" dirty="0"/>
              <a:t>Flakskred:</a:t>
            </a:r>
          </a:p>
          <a:p>
            <a:pPr marL="342900" indent="-342900">
              <a:spcBef>
                <a:spcPct val="20000"/>
              </a:spcBef>
              <a:spcAft>
                <a:spcPct val="20000"/>
              </a:spcAft>
              <a:buClr>
                <a:srgbClr val="FF0000"/>
              </a:buClr>
              <a:buSzPct val="85000"/>
              <a:buFont typeface="Arial" charset="0"/>
              <a:buChar char="■"/>
            </a:pPr>
            <a:r>
              <a:rPr lang="nb-NO" sz="1200" dirty="0"/>
              <a:t>Typisk tykkelse 30 - 80 cm</a:t>
            </a:r>
          </a:p>
          <a:p>
            <a:pPr marL="342900" indent="-342900">
              <a:spcBef>
                <a:spcPct val="20000"/>
              </a:spcBef>
              <a:spcAft>
                <a:spcPct val="20000"/>
              </a:spcAft>
              <a:buClr>
                <a:srgbClr val="FF0000"/>
              </a:buClr>
              <a:buSzPct val="85000"/>
              <a:buFont typeface="Arial" charset="0"/>
              <a:buChar char="■"/>
            </a:pPr>
            <a:r>
              <a:rPr lang="nb-NO" sz="1200" dirty="0"/>
              <a:t>30 km/t på 2 - 3 sekunder</a:t>
            </a:r>
          </a:p>
          <a:p>
            <a:pPr marL="342900" indent="-342900">
              <a:spcBef>
                <a:spcPct val="20000"/>
              </a:spcBef>
              <a:spcAft>
                <a:spcPct val="20000"/>
              </a:spcAft>
              <a:buClr>
                <a:srgbClr val="FF0000"/>
              </a:buClr>
              <a:buSzPct val="85000"/>
              <a:buFont typeface="Arial" charset="0"/>
              <a:buChar char="■"/>
            </a:pPr>
            <a:r>
              <a:rPr lang="nb-NO" sz="1200" dirty="0"/>
              <a:t>130 km/t på 6 sekunder</a:t>
            </a:r>
          </a:p>
          <a:p>
            <a:pPr marL="342900" indent="-342900">
              <a:spcBef>
                <a:spcPct val="20000"/>
              </a:spcBef>
              <a:spcAft>
                <a:spcPct val="20000"/>
              </a:spcAft>
              <a:buClr>
                <a:srgbClr val="FF0000"/>
              </a:buClr>
              <a:buSzPct val="85000"/>
              <a:buFont typeface="Arial" charset="0"/>
              <a:buChar char="■"/>
            </a:pPr>
            <a:r>
              <a:rPr lang="nb-NO" sz="1200" dirty="0"/>
              <a:t>Tåler ikke raske punktbelastninger</a:t>
            </a:r>
          </a:p>
          <a:p>
            <a:pPr>
              <a:buFont typeface="Arial" pitchFamily="34" charset="0"/>
              <a:buNone/>
            </a:pPr>
            <a:endParaRPr lang="nb-NO" dirty="0"/>
          </a:p>
          <a:p>
            <a:pPr>
              <a:buFont typeface="Arial" pitchFamily="34" charset="0"/>
              <a:buNone/>
            </a:pPr>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56</a:t>
            </a:fld>
            <a:endParaRPr lang="nb-NO" dirty="0"/>
          </a:p>
        </p:txBody>
      </p:sp>
    </p:spTree>
    <p:extLst>
      <p:ext uri="{BB962C8B-B14F-4D97-AF65-F5344CB8AC3E}">
        <p14:creationId xmlns:p14="http://schemas.microsoft.com/office/powerpoint/2010/main" val="4070600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bg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bg1"/>
                </a:solidFill>
                <a:latin typeface="Times New Roman" panose="02020603050405020304" pitchFamily="18" charset="0"/>
                <a:ea typeface="ＭＳ Ｐゴシック" panose="020B0600070205080204" pitchFamily="34" charset="-128"/>
              </a:defRPr>
            </a:lvl2pPr>
            <a:lvl3pPr eaLnBrk="0" hangingPunct="0">
              <a:defRPr sz="4400">
                <a:solidFill>
                  <a:schemeClr val="bg1"/>
                </a:solidFill>
                <a:latin typeface="Times New Roman" panose="02020603050405020304" pitchFamily="18" charset="0"/>
                <a:ea typeface="ＭＳ Ｐゴシック" panose="020B0600070205080204" pitchFamily="34" charset="-128"/>
              </a:defRPr>
            </a:lvl3pPr>
            <a:lvl4pPr eaLnBrk="0" hangingPunct="0">
              <a:defRPr sz="4400">
                <a:solidFill>
                  <a:schemeClr val="bg1"/>
                </a:solidFill>
                <a:latin typeface="Times New Roman" panose="02020603050405020304" pitchFamily="18" charset="0"/>
                <a:ea typeface="ＭＳ Ｐゴシック" panose="020B0600070205080204" pitchFamily="34" charset="-128"/>
              </a:defRPr>
            </a:lvl4pPr>
            <a:lvl5pPr eaLnBrk="0" hangingPunct="0">
              <a:defRPr sz="4400">
                <a:solidFill>
                  <a:schemeClr val="bg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bg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bg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bg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bg1"/>
                </a:solidFill>
                <a:latin typeface="Times New Roman" panose="02020603050405020304" pitchFamily="18" charset="0"/>
                <a:ea typeface="ＭＳ Ｐゴシック" panose="020B0600070205080204" pitchFamily="34" charset="-128"/>
              </a:defRPr>
            </a:lvl9pPr>
          </a:lstStyle>
          <a:p>
            <a:pPr eaLnBrk="1" hangingPunct="1"/>
            <a:fld id="{F3999FED-E13D-474B-93A6-88E066292288}" type="slidenum">
              <a:rPr lang="en-US" altLang="nb-NO" sz="1200">
                <a:solidFill>
                  <a:schemeClr val="tx1"/>
                </a:solidFill>
                <a:latin typeface="Arial" panose="020B0604020202020204" pitchFamily="34" charset="0"/>
              </a:rPr>
              <a:pPr eaLnBrk="1" hangingPunct="1"/>
              <a:t>5</a:t>
            </a:fld>
            <a:endParaRPr lang="en-US" altLang="nb-NO" sz="1200">
              <a:solidFill>
                <a:schemeClr val="tx1"/>
              </a:solidFill>
              <a:latin typeface="Arial" panose="020B0604020202020204" pitchFamily="34"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eaLnBrk="1" hangingPunct="1">
              <a:buAutoNum type="romanLcParenR"/>
            </a:pPr>
            <a:r>
              <a:rPr lang="en-US" altLang="nb-NO" dirty="0">
                <a:solidFill>
                  <a:srgbClr val="000000"/>
                </a:solidFill>
                <a:latin typeface="Arial" panose="020B0604020202020204" pitchFamily="34" charset="0"/>
                <a:cs typeface="Arial" panose="020B0604020202020204" pitchFamily="34" charset="0"/>
              </a:rPr>
              <a:t>Molecular</a:t>
            </a:r>
            <a:r>
              <a:rPr lang="en-US" altLang="nb-NO" baseline="0" dirty="0">
                <a:solidFill>
                  <a:srgbClr val="000000"/>
                </a:solidFill>
                <a:latin typeface="Arial" panose="020B0604020202020204" pitchFamily="34" charset="0"/>
                <a:cs typeface="Arial" panose="020B0604020202020204" pitchFamily="34" charset="0"/>
              </a:rPr>
              <a:t> transfer</a:t>
            </a:r>
          </a:p>
          <a:p>
            <a:pPr marL="285750" indent="-285750" eaLnBrk="1" hangingPunct="1">
              <a:buAutoNum type="romanLcParenR"/>
            </a:pPr>
            <a:r>
              <a:rPr lang="en-US" altLang="nb-NO" baseline="0" dirty="0">
                <a:solidFill>
                  <a:srgbClr val="000000"/>
                </a:solidFill>
                <a:latin typeface="Arial" panose="020B0604020202020204" pitchFamily="34" charset="0"/>
                <a:cs typeface="Arial" panose="020B0604020202020204" pitchFamily="34" charset="0"/>
              </a:rPr>
              <a:t>Riming – droplets freeze on after collision</a:t>
            </a:r>
            <a:endParaRPr lang="en-US" altLang="nb-NO" dirty="0">
              <a:solidFill>
                <a:srgbClr val="000000"/>
              </a:solidFill>
              <a:latin typeface="Arial" panose="020B0604020202020204" pitchFamily="34" charset="0"/>
              <a:cs typeface="Arial" panose="020B0604020202020204" pitchFamily="34" charset="0"/>
            </a:endParaRPr>
          </a:p>
          <a:p>
            <a:pPr eaLnBrk="1" hangingPunct="1"/>
            <a:endParaRPr lang="en-US" altLang="nb-NO" dirty="0">
              <a:solidFill>
                <a:srgbClr val="000000"/>
              </a:solidFill>
              <a:latin typeface="Arial" panose="020B0604020202020204" pitchFamily="34" charset="0"/>
              <a:cs typeface="Arial" panose="020B0604020202020204" pitchFamily="34" charset="0"/>
            </a:endParaRPr>
          </a:p>
          <a:p>
            <a:pPr eaLnBrk="1" hangingPunct="1"/>
            <a:r>
              <a:rPr lang="en-US" altLang="nb-NO" dirty="0">
                <a:solidFill>
                  <a:srgbClr val="000000"/>
                </a:solidFill>
                <a:latin typeface="Arial" panose="020B0604020202020204" pitchFamily="34" charset="0"/>
                <a:cs typeface="Arial" panose="020B0604020202020204" pitchFamily="34" charset="0"/>
              </a:rPr>
              <a:t>If a particular droplet freezes, it becomes a small particle of ice surrounded by the remaining liquid water droplets in the cloud.  </a:t>
            </a:r>
          </a:p>
          <a:p>
            <a:pPr eaLnBrk="1" hangingPunct="1"/>
            <a:r>
              <a:rPr lang="en-US" altLang="nb-NO" dirty="0">
                <a:solidFill>
                  <a:srgbClr val="000000"/>
                </a:solidFill>
                <a:latin typeface="Arial" panose="020B0604020202020204" pitchFamily="34" charset="0"/>
                <a:cs typeface="Arial" panose="020B0604020202020204" pitchFamily="34" charset="0"/>
              </a:rPr>
              <a:t>The ice grows as water vapor condenses onto its surface, forming a snowflake in the process. </a:t>
            </a:r>
          </a:p>
          <a:p>
            <a:pPr eaLnBrk="1" hangingPunct="1"/>
            <a:r>
              <a:rPr lang="en-US" altLang="nb-NO" dirty="0">
                <a:solidFill>
                  <a:srgbClr val="000000"/>
                </a:solidFill>
                <a:latin typeface="Arial" panose="020B0604020202020204" pitchFamily="34" charset="0"/>
                <a:cs typeface="Arial" panose="020B0604020202020204" pitchFamily="34" charset="0"/>
              </a:rPr>
              <a:t>As the ice grows larger, the remaining water droplets slowly evaporate and put more water vapor into the air</a:t>
            </a:r>
            <a:endParaRPr lang="en-US" altLang="nb-NO" dirty="0">
              <a:latin typeface="Arial" panose="020B0604020202020204" pitchFamily="34" charset="0"/>
            </a:endParaRPr>
          </a:p>
        </p:txBody>
      </p:sp>
    </p:spTree>
    <p:extLst>
      <p:ext uri="{BB962C8B-B14F-4D97-AF65-F5344CB8AC3E}">
        <p14:creationId xmlns:p14="http://schemas.microsoft.com/office/powerpoint/2010/main" val="30333187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57</a:t>
            </a:fld>
            <a:endParaRPr lang="nb-NO" dirty="0"/>
          </a:p>
        </p:txBody>
      </p:sp>
    </p:spTree>
    <p:extLst>
      <p:ext uri="{BB962C8B-B14F-4D97-AF65-F5344CB8AC3E}">
        <p14:creationId xmlns:p14="http://schemas.microsoft.com/office/powerpoint/2010/main" val="6978080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59</a:t>
            </a:fld>
            <a:endParaRPr lang="nb-NO" dirty="0"/>
          </a:p>
        </p:txBody>
      </p:sp>
    </p:spTree>
    <p:extLst>
      <p:ext uri="{BB962C8B-B14F-4D97-AF65-F5344CB8AC3E}">
        <p14:creationId xmlns:p14="http://schemas.microsoft.com/office/powerpoint/2010/main" val="24064771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Utløsningsområde – skredbane – utløpsområde</a:t>
            </a:r>
          </a:p>
          <a:p>
            <a:r>
              <a:rPr lang="nb-NO" dirty="0"/>
              <a:t>Starting </a:t>
            </a:r>
            <a:r>
              <a:rPr lang="nb-NO" dirty="0" err="1"/>
              <a:t>zone</a:t>
            </a:r>
            <a:r>
              <a:rPr lang="nb-NO" dirty="0"/>
              <a:t> – </a:t>
            </a:r>
            <a:r>
              <a:rPr lang="nb-NO" dirty="0" err="1"/>
              <a:t>avalanche</a:t>
            </a:r>
            <a:r>
              <a:rPr lang="nb-NO" dirty="0"/>
              <a:t> </a:t>
            </a:r>
            <a:r>
              <a:rPr lang="nb-NO" dirty="0" err="1"/>
              <a:t>track/path</a:t>
            </a:r>
            <a:r>
              <a:rPr lang="nb-NO" dirty="0"/>
              <a:t> – </a:t>
            </a:r>
            <a:r>
              <a:rPr lang="nb-NO" dirty="0" err="1"/>
              <a:t>runout</a:t>
            </a:r>
            <a:r>
              <a:rPr lang="nb-NO" dirty="0"/>
              <a:t> area</a:t>
            </a:r>
          </a:p>
        </p:txBody>
      </p:sp>
      <p:sp>
        <p:nvSpPr>
          <p:cNvPr id="4" name="Plassholder for lysbildenummer 3"/>
          <p:cNvSpPr>
            <a:spLocks noGrp="1"/>
          </p:cNvSpPr>
          <p:nvPr>
            <p:ph type="sldNum" sz="quarter" idx="10"/>
          </p:nvPr>
        </p:nvSpPr>
        <p:spPr/>
        <p:txBody>
          <a:bodyPr/>
          <a:lstStyle/>
          <a:p>
            <a:fld id="{E4530B5E-387A-4C4E-99C5-15622DDC6540}" type="slidenum">
              <a:rPr lang="nb-NO" smtClean="0"/>
              <a:pPr/>
              <a:t>60</a:t>
            </a:fld>
            <a:endParaRPr lang="nb-NO"/>
          </a:p>
        </p:txBody>
      </p:sp>
    </p:spTree>
    <p:extLst>
      <p:ext uri="{BB962C8B-B14F-4D97-AF65-F5344CB8AC3E}">
        <p14:creationId xmlns:p14="http://schemas.microsoft.com/office/powerpoint/2010/main" val="4529202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Utløsningsområde – bratt nok at snøen akselerer</a:t>
            </a:r>
            <a:endParaRPr lang="nb-NO" baseline="0" dirty="0"/>
          </a:p>
          <a:p>
            <a:r>
              <a:rPr lang="nb-NO" dirty="0"/>
              <a:t>Skredbane – bratt nok at bevegelsen</a:t>
            </a:r>
            <a:r>
              <a:rPr lang="nb-NO" baseline="0" dirty="0"/>
              <a:t> </a:t>
            </a:r>
            <a:r>
              <a:rPr lang="nb-NO" baseline="0" dirty="0" err="1"/>
              <a:t>oppretteholdes</a:t>
            </a:r>
            <a:endParaRPr lang="nb-NO" baseline="0" dirty="0"/>
          </a:p>
          <a:p>
            <a:r>
              <a:rPr lang="nb-NO" dirty="0"/>
              <a:t>Utløpsområde – ikke bratt nok, bevegelsen stopper</a:t>
            </a:r>
          </a:p>
          <a:p>
            <a:endParaRPr lang="nb-NO" dirty="0"/>
          </a:p>
          <a:p>
            <a:r>
              <a:rPr lang="nb-NO" dirty="0"/>
              <a:t>Bilde. Ukjent kilde</a:t>
            </a:r>
          </a:p>
        </p:txBody>
      </p:sp>
      <p:sp>
        <p:nvSpPr>
          <p:cNvPr id="4" name="Plassholder for lysbildenummer 3"/>
          <p:cNvSpPr>
            <a:spLocks noGrp="1"/>
          </p:cNvSpPr>
          <p:nvPr>
            <p:ph type="sldNum" sz="quarter" idx="10"/>
          </p:nvPr>
        </p:nvSpPr>
        <p:spPr/>
        <p:txBody>
          <a:bodyPr/>
          <a:lstStyle/>
          <a:p>
            <a:fld id="{E4530B5E-387A-4C4E-99C5-15622DDC6540}" type="slidenum">
              <a:rPr lang="nb-NO" smtClean="0"/>
              <a:pPr/>
              <a:t>61</a:t>
            </a:fld>
            <a:endParaRPr lang="nb-NO"/>
          </a:p>
        </p:txBody>
      </p:sp>
    </p:spTree>
    <p:extLst>
      <p:ext uri="{BB962C8B-B14F-4D97-AF65-F5344CB8AC3E}">
        <p14:creationId xmlns:p14="http://schemas.microsoft.com/office/powerpoint/2010/main" val="13460579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noProof="0" dirty="0"/>
              <a:t>Lagdeling</a:t>
            </a:r>
            <a:r>
              <a:rPr lang="nb-NO" baseline="0" noProof="0" dirty="0"/>
              <a:t> og forskjellen I hardhet, kornform og størrelse vil variere, men prinsippet er alltid det samme.</a:t>
            </a:r>
            <a:endParaRPr lang="nb-NO" noProof="0" dirty="0"/>
          </a:p>
          <a:p>
            <a:endParaRPr lang="nb-NO" noProof="0" dirty="0"/>
          </a:p>
          <a:p>
            <a:r>
              <a:rPr lang="nb-NO" noProof="0" dirty="0"/>
              <a:t>Hva må til…</a:t>
            </a:r>
          </a:p>
          <a:p>
            <a:r>
              <a:rPr lang="nb-NO" noProof="0" dirty="0"/>
              <a:t>Svake sjikt</a:t>
            </a:r>
          </a:p>
          <a:p>
            <a:r>
              <a:rPr lang="nb-NO" noProof="0" dirty="0"/>
              <a:t>Flak (bundet snø, hardhet bare relativ til underliggende lag)</a:t>
            </a:r>
          </a:p>
          <a:p>
            <a:r>
              <a:rPr lang="nb-NO" noProof="0" dirty="0"/>
              <a:t>Utløser</a:t>
            </a:r>
          </a:p>
          <a:p>
            <a:r>
              <a:rPr lang="nb-NO" noProof="0" dirty="0"/>
              <a:t>Super svak punkt (nærmere uten styrke)</a:t>
            </a:r>
          </a:p>
          <a:p>
            <a:endParaRPr lang="nb-NO" noProof="0" dirty="0"/>
          </a:p>
        </p:txBody>
      </p:sp>
      <p:sp>
        <p:nvSpPr>
          <p:cNvPr id="4" name="Plassholder for lysbildenummer 3"/>
          <p:cNvSpPr>
            <a:spLocks noGrp="1"/>
          </p:cNvSpPr>
          <p:nvPr>
            <p:ph type="sldNum" sz="quarter" idx="10"/>
          </p:nvPr>
        </p:nvSpPr>
        <p:spPr/>
        <p:txBody>
          <a:bodyPr/>
          <a:lstStyle/>
          <a:p>
            <a:fld id="{7DC3E5B4-3CDD-4C12-A980-741EE57C2478}" type="slidenum">
              <a:rPr lang="en-US" smtClean="0"/>
              <a:pPr/>
              <a:t>62</a:t>
            </a:fld>
            <a:endParaRPr lang="en-US"/>
          </a:p>
        </p:txBody>
      </p:sp>
    </p:spTree>
    <p:extLst>
      <p:ext uri="{BB962C8B-B14F-4D97-AF65-F5344CB8AC3E}">
        <p14:creationId xmlns:p14="http://schemas.microsoft.com/office/powerpoint/2010/main" val="19738535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De øverste lag</a:t>
            </a:r>
            <a:r>
              <a:rPr lang="nb-NO" baseline="0" dirty="0"/>
              <a:t> kryper raskere enn de nederste (fører til spenning).</a:t>
            </a:r>
          </a:p>
          <a:p>
            <a:r>
              <a:rPr lang="nb-NO" baseline="0" dirty="0"/>
              <a:t>Hele snødekke kan gli på underlaget.</a:t>
            </a:r>
          </a:p>
          <a:p>
            <a:endParaRPr lang="nb-NO" baseline="0" dirty="0"/>
          </a:p>
          <a:p>
            <a:r>
              <a:rPr lang="nb-NO" baseline="0" dirty="0"/>
              <a:t>Summen av kryping og glidning utgjøre bevegelsen av hele snødekke. Over flate heng oppstår skjærspenninger. Nær knoll oppstår trekkspenninger. I forsenkninger oppstår trykkspenninger.</a:t>
            </a:r>
          </a:p>
          <a:p>
            <a:endParaRPr lang="nb-NO" baseline="0" dirty="0"/>
          </a:p>
          <a:p>
            <a:r>
              <a:rPr lang="nb-NO" baseline="0" dirty="0"/>
              <a:t>Snø er formbar. Ved langsom økning av belastningen tilpassen den seg (plastisk). Ved rask </a:t>
            </a:r>
            <a:r>
              <a:rPr lang="nb-NO" baseline="0"/>
              <a:t>økning brekker den. </a:t>
            </a:r>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63</a:t>
            </a:fld>
            <a:endParaRPr lang="nb-NO" dirty="0"/>
          </a:p>
        </p:txBody>
      </p:sp>
    </p:spTree>
    <p:extLst>
      <p:ext uri="{BB962C8B-B14F-4D97-AF65-F5344CB8AC3E}">
        <p14:creationId xmlns:p14="http://schemas.microsoft.com/office/powerpoint/2010/main" val="13968726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Kilde: Lied</a:t>
            </a:r>
            <a:r>
              <a:rPr lang="nb-NO" baseline="0" dirty="0"/>
              <a:t> &amp; Kristensen 2003</a:t>
            </a:r>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64</a:t>
            </a:fld>
            <a:endParaRPr lang="nb-NO" dirty="0"/>
          </a:p>
        </p:txBody>
      </p:sp>
    </p:spTree>
    <p:extLst>
      <p:ext uri="{BB962C8B-B14F-4D97-AF65-F5344CB8AC3E}">
        <p14:creationId xmlns:p14="http://schemas.microsoft.com/office/powerpoint/2010/main" val="5587986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en-US" dirty="0"/>
              <a:t>Snowpack on a slab</a:t>
            </a:r>
          </a:p>
          <a:p>
            <a:endParaRPr lang="en-US" dirty="0"/>
          </a:p>
          <a:p>
            <a:r>
              <a:rPr lang="en-US" dirty="0"/>
              <a:t>Shear (red), Compression (green), Gravity (blue)</a:t>
            </a:r>
          </a:p>
          <a:p>
            <a:r>
              <a:rPr lang="en-US" dirty="0" err="1"/>
              <a:t>Skjærkraft</a:t>
            </a:r>
            <a:r>
              <a:rPr lang="en-US" dirty="0"/>
              <a:t> (</a:t>
            </a:r>
            <a:r>
              <a:rPr lang="en-US" dirty="0" err="1"/>
              <a:t>rødt</a:t>
            </a:r>
            <a:r>
              <a:rPr lang="en-US" dirty="0"/>
              <a:t>), </a:t>
            </a:r>
            <a:r>
              <a:rPr lang="en-US" dirty="0" err="1"/>
              <a:t>Kompresjonskraft</a:t>
            </a:r>
            <a:r>
              <a:rPr lang="en-US" dirty="0"/>
              <a:t> (</a:t>
            </a:r>
            <a:r>
              <a:rPr lang="en-US" dirty="0" err="1"/>
              <a:t>gønnt</a:t>
            </a:r>
            <a:r>
              <a:rPr lang="en-US" dirty="0"/>
              <a:t>), </a:t>
            </a:r>
            <a:r>
              <a:rPr lang="en-US" dirty="0" err="1"/>
              <a:t>Gravitasjon</a:t>
            </a:r>
            <a:r>
              <a:rPr lang="en-US" dirty="0"/>
              <a:t> (</a:t>
            </a:r>
            <a:r>
              <a:rPr lang="en-US" dirty="0" err="1"/>
              <a:t>blått</a:t>
            </a:r>
            <a:r>
              <a:rPr lang="en-US" dirty="0"/>
              <a:t>)</a:t>
            </a:r>
            <a:r>
              <a:rPr lang="en-US" baseline="0" dirty="0"/>
              <a:t> </a:t>
            </a:r>
            <a:endParaRPr lang="en-US" dirty="0"/>
          </a:p>
          <a:p>
            <a:endParaRPr lang="en-US" dirty="0"/>
          </a:p>
          <a:p>
            <a:r>
              <a:rPr lang="nb-NO" sz="1200" dirty="0"/>
              <a:t>Når belastingen på det svakeste snølaget blir større enn kreftene som holder det sammen går skredet!</a:t>
            </a:r>
            <a:endParaRPr lang="en-US" dirty="0"/>
          </a:p>
          <a:p>
            <a:endParaRPr lang="en-US" dirty="0"/>
          </a:p>
        </p:txBody>
      </p:sp>
      <p:sp>
        <p:nvSpPr>
          <p:cNvPr id="4" name="Plassholder for lysbildenummer 3"/>
          <p:cNvSpPr>
            <a:spLocks noGrp="1"/>
          </p:cNvSpPr>
          <p:nvPr>
            <p:ph type="sldNum" sz="quarter" idx="10"/>
          </p:nvPr>
        </p:nvSpPr>
        <p:spPr/>
        <p:txBody>
          <a:bodyPr/>
          <a:lstStyle/>
          <a:p>
            <a:fld id="{7DC3E5B4-3CDD-4C12-A980-741EE57C2478}"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25009794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en-US" dirty="0"/>
              <a:t>DRAW</a:t>
            </a:r>
            <a:r>
              <a:rPr lang="en-US" baseline="0" dirty="0"/>
              <a:t> EQUATIONS ON THE BOARD</a:t>
            </a:r>
            <a:endParaRPr lang="en-US" dirty="0"/>
          </a:p>
          <a:p>
            <a:endParaRPr lang="en-US" dirty="0"/>
          </a:p>
          <a:p>
            <a:r>
              <a:rPr lang="en-US" dirty="0"/>
              <a:t>Snowpack on a slab</a:t>
            </a:r>
          </a:p>
          <a:p>
            <a:endParaRPr lang="en-US" dirty="0"/>
          </a:p>
          <a:p>
            <a:r>
              <a:rPr lang="en-US" dirty="0"/>
              <a:t>Shear (red), Compression (green), Gravity (blue)</a:t>
            </a:r>
          </a:p>
          <a:p>
            <a:r>
              <a:rPr lang="en-US" dirty="0" err="1"/>
              <a:t>Skjærkraft</a:t>
            </a:r>
            <a:r>
              <a:rPr lang="en-US" dirty="0"/>
              <a:t> (</a:t>
            </a:r>
            <a:r>
              <a:rPr lang="en-US" dirty="0" err="1"/>
              <a:t>rødt</a:t>
            </a:r>
            <a:r>
              <a:rPr lang="en-US" dirty="0"/>
              <a:t>), </a:t>
            </a:r>
            <a:r>
              <a:rPr lang="en-US" dirty="0" err="1"/>
              <a:t>Kompresjonskraft</a:t>
            </a:r>
            <a:r>
              <a:rPr lang="en-US" dirty="0"/>
              <a:t> (</a:t>
            </a:r>
            <a:r>
              <a:rPr lang="en-US" dirty="0" err="1"/>
              <a:t>gønnt</a:t>
            </a:r>
            <a:r>
              <a:rPr lang="en-US" dirty="0"/>
              <a:t>), </a:t>
            </a:r>
            <a:r>
              <a:rPr lang="en-US" dirty="0" err="1"/>
              <a:t>Gravitasjon</a:t>
            </a:r>
            <a:r>
              <a:rPr lang="en-US" dirty="0"/>
              <a:t> (</a:t>
            </a:r>
            <a:r>
              <a:rPr lang="en-US" dirty="0" err="1"/>
              <a:t>blått</a:t>
            </a:r>
            <a:r>
              <a:rPr lang="en-US" dirty="0"/>
              <a:t>)</a:t>
            </a:r>
            <a:r>
              <a:rPr lang="en-US" baseline="0" dirty="0"/>
              <a:t> </a:t>
            </a:r>
            <a:endParaRPr lang="en-US" dirty="0"/>
          </a:p>
          <a:p>
            <a:endParaRPr lang="en-US" dirty="0"/>
          </a:p>
          <a:p>
            <a:r>
              <a:rPr lang="nb-NO" sz="1200" dirty="0"/>
              <a:t>Når belastingen på det svakeste snølaget blir større enn kreftene som holder det sammen går skredet!</a:t>
            </a:r>
            <a:endParaRPr lang="en-US" dirty="0"/>
          </a:p>
          <a:p>
            <a:endParaRPr lang="en-US" dirty="0"/>
          </a:p>
        </p:txBody>
      </p:sp>
      <p:sp>
        <p:nvSpPr>
          <p:cNvPr id="4" name="Plassholder for lysbildenummer 3"/>
          <p:cNvSpPr>
            <a:spLocks noGrp="1"/>
          </p:cNvSpPr>
          <p:nvPr>
            <p:ph type="sldNum" sz="quarter" idx="10"/>
          </p:nvPr>
        </p:nvSpPr>
        <p:spPr/>
        <p:txBody>
          <a:bodyPr/>
          <a:lstStyle/>
          <a:p>
            <a:fld id="{7DC3E5B4-3CDD-4C12-A980-741EE57C2478}"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11580597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EC4183C-2B0D-4410-867B-190AC5D62647}" type="slidenum">
              <a:rPr lang="en-US" altLang="nb-NO" sz="1200"/>
              <a:pPr eaLnBrk="1" hangingPunct="1"/>
              <a:t>67</a:t>
            </a:fld>
            <a:endParaRPr lang="en-US" altLang="nb-NO" sz="1200"/>
          </a:p>
        </p:txBody>
      </p:sp>
      <p:sp>
        <p:nvSpPr>
          <p:cNvPr id="182275" name="Rectangle 2"/>
          <p:cNvSpPr>
            <a:spLocks noGrp="1" noRot="1" noChangeAspect="1" noChangeArrowheads="1" noTextEdit="1"/>
          </p:cNvSpPr>
          <p:nvPr>
            <p:ph type="sldImg"/>
          </p:nvPr>
        </p:nvSpPr>
        <p:spPr>
          <a:xfrm>
            <a:off x="2355850" y="688975"/>
            <a:ext cx="2146300" cy="1609725"/>
          </a:xfrm>
          <a:ln/>
        </p:spPr>
      </p:sp>
      <p:sp>
        <p:nvSpPr>
          <p:cNvPr id="182276" name="Rectangle 3"/>
          <p:cNvSpPr>
            <a:spLocks noGrp="1" noChangeArrowheads="1"/>
          </p:cNvSpPr>
          <p:nvPr>
            <p:ph type="body" idx="1"/>
          </p:nvPr>
        </p:nvSpPr>
        <p:spPr>
          <a:xfrm>
            <a:off x="914400" y="2908300"/>
            <a:ext cx="5029200" cy="5491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nb-NO">
                <a:latin typeface="Arial" panose="020B0604020202020204" pitchFamily="34" charset="0"/>
                <a:ea typeface="ＭＳ Ｐゴシック" panose="020B0600070205080204" pitchFamily="34" charset="-128"/>
              </a:rPr>
              <a:t>The slope angle is the first building block in analyzing terrain.</a:t>
            </a:r>
          </a:p>
          <a:p>
            <a:pPr eaLnBrk="1" hangingPunct="1"/>
            <a:endParaRPr lang="en-US" altLang="nb-NO">
              <a:latin typeface="Arial" panose="020B0604020202020204" pitchFamily="34" charset="0"/>
              <a:ea typeface="ＭＳ Ｐゴシック" panose="020B0600070205080204" pitchFamily="34" charset="-128"/>
            </a:endParaRPr>
          </a:p>
          <a:p>
            <a:pPr eaLnBrk="1" hangingPunct="1"/>
            <a:r>
              <a:rPr lang="en-US" altLang="nb-NO">
                <a:latin typeface="Arial" panose="020B0604020202020204" pitchFamily="34" charset="0"/>
                <a:ea typeface="ＭＳ Ｐゴシック" panose="020B0600070205080204" pitchFamily="34" charset="-128"/>
              </a:rPr>
              <a:t>GENERALLY slab avalanches can occur between 25 and 60 degrees, but MOST slab avalanches occur with starting zones between 30 and 45 degrees.  Above 60 degrees and the snow sluffs, below 25 degrees and the stresses on the pack from gravity aren’t great enough to cause the snow to slide.  </a:t>
            </a:r>
          </a:p>
        </p:txBody>
      </p:sp>
    </p:spTree>
    <p:extLst>
      <p:ext uri="{BB962C8B-B14F-4D97-AF65-F5344CB8AC3E}">
        <p14:creationId xmlns:p14="http://schemas.microsoft.com/office/powerpoint/2010/main" val="202298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Bilder:</a:t>
            </a:r>
            <a:r>
              <a:rPr lang="nb-NO" baseline="0" dirty="0"/>
              <a:t> </a:t>
            </a:r>
            <a:r>
              <a:rPr lang="nb-NO" dirty="0"/>
              <a:t>http://www.srh.weather.gov/srh/jetstream/synoptic/precip.htm</a:t>
            </a:r>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6</a:t>
            </a:fld>
            <a:endParaRPr lang="nb-NO" dirty="0"/>
          </a:p>
        </p:txBody>
      </p:sp>
    </p:spTree>
    <p:extLst>
      <p:ext uri="{BB962C8B-B14F-4D97-AF65-F5344CB8AC3E}">
        <p14:creationId xmlns:p14="http://schemas.microsoft.com/office/powerpoint/2010/main" val="27053413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To måter å endre på</a:t>
            </a:r>
            <a:r>
              <a:rPr lang="nb-NO" baseline="0" dirty="0"/>
              <a:t> belastning</a:t>
            </a:r>
          </a:p>
          <a:p>
            <a:endParaRPr lang="nb-NO" baseline="0" dirty="0"/>
          </a:p>
          <a:p>
            <a:r>
              <a:rPr lang="nb-NO" baseline="0" dirty="0"/>
              <a:t>Mer tilleggsbelastning gjennom nysnø, vanntilførsel, snøfokk</a:t>
            </a:r>
          </a:p>
          <a:p>
            <a:r>
              <a:rPr lang="nb-NO" baseline="0" dirty="0"/>
              <a:t>Snøen tåler langsom belastning men ikke plutselig belastning! </a:t>
            </a:r>
          </a:p>
          <a:p>
            <a:endParaRPr lang="nb-NO" baseline="0" dirty="0"/>
          </a:p>
          <a:p>
            <a:r>
              <a:rPr lang="nb-NO" baseline="0" dirty="0"/>
              <a:t>Svakere snødekke gjennom oppbyggende omvandling, vann</a:t>
            </a:r>
            <a:endParaRPr lang="nb-NO" dirty="0"/>
          </a:p>
        </p:txBody>
      </p:sp>
      <p:sp>
        <p:nvSpPr>
          <p:cNvPr id="4" name="Plassholder for lysbildenummer 3"/>
          <p:cNvSpPr>
            <a:spLocks noGrp="1"/>
          </p:cNvSpPr>
          <p:nvPr>
            <p:ph type="sldNum" sz="quarter" idx="10"/>
          </p:nvPr>
        </p:nvSpPr>
        <p:spPr/>
        <p:txBody>
          <a:bodyPr/>
          <a:lstStyle/>
          <a:p>
            <a:fld id="{E4530B5E-387A-4C4E-99C5-15622DDC6540}" type="slidenum">
              <a:rPr lang="nb-NO" smtClean="0"/>
              <a:pPr/>
              <a:t>70</a:t>
            </a:fld>
            <a:endParaRPr lang="nb-NO"/>
          </a:p>
        </p:txBody>
      </p:sp>
    </p:spTree>
    <p:extLst>
      <p:ext uri="{BB962C8B-B14F-4D97-AF65-F5344CB8AC3E}">
        <p14:creationId xmlns:p14="http://schemas.microsoft.com/office/powerpoint/2010/main" val="26773440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nb-NO" dirty="0"/>
              <a:t>Kilde: </a:t>
            </a:r>
            <a:r>
              <a:rPr lang="nb-NO" dirty="0" err="1"/>
              <a:t>Reiweger</a:t>
            </a:r>
            <a:r>
              <a:rPr lang="nb-NO" dirty="0"/>
              <a:t> &amp; Schweizer,</a:t>
            </a:r>
            <a:r>
              <a:rPr lang="nb-NO" baseline="0" dirty="0"/>
              <a:t> 2013: </a:t>
            </a:r>
            <a:r>
              <a:rPr lang="en-US" baseline="0" dirty="0"/>
              <a:t>Weak layer fracture: facets and depth hoar</a:t>
            </a:r>
            <a:endParaRPr lang="nb-NO" baseline="0" dirty="0"/>
          </a:p>
          <a:p>
            <a:endParaRPr lang="nb-NO" baseline="0" dirty="0"/>
          </a:p>
          <a:p>
            <a:r>
              <a:rPr lang="nb-NO" baseline="0" dirty="0"/>
              <a:t>I svake lag av </a:t>
            </a:r>
            <a:r>
              <a:rPr lang="nb-NO" baseline="0" dirty="0" err="1"/>
              <a:t>rimkrystaller</a:t>
            </a:r>
            <a:r>
              <a:rPr lang="nb-NO" baseline="0" dirty="0"/>
              <a:t>, begerkrystaller og kantkornet snø initieres bruddet først i skjær og så i kompresjonsretningen.</a:t>
            </a:r>
          </a:p>
          <a:p>
            <a:endParaRPr lang="nb-NO" baseline="0" dirty="0"/>
          </a:p>
          <a:p>
            <a:r>
              <a:rPr lang="nb-NO" baseline="0" dirty="0"/>
              <a:t>Dette bekrefter at brattheten er en </a:t>
            </a:r>
            <a:r>
              <a:rPr lang="nb-NO" baseline="0" dirty="0" err="1"/>
              <a:t>avgjørdene</a:t>
            </a:r>
            <a:r>
              <a:rPr lang="nb-NO" baseline="0" dirty="0"/>
              <a:t> faktor i brudd initiering av naturlig utløste flakskred.</a:t>
            </a:r>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75</a:t>
            </a:fld>
            <a:endParaRPr lang="nb-NO" dirty="0"/>
          </a:p>
        </p:txBody>
      </p:sp>
    </p:spTree>
    <p:extLst>
      <p:ext uri="{BB962C8B-B14F-4D97-AF65-F5344CB8AC3E}">
        <p14:creationId xmlns:p14="http://schemas.microsoft.com/office/powerpoint/2010/main" val="655687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Etter brudd og bruddforplanting må friksjonen mellom bruddflaten overkommes før det går skred (helning må være stor nok)</a:t>
            </a:r>
          </a:p>
          <a:p>
            <a:r>
              <a:rPr lang="nb-NO" dirty="0"/>
              <a:t>Bruddet kan også initieres i flat terreng og forplanter seg i bratt nok terreng slik at et skred løsner der – fjernutløsning.</a:t>
            </a:r>
          </a:p>
          <a:p>
            <a:r>
              <a:rPr lang="nb-NO" dirty="0"/>
              <a:t>Tykkelsen av flaket spiller også inn. Bruddet forplanter seg lettere under et tykk flak (mer energi tilgjenglig), men sannsynligheten for bruddinitiering er lavere enn ved et tynt flak. </a:t>
            </a:r>
          </a:p>
          <a:p>
            <a:endParaRPr lang="nb-NO" dirty="0"/>
          </a:p>
          <a:p>
            <a:endParaRPr lang="nb-NO" dirty="0"/>
          </a:p>
          <a:p>
            <a:r>
              <a:rPr lang="nb-NO" dirty="0" err="1"/>
              <a:t>Q-verdieni</a:t>
            </a:r>
            <a:r>
              <a:rPr lang="nb-NO" dirty="0"/>
              <a:t> CT/ECT sier litt om friksjon</a:t>
            </a:r>
            <a:r>
              <a:rPr lang="nb-NO" baseline="0" dirty="0"/>
              <a:t> mellom flaket og glideflaten!</a:t>
            </a:r>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76</a:t>
            </a:fld>
            <a:endParaRPr lang="nb-NO" dirty="0"/>
          </a:p>
        </p:txBody>
      </p:sp>
    </p:spTree>
    <p:extLst>
      <p:ext uri="{BB962C8B-B14F-4D97-AF65-F5344CB8AC3E}">
        <p14:creationId xmlns:p14="http://schemas.microsoft.com/office/powerpoint/2010/main" val="9875836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87F9B79-D8D4-4F2F-BF09-C4283643344B}" type="slidenum">
              <a:rPr lang="en-US" altLang="en-US">
                <a:latin typeface="Times New Roman" panose="02020603050405020304" pitchFamily="18" charset="0"/>
              </a:rPr>
              <a:pPr/>
              <a:t>77</a:t>
            </a:fld>
            <a:endParaRPr lang="en-US" altLang="en-US">
              <a:latin typeface="Times New Roman" panose="02020603050405020304" pitchFamily="18" charset="0"/>
            </a:endParaRPr>
          </a:p>
        </p:txBody>
      </p:sp>
      <p:sp>
        <p:nvSpPr>
          <p:cNvPr id="46083" name="Rectangle 2"/>
          <p:cNvSpPr>
            <a:spLocks noGrp="1" noRot="1" noChangeAspect="1" noChangeArrowheads="1" noTextEdit="1"/>
          </p:cNvSpPr>
          <p:nvPr>
            <p:ph type="sldImg"/>
          </p:nvPr>
        </p:nvSpPr>
        <p:spPr>
          <a:solidFill>
            <a:srgbClr val="FFFFFF"/>
          </a:solidFill>
          <a:ln/>
        </p:spPr>
      </p:sp>
      <p:sp>
        <p:nvSpPr>
          <p:cNvPr id="460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t>Difficult to clearly state which factors contribute to stability or instability.  It can go either way, depending on its interaction with other factors.</a:t>
            </a:r>
          </a:p>
          <a:p>
            <a:pPr eaLnBrk="1" hangingPunct="1"/>
            <a:endParaRPr lang="en-US" altLang="en-US"/>
          </a:p>
          <a:p>
            <a:pPr eaLnBrk="1" hangingPunct="1"/>
            <a:endParaRPr lang="en-US" altLang="en-US"/>
          </a:p>
        </p:txBody>
      </p:sp>
    </p:spTree>
    <p:extLst>
      <p:ext uri="{BB962C8B-B14F-4D97-AF65-F5344CB8AC3E}">
        <p14:creationId xmlns:p14="http://schemas.microsoft.com/office/powerpoint/2010/main" val="37455956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79</a:t>
            </a:fld>
            <a:endParaRPr lang="nb-NO" dirty="0"/>
          </a:p>
        </p:txBody>
      </p:sp>
    </p:spTree>
    <p:extLst>
      <p:ext uri="{BB962C8B-B14F-4D97-AF65-F5344CB8AC3E}">
        <p14:creationId xmlns:p14="http://schemas.microsoft.com/office/powerpoint/2010/main" val="38266236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Gjennom nedbrytende omvandling i nysnøen forsviner</a:t>
            </a:r>
            <a:r>
              <a:rPr lang="nb-NO" baseline="0" dirty="0"/>
              <a:t> (avrunder) armene til snøkrystallene og svekker</a:t>
            </a:r>
            <a:r>
              <a:rPr lang="nb-NO" dirty="0"/>
              <a:t> forbindelser mellom dem. Når løssnøskred løsner etter et snøfall er altså avhengig av bratthet</a:t>
            </a:r>
            <a:r>
              <a:rPr lang="nb-NO" baseline="0" dirty="0"/>
              <a:t> og hvor rask omvandlingen foregår.</a:t>
            </a:r>
          </a:p>
          <a:p>
            <a:endParaRPr lang="nb-NO" baseline="0" dirty="0"/>
          </a:p>
          <a:p>
            <a:r>
              <a:rPr lang="nb-NO" baseline="0" dirty="0"/>
              <a:t>En </a:t>
            </a:r>
            <a:r>
              <a:rPr lang="nb-NO" baseline="0" dirty="0" err="1"/>
              <a:t>skikjører</a:t>
            </a:r>
            <a:r>
              <a:rPr lang="nb-NO" baseline="0" dirty="0"/>
              <a:t> kan sette bevegelsen i gang selv om brattheten var i utgangspunkt ikke tilstrekkelig til naturlig utløsning. Dette kan skje fordi den dynamisk friksjonsvinkelen kan være opp til 10 grader slakere enn den statisk friksjonsvinkelen. (</a:t>
            </a:r>
            <a:r>
              <a:rPr lang="nb-NO" baseline="0" dirty="0" err="1"/>
              <a:t>Friskjonsvinkelen</a:t>
            </a:r>
            <a:r>
              <a:rPr lang="nb-NO" baseline="0" dirty="0"/>
              <a:t> )</a:t>
            </a:r>
          </a:p>
          <a:p>
            <a:endParaRPr lang="nb-NO" baseline="0" dirty="0"/>
          </a:p>
          <a:p>
            <a:r>
              <a:rPr lang="nb-NO" baseline="0" dirty="0"/>
              <a:t>Løssnøskred kan utløse flakskred lengre ned i skråningen.</a:t>
            </a:r>
            <a:r>
              <a:rPr lang="nb-NO" dirty="0"/>
              <a:t> </a:t>
            </a:r>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80</a:t>
            </a:fld>
            <a:endParaRPr lang="nb-NO" dirty="0"/>
          </a:p>
        </p:txBody>
      </p:sp>
    </p:spTree>
    <p:extLst>
      <p:ext uri="{BB962C8B-B14F-4D97-AF65-F5344CB8AC3E}">
        <p14:creationId xmlns:p14="http://schemas.microsoft.com/office/powerpoint/2010/main" val="3708599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81</a:t>
            </a:fld>
            <a:endParaRPr lang="nb-NO" dirty="0"/>
          </a:p>
        </p:txBody>
      </p:sp>
    </p:spTree>
    <p:extLst>
      <p:ext uri="{BB962C8B-B14F-4D97-AF65-F5344CB8AC3E}">
        <p14:creationId xmlns:p14="http://schemas.microsoft.com/office/powerpoint/2010/main" val="20603886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WET SLABS</a:t>
            </a:r>
            <a:r>
              <a:rPr lang="en-US" baseline="0" dirty="0"/>
              <a:t> BEHAVE SIMILAR TO DRY SLABS – only that the slab is wet</a:t>
            </a:r>
            <a:endParaRPr lang="en-US"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82</a:t>
            </a:fld>
            <a:endParaRPr lang="nb-NO" dirty="0"/>
          </a:p>
        </p:txBody>
      </p:sp>
    </p:spTree>
    <p:extLst>
      <p:ext uri="{BB962C8B-B14F-4D97-AF65-F5344CB8AC3E}">
        <p14:creationId xmlns:p14="http://schemas.microsoft.com/office/powerpoint/2010/main" val="16812412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baseline="0" dirty="0"/>
              <a:t>Delayed release: accurately predict time between trigger event and actual release</a:t>
            </a:r>
            <a:endParaRPr lang="en-US" dirty="0"/>
          </a:p>
          <a:p>
            <a:endParaRPr lang="nb-NO" dirty="0"/>
          </a:p>
          <a:p>
            <a:r>
              <a:rPr lang="nb-NO" dirty="0" err="1"/>
              <a:t>Danger</a:t>
            </a:r>
            <a:r>
              <a:rPr lang="nb-NO" dirty="0"/>
              <a:t> </a:t>
            </a:r>
            <a:r>
              <a:rPr lang="nb-NO" dirty="0" err="1"/>
              <a:t>signs</a:t>
            </a:r>
            <a:r>
              <a:rPr lang="nb-NO" dirty="0"/>
              <a:t>:</a:t>
            </a:r>
          </a:p>
          <a:p>
            <a:endParaRPr lang="nb-NO" dirty="0"/>
          </a:p>
          <a:p>
            <a:r>
              <a:rPr lang="nb-NO" dirty="0"/>
              <a:t>- </a:t>
            </a:r>
            <a:r>
              <a:rPr lang="nb-NO" dirty="0" err="1"/>
              <a:t>Recent</a:t>
            </a:r>
            <a:r>
              <a:rPr lang="nb-NO" dirty="0"/>
              <a:t> </a:t>
            </a:r>
            <a:r>
              <a:rPr lang="nb-NO" dirty="0" err="1"/>
              <a:t>activity</a:t>
            </a:r>
            <a:endParaRPr lang="nb-NO" dirty="0"/>
          </a:p>
          <a:p>
            <a:r>
              <a:rPr lang="nb-NO" dirty="0"/>
              <a:t>- Intense</a:t>
            </a:r>
            <a:r>
              <a:rPr lang="nb-NO" baseline="0" dirty="0"/>
              <a:t> </a:t>
            </a:r>
            <a:r>
              <a:rPr lang="nb-NO" baseline="0" dirty="0" err="1"/>
              <a:t>rain</a:t>
            </a:r>
            <a:r>
              <a:rPr lang="nb-NO" baseline="0" dirty="0"/>
              <a:t> </a:t>
            </a:r>
            <a:r>
              <a:rPr lang="nb-NO" baseline="0" dirty="0" err="1"/>
              <a:t>especially</a:t>
            </a:r>
            <a:r>
              <a:rPr lang="nb-NO" baseline="0" dirty="0"/>
              <a:t> </a:t>
            </a:r>
            <a:r>
              <a:rPr lang="nb-NO" baseline="0" dirty="0" err="1"/>
              <a:t>on</a:t>
            </a:r>
            <a:r>
              <a:rPr lang="nb-NO" baseline="0" dirty="0"/>
              <a:t> </a:t>
            </a:r>
            <a:r>
              <a:rPr lang="nb-NO" baseline="0" dirty="0" err="1"/>
              <a:t>cold</a:t>
            </a:r>
            <a:r>
              <a:rPr lang="nb-NO" baseline="0" dirty="0"/>
              <a:t> and dry </a:t>
            </a:r>
            <a:r>
              <a:rPr lang="nb-NO" baseline="0" dirty="0" err="1"/>
              <a:t>snow</a:t>
            </a:r>
            <a:endParaRPr lang="nb-NO" baseline="0" dirty="0"/>
          </a:p>
          <a:p>
            <a:r>
              <a:rPr lang="nb-NO" baseline="0" dirty="0"/>
              <a:t>- Deep </a:t>
            </a:r>
            <a:r>
              <a:rPr lang="nb-NO" baseline="0" dirty="0" err="1"/>
              <a:t>foot</a:t>
            </a:r>
            <a:r>
              <a:rPr lang="nb-NO" baseline="0" dirty="0"/>
              <a:t> </a:t>
            </a:r>
            <a:r>
              <a:rPr lang="nb-NO" baseline="0" dirty="0" err="1"/>
              <a:t>penetration</a:t>
            </a:r>
            <a:r>
              <a:rPr lang="nb-NO" baseline="0" dirty="0"/>
              <a:t> in </a:t>
            </a:r>
            <a:r>
              <a:rPr lang="nb-NO" baseline="0" dirty="0" err="1"/>
              <a:t>moist</a:t>
            </a:r>
            <a:r>
              <a:rPr lang="nb-NO" baseline="0" dirty="0"/>
              <a:t>/</a:t>
            </a:r>
            <a:r>
              <a:rPr lang="nb-NO" baseline="0" dirty="0" err="1"/>
              <a:t>wet</a:t>
            </a:r>
            <a:r>
              <a:rPr lang="nb-NO" baseline="0" dirty="0"/>
              <a:t> </a:t>
            </a:r>
            <a:r>
              <a:rPr lang="nb-NO" baseline="0" dirty="0" err="1"/>
              <a:t>snow</a:t>
            </a:r>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83</a:t>
            </a:fld>
            <a:endParaRPr lang="nb-NO" dirty="0"/>
          </a:p>
        </p:txBody>
      </p:sp>
    </p:spTree>
    <p:extLst>
      <p:ext uri="{BB962C8B-B14F-4D97-AF65-F5344CB8AC3E}">
        <p14:creationId xmlns:p14="http://schemas.microsoft.com/office/powerpoint/2010/main" val="22350281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First increase related to “new snow</a:t>
            </a:r>
            <a:r>
              <a:rPr lang="en-US" baseline="0" dirty="0"/>
              <a:t> weaknesses” - </a:t>
            </a:r>
            <a:r>
              <a:rPr lang="en-US" dirty="0"/>
              <a:t>quickest onset and highest activity when snow pack is very weak and warming is rapid.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One hour after onset of rain</a:t>
            </a:r>
          </a:p>
          <a:p>
            <a:endParaRPr lang="en-US" baseline="0" dirty="0"/>
          </a:p>
          <a:p>
            <a:r>
              <a:rPr lang="en-US" baseline="0" dirty="0"/>
              <a:t>Prolonged instability related to weakening of deeper layers – pooling (10-20 h after onset)</a:t>
            </a:r>
            <a:endParaRPr lang="en-US"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84</a:t>
            </a:fld>
            <a:endParaRPr lang="nb-NO" dirty="0"/>
          </a:p>
        </p:txBody>
      </p:sp>
    </p:spTree>
    <p:extLst>
      <p:ext uri="{BB962C8B-B14F-4D97-AF65-F5344CB8AC3E}">
        <p14:creationId xmlns:p14="http://schemas.microsoft.com/office/powerpoint/2010/main" val="2572011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Ulik</a:t>
            </a:r>
            <a:r>
              <a:rPr lang="nb-NO" baseline="0" dirty="0"/>
              <a:t> permeabilitet – vindpakket snø har bare 0,5 % av permeabiliteten i forhold til begerkrystaller – stor betydning for vanndamptransport</a:t>
            </a:r>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7</a:t>
            </a:fld>
            <a:endParaRPr lang="nb-NO" dirty="0"/>
          </a:p>
        </p:txBody>
      </p:sp>
    </p:spTree>
    <p:extLst>
      <p:ext uri="{BB962C8B-B14F-4D97-AF65-F5344CB8AC3E}">
        <p14:creationId xmlns:p14="http://schemas.microsoft.com/office/powerpoint/2010/main" val="39287787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Rapid processes: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r>
              <a:rPr lang="en-US" sz="1200" kern="1200" dirty="0">
                <a:solidFill>
                  <a:schemeClr val="tx1"/>
                </a:solidFill>
                <a:effectLst/>
                <a:latin typeface="Arial" charset="0"/>
                <a:ea typeface="+mn-ea"/>
                <a:cs typeface="+mn-cs"/>
              </a:rPr>
              <a:t>Depending on:</a:t>
            </a:r>
          </a:p>
          <a:p>
            <a:pPr marL="171450" indent="-171450">
              <a:buFont typeface="Arial" panose="020B0604020202020204" pitchFamily="34" charset="0"/>
              <a:buChar char="•"/>
            </a:pPr>
            <a:r>
              <a:rPr lang="en-US" sz="1200" kern="1200" dirty="0">
                <a:solidFill>
                  <a:schemeClr val="tx1"/>
                </a:solidFill>
                <a:effectLst/>
                <a:latin typeface="Arial" charset="0"/>
                <a:ea typeface="+mn-ea"/>
                <a:cs typeface="+mn-cs"/>
              </a:rPr>
              <a:t>Intensity of water input</a:t>
            </a:r>
          </a:p>
          <a:p>
            <a:pPr marL="171450" indent="-171450">
              <a:buFont typeface="Arial" panose="020B0604020202020204" pitchFamily="34" charset="0"/>
              <a:buChar char="•"/>
            </a:pPr>
            <a:r>
              <a:rPr lang="en-US" sz="1200" kern="1200" dirty="0">
                <a:solidFill>
                  <a:schemeClr val="tx1"/>
                </a:solidFill>
                <a:effectLst/>
                <a:latin typeface="Arial" charset="0"/>
                <a:ea typeface="+mn-ea"/>
                <a:cs typeface="+mn-cs"/>
              </a:rPr>
              <a:t>Rapid warming</a:t>
            </a:r>
          </a:p>
          <a:p>
            <a:pPr marL="171450" indent="-171450">
              <a:buFont typeface="Arial" panose="020B0604020202020204" pitchFamily="34" charset="0"/>
              <a:buChar char="•"/>
            </a:pPr>
            <a:r>
              <a:rPr lang="en-US" sz="1200" kern="1200" dirty="0">
                <a:solidFill>
                  <a:schemeClr val="tx1"/>
                </a:solidFill>
                <a:effectLst/>
                <a:latin typeface="Arial" charset="0"/>
                <a:ea typeface="+mn-ea"/>
                <a:cs typeface="+mn-cs"/>
              </a:rPr>
              <a:t>Initial instabilities and their location within the snow pack (stratigraphy)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endParaRPr lang="en-US"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85</a:t>
            </a:fld>
            <a:endParaRPr lang="nb-NO" dirty="0"/>
          </a:p>
        </p:txBody>
      </p:sp>
    </p:spTree>
    <p:extLst>
      <p:ext uri="{BB962C8B-B14F-4D97-AF65-F5344CB8AC3E}">
        <p14:creationId xmlns:p14="http://schemas.microsoft.com/office/powerpoint/2010/main" val="15851874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Våte skred:</a:t>
            </a:r>
          </a:p>
          <a:p>
            <a:endParaRPr lang="nb-NO" dirty="0"/>
          </a:p>
          <a:p>
            <a:r>
              <a:rPr lang="nb-NO" dirty="0"/>
              <a:t>Økende</a:t>
            </a:r>
            <a:r>
              <a:rPr lang="nb-NO" baseline="0" dirty="0"/>
              <a:t> belastning gjennom regn</a:t>
            </a:r>
          </a:p>
          <a:p>
            <a:r>
              <a:rPr lang="nb-NO" baseline="0" dirty="0"/>
              <a:t>Vann svekker svake lag ytterlige</a:t>
            </a:r>
          </a:p>
          <a:p>
            <a:r>
              <a:rPr lang="nb-NO" baseline="0" dirty="0"/>
              <a:t>Vann minker friksjonen mellom flak og glideflaten (utløsning i slakere terreng)</a:t>
            </a:r>
            <a:endParaRPr lang="nb-NO" dirty="0"/>
          </a:p>
        </p:txBody>
      </p:sp>
      <p:sp>
        <p:nvSpPr>
          <p:cNvPr id="4" name="Plassholder for lysbildenummer 3"/>
          <p:cNvSpPr>
            <a:spLocks noGrp="1"/>
          </p:cNvSpPr>
          <p:nvPr>
            <p:ph type="sldNum" sz="quarter" idx="10"/>
          </p:nvPr>
        </p:nvSpPr>
        <p:spPr/>
        <p:txBody>
          <a:bodyPr/>
          <a:lstStyle/>
          <a:p>
            <a:fld id="{E4530B5E-387A-4C4E-99C5-15622DDC6540}" type="slidenum">
              <a:rPr lang="nb-NO" smtClean="0"/>
              <a:pPr/>
              <a:t>86</a:t>
            </a:fld>
            <a:endParaRPr lang="nb-NO"/>
          </a:p>
        </p:txBody>
      </p:sp>
    </p:spTree>
    <p:extLst>
      <p:ext uri="{BB962C8B-B14F-4D97-AF65-F5344CB8AC3E}">
        <p14:creationId xmlns:p14="http://schemas.microsoft.com/office/powerpoint/2010/main" val="28643297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a:buFont typeface="Arial" pitchFamily="34" charset="0"/>
              <a:buNone/>
            </a:pPr>
            <a:r>
              <a:rPr lang="nb-NO" dirty="0"/>
              <a:t>Vanntilførsel gjennom</a:t>
            </a:r>
          </a:p>
          <a:p>
            <a:pPr>
              <a:buFont typeface="Arial" pitchFamily="34" charset="0"/>
              <a:buChar char="•"/>
            </a:pPr>
            <a:r>
              <a:rPr lang="nb-NO" dirty="0"/>
              <a:t>Regn</a:t>
            </a:r>
          </a:p>
          <a:p>
            <a:pPr>
              <a:buFont typeface="Arial" pitchFamily="34" charset="0"/>
              <a:buChar char="•"/>
            </a:pPr>
            <a:r>
              <a:rPr lang="nb-NO" dirty="0"/>
              <a:t>Høy temperatur</a:t>
            </a:r>
          </a:p>
          <a:p>
            <a:pPr>
              <a:buFont typeface="Arial" pitchFamily="34" charset="0"/>
              <a:buChar char="•"/>
            </a:pPr>
            <a:r>
              <a:rPr lang="nb-NO" dirty="0"/>
              <a:t>Stråling</a:t>
            </a:r>
          </a:p>
          <a:p>
            <a:pPr>
              <a:buFont typeface="Arial" pitchFamily="34" charset="0"/>
              <a:buChar char="•"/>
            </a:pPr>
            <a:r>
              <a:rPr lang="nb-NO" dirty="0"/>
              <a:t>NB: kombinasjon!</a:t>
            </a:r>
          </a:p>
          <a:p>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87</a:t>
            </a:fld>
            <a:endParaRPr lang="nb-NO" dirty="0"/>
          </a:p>
        </p:txBody>
      </p:sp>
    </p:spTree>
    <p:extLst>
      <p:ext uri="{BB962C8B-B14F-4D97-AF65-F5344CB8AC3E}">
        <p14:creationId xmlns:p14="http://schemas.microsoft.com/office/powerpoint/2010/main" val="198510284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88</a:t>
            </a:fld>
            <a:endParaRPr lang="nb-NO" dirty="0"/>
          </a:p>
        </p:txBody>
      </p:sp>
    </p:spTree>
    <p:extLst>
      <p:ext uri="{BB962C8B-B14F-4D97-AF65-F5344CB8AC3E}">
        <p14:creationId xmlns:p14="http://schemas.microsoft.com/office/powerpoint/2010/main" val="4978990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Fra </a:t>
            </a:r>
            <a:r>
              <a:rPr lang="nb-NO" dirty="0" err="1"/>
              <a:t>Kalle’s</a:t>
            </a:r>
            <a:r>
              <a:rPr lang="nb-NO" dirty="0"/>
              <a:t> presentasjon</a:t>
            </a:r>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89</a:t>
            </a:fld>
            <a:endParaRPr lang="nb-NO" dirty="0"/>
          </a:p>
        </p:txBody>
      </p:sp>
    </p:spTree>
    <p:extLst>
      <p:ext uri="{BB962C8B-B14F-4D97-AF65-F5344CB8AC3E}">
        <p14:creationId xmlns:p14="http://schemas.microsoft.com/office/powerpoint/2010/main" val="279084302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nb-NO" dirty="0"/>
              <a:t>Fra </a:t>
            </a:r>
            <a:r>
              <a:rPr lang="nb-NO" dirty="0" err="1"/>
              <a:t>Kalle’s</a:t>
            </a:r>
            <a:r>
              <a:rPr lang="nb-NO" dirty="0"/>
              <a:t> presentasjon</a:t>
            </a:r>
          </a:p>
          <a:p>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90</a:t>
            </a:fld>
            <a:endParaRPr lang="nb-NO" dirty="0"/>
          </a:p>
        </p:txBody>
      </p:sp>
    </p:spTree>
    <p:extLst>
      <p:ext uri="{BB962C8B-B14F-4D97-AF65-F5344CB8AC3E}">
        <p14:creationId xmlns:p14="http://schemas.microsoft.com/office/powerpoint/2010/main" val="4424358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b="0" i="0" u="none" strike="noStrike" kern="1200" baseline="0" dirty="0" err="1">
                <a:solidFill>
                  <a:schemeClr val="tx1"/>
                </a:solidFill>
                <a:latin typeface="Arial" charset="0"/>
                <a:ea typeface="+mn-ea"/>
                <a:cs typeface="+mn-cs"/>
              </a:rPr>
              <a:t>tavbrekka</a:t>
            </a:r>
            <a:r>
              <a:rPr lang="en-US" sz="1200" b="0" i="0" u="none" strike="noStrike" kern="1200" baseline="0" dirty="0">
                <a:solidFill>
                  <a:schemeClr val="tx1"/>
                </a:solidFill>
                <a:latin typeface="Arial" charset="0"/>
                <a:ea typeface="+mn-ea"/>
                <a:cs typeface="+mn-cs"/>
              </a:rPr>
              <a:t> den 22. </a:t>
            </a:r>
            <a:r>
              <a:rPr lang="en-US" sz="1200" b="0" i="0" u="none" strike="noStrike" kern="1200" baseline="0" dirty="0" err="1">
                <a:solidFill>
                  <a:schemeClr val="tx1"/>
                </a:solidFill>
                <a:latin typeface="Arial" charset="0"/>
                <a:ea typeface="+mn-ea"/>
                <a:cs typeface="+mn-cs"/>
              </a:rPr>
              <a:t>april</a:t>
            </a:r>
            <a:r>
              <a:rPr lang="en-US" sz="1200" b="0" i="0" u="none" strike="noStrike" kern="1200" baseline="0" dirty="0">
                <a:solidFill>
                  <a:schemeClr val="tx1"/>
                </a:solidFill>
                <a:latin typeface="Arial" charset="0"/>
                <a:ea typeface="+mn-ea"/>
                <a:cs typeface="+mn-cs"/>
              </a:rPr>
              <a:t> 2014 (</a:t>
            </a:r>
            <a:r>
              <a:rPr lang="en-US" sz="1200" b="0" i="0" u="none" strike="noStrike" kern="1200" baseline="0" dirty="0" err="1">
                <a:solidFill>
                  <a:schemeClr val="tx1"/>
                </a:solidFill>
                <a:latin typeface="Arial" charset="0"/>
                <a:ea typeface="+mn-ea"/>
                <a:cs typeface="+mn-cs"/>
              </a:rPr>
              <a:t>foto</a:t>
            </a:r>
            <a:r>
              <a:rPr lang="en-US" sz="1200" b="0" i="0" u="none" strike="noStrike" kern="1200" baseline="0" dirty="0">
                <a:solidFill>
                  <a:schemeClr val="tx1"/>
                </a:solidFill>
                <a:latin typeface="Arial" charset="0"/>
                <a:ea typeface="+mn-ea"/>
                <a:cs typeface="+mn-cs"/>
              </a:rPr>
              <a:t>: </a:t>
            </a:r>
            <a:r>
              <a:rPr lang="en-US" sz="1200" b="0" i="0" u="none" strike="noStrike" kern="1200" baseline="0" dirty="0" err="1">
                <a:solidFill>
                  <a:schemeClr val="tx1"/>
                </a:solidFill>
                <a:latin typeface="Arial" charset="0"/>
                <a:ea typeface="+mn-ea"/>
                <a:cs typeface="+mn-cs"/>
              </a:rPr>
              <a:t>Atle</a:t>
            </a:r>
            <a:r>
              <a:rPr lang="en-US" sz="1200" b="0" i="0" u="none" strike="noStrike" kern="1200" baseline="0" dirty="0">
                <a:solidFill>
                  <a:schemeClr val="tx1"/>
                </a:solidFill>
                <a:latin typeface="Arial" charset="0"/>
                <a:ea typeface="+mn-ea"/>
                <a:cs typeface="+mn-cs"/>
              </a:rPr>
              <a:t> </a:t>
            </a:r>
            <a:r>
              <a:rPr lang="en-US" sz="1200" b="0" i="0" u="none" strike="noStrike" kern="1200" baseline="0" dirty="0" err="1">
                <a:solidFill>
                  <a:schemeClr val="tx1"/>
                </a:solidFill>
                <a:latin typeface="Arial" charset="0"/>
                <a:ea typeface="+mn-ea"/>
                <a:cs typeface="+mn-cs"/>
              </a:rPr>
              <a:t>Gerhardsen</a:t>
            </a:r>
            <a:r>
              <a:rPr lang="en-US" sz="1200" b="0" i="0" u="none" strike="noStrike" kern="1200" baseline="0" dirty="0">
                <a:solidFill>
                  <a:schemeClr val="tx1"/>
                </a:solidFill>
                <a:latin typeface="Arial" charset="0"/>
                <a:ea typeface="+mn-ea"/>
                <a:cs typeface="+mn-cs"/>
              </a:rPr>
              <a:t>, </a:t>
            </a:r>
            <a:r>
              <a:rPr lang="en-US" sz="1200" b="0" i="0" u="none" strike="noStrike" kern="1200" baseline="0" dirty="0" err="1">
                <a:solidFill>
                  <a:schemeClr val="tx1"/>
                </a:solidFill>
                <a:latin typeface="Arial" charset="0"/>
                <a:ea typeface="+mn-ea"/>
                <a:cs typeface="+mn-cs"/>
              </a:rPr>
              <a:t>Cautus</a:t>
            </a:r>
            <a:r>
              <a:rPr lang="en-US" sz="1200" b="0" i="0" u="none" strike="noStrike" kern="1200" baseline="0" dirty="0">
                <a:solidFill>
                  <a:schemeClr val="tx1"/>
                </a:solidFill>
                <a:latin typeface="Arial" charset="0"/>
                <a:ea typeface="+mn-ea"/>
                <a:cs typeface="+mn-cs"/>
              </a:rPr>
              <a:t> Geo AS)</a:t>
            </a:r>
            <a:endParaRPr lang="en-US"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93</a:t>
            </a:fld>
            <a:endParaRPr lang="nb-NO" dirty="0"/>
          </a:p>
        </p:txBody>
      </p:sp>
    </p:spTree>
    <p:extLst>
      <p:ext uri="{BB962C8B-B14F-4D97-AF65-F5344CB8AC3E}">
        <p14:creationId xmlns:p14="http://schemas.microsoft.com/office/powerpoint/2010/main" val="25336319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43000" y="685800"/>
            <a:ext cx="4572000" cy="3429000"/>
          </a:xfrm>
        </p:spPr>
      </p:sp>
      <p:sp>
        <p:nvSpPr>
          <p:cNvPr id="3" name="Plassholder for notater 2"/>
          <p:cNvSpPr>
            <a:spLocks noGrp="1"/>
          </p:cNvSpPr>
          <p:nvPr>
            <p:ph type="body" idx="1"/>
          </p:nvPr>
        </p:nvSpPr>
        <p:spPr/>
        <p:txBody>
          <a:bodyPr>
            <a:normAutofit/>
          </a:bodyPr>
          <a:lstStyle/>
          <a:p>
            <a:endParaRPr lang="en-US" dirty="0"/>
          </a:p>
        </p:txBody>
      </p:sp>
      <p:sp>
        <p:nvSpPr>
          <p:cNvPr id="4" name="Plassholder for lysbildenummer 3"/>
          <p:cNvSpPr>
            <a:spLocks noGrp="1"/>
          </p:cNvSpPr>
          <p:nvPr>
            <p:ph type="sldNum" sz="quarter" idx="10"/>
          </p:nvPr>
        </p:nvSpPr>
        <p:spPr/>
        <p:txBody>
          <a:bodyPr/>
          <a:lstStyle/>
          <a:p>
            <a:fld id="{33402DC7-7A03-401E-AC64-0E26ADFAF83D}" type="slidenum">
              <a:rPr lang="nb-NO" smtClean="0"/>
              <a:pPr/>
              <a:t>94</a:t>
            </a:fld>
            <a:endParaRPr lang="nb-NO"/>
          </a:p>
        </p:txBody>
      </p:sp>
    </p:spTree>
    <p:extLst>
      <p:ext uri="{BB962C8B-B14F-4D97-AF65-F5344CB8AC3E}">
        <p14:creationId xmlns:p14="http://schemas.microsoft.com/office/powerpoint/2010/main" val="25423130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95</a:t>
            </a:fld>
            <a:endParaRPr lang="nb-NO" dirty="0"/>
          </a:p>
        </p:txBody>
      </p:sp>
    </p:spTree>
    <p:extLst>
      <p:ext uri="{BB962C8B-B14F-4D97-AF65-F5344CB8AC3E}">
        <p14:creationId xmlns:p14="http://schemas.microsoft.com/office/powerpoint/2010/main" val="281463159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96</a:t>
            </a:fld>
            <a:endParaRPr lang="nb-NO" dirty="0"/>
          </a:p>
        </p:txBody>
      </p:sp>
    </p:spTree>
    <p:extLst>
      <p:ext uri="{BB962C8B-B14F-4D97-AF65-F5344CB8AC3E}">
        <p14:creationId xmlns:p14="http://schemas.microsoft.com/office/powerpoint/2010/main" val="1689472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nb-NO" dirty="0"/>
              <a:t>CT</a:t>
            </a:r>
            <a:r>
              <a:rPr lang="nb-NO" baseline="0" dirty="0"/>
              <a:t> bilder av forskjellige snøklasser. Bildene viser tydelig hvordan omvandlingen påvirker tetthet, bindinger og permeabilitet/porøsitet i et snølag.</a:t>
            </a:r>
          </a:p>
          <a:p>
            <a:pPr marL="0" marR="0" indent="0" algn="l" defTabSz="914400" rtl="0" eaLnBrk="1" fontAlgn="base" latinLnBrk="0" hangingPunct="1">
              <a:lnSpc>
                <a:spcPct val="100000"/>
              </a:lnSpc>
              <a:spcBef>
                <a:spcPct val="30000"/>
              </a:spcBef>
              <a:spcAft>
                <a:spcPct val="0"/>
              </a:spcAft>
              <a:buClrTx/>
              <a:buSzTx/>
              <a:buFontTx/>
              <a:buNone/>
              <a:tabLst/>
              <a:defRPr/>
            </a:pPr>
            <a:endParaRPr lang="nb-NO"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nb-NO" baseline="0" dirty="0"/>
              <a:t>Snø er et veldig varm material. Alltid veldig nær smeltepunktet.</a:t>
            </a:r>
            <a:endParaRPr lang="nb-NO" dirty="0"/>
          </a:p>
          <a:p>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8</a:t>
            </a:fld>
            <a:endParaRPr lang="nb-NO" dirty="0"/>
          </a:p>
        </p:txBody>
      </p:sp>
    </p:spTree>
    <p:extLst>
      <p:ext uri="{BB962C8B-B14F-4D97-AF65-F5344CB8AC3E}">
        <p14:creationId xmlns:p14="http://schemas.microsoft.com/office/powerpoint/2010/main" val="7468237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nb-NO">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6131320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nb-NO">
                <a:latin typeface="Arial" panose="020B0604020202020204" pitchFamily="34" charset="0"/>
                <a:ea typeface="ＭＳ Ｐゴシック" panose="020B0600070205080204" pitchFamily="34" charset="-128"/>
              </a:rPr>
              <a:t>20% of path cleanout</a:t>
            </a:r>
          </a:p>
        </p:txBody>
      </p:sp>
    </p:spTree>
    <p:extLst>
      <p:ext uri="{BB962C8B-B14F-4D97-AF65-F5344CB8AC3E}">
        <p14:creationId xmlns:p14="http://schemas.microsoft.com/office/powerpoint/2010/main" val="181611698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nb-NO">
                <a:latin typeface="Arial" panose="020B0604020202020204" pitchFamily="34" charset="0"/>
                <a:ea typeface="ＭＳ Ｐゴシック" panose="020B0600070205080204" pitchFamily="34" charset="-128"/>
              </a:rPr>
              <a:t>40% of cleanout</a:t>
            </a:r>
          </a:p>
        </p:txBody>
      </p:sp>
    </p:spTree>
    <p:extLst>
      <p:ext uri="{BB962C8B-B14F-4D97-AF65-F5344CB8AC3E}">
        <p14:creationId xmlns:p14="http://schemas.microsoft.com/office/powerpoint/2010/main" val="31062436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nb-NO">
                <a:latin typeface="Arial" panose="020B0604020202020204" pitchFamily="34" charset="0"/>
                <a:ea typeface="ＭＳ Ｐゴシック" panose="020B0600070205080204" pitchFamily="34" charset="-128"/>
              </a:rPr>
              <a:t>60% of cleanout</a:t>
            </a:r>
          </a:p>
        </p:txBody>
      </p:sp>
    </p:spTree>
    <p:extLst>
      <p:ext uri="{BB962C8B-B14F-4D97-AF65-F5344CB8AC3E}">
        <p14:creationId xmlns:p14="http://schemas.microsoft.com/office/powerpoint/2010/main" val="55638099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nb-NO">
                <a:latin typeface="Arial" panose="020B0604020202020204" pitchFamily="34" charset="0"/>
                <a:ea typeface="ＭＳ Ｐゴシック" panose="020B0600070205080204" pitchFamily="34" charset="-128"/>
              </a:rPr>
              <a:t>80% of cleanout</a:t>
            </a:r>
          </a:p>
          <a:p>
            <a:endParaRPr lang="en-US" altLang="nb-NO">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0745395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nb-NO">
                <a:latin typeface="Arial" panose="020B0604020202020204" pitchFamily="34" charset="0"/>
                <a:ea typeface="ＭＳ Ｐゴシック" panose="020B0600070205080204" pitchFamily="34" charset="-128"/>
              </a:rPr>
              <a:t>100% of cleanout</a:t>
            </a:r>
          </a:p>
          <a:p>
            <a:endParaRPr lang="en-US" altLang="nb-NO">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661527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WATCH</a:t>
            </a:r>
            <a:r>
              <a:rPr lang="en-US" baseline="0" dirty="0"/>
              <a:t> SNOWBORADER VIDEO AGAIN</a:t>
            </a:r>
            <a:endParaRPr lang="en-US"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solidFill>
                  <a:srgbClr val="000000"/>
                </a:solidFill>
              </a:rPr>
              <a:pPr/>
              <a:t>104</a:t>
            </a:fld>
            <a:endParaRPr lang="nb-NO" dirty="0">
              <a:solidFill>
                <a:srgbClr val="000000"/>
              </a:solidFill>
            </a:endParaRPr>
          </a:p>
        </p:txBody>
      </p:sp>
    </p:spTree>
    <p:extLst>
      <p:ext uri="{BB962C8B-B14F-4D97-AF65-F5344CB8AC3E}">
        <p14:creationId xmlns:p14="http://schemas.microsoft.com/office/powerpoint/2010/main" val="6062191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SHOW VIDEO</a:t>
            </a:r>
            <a:r>
              <a:rPr lang="en-US" baseline="0" dirty="0"/>
              <a:t> AGAIN </a:t>
            </a:r>
          </a:p>
          <a:p>
            <a:endParaRPr lang="en-US" baseline="0" dirty="0"/>
          </a:p>
          <a:p>
            <a:r>
              <a:rPr lang="en-US" baseline="0" dirty="0"/>
              <a:t>SPEED UP </a:t>
            </a:r>
            <a:r>
              <a:rPr lang="en-US" baseline="0"/>
              <a:t>liquification</a:t>
            </a:r>
            <a:endParaRPr lang="en-US"/>
          </a:p>
        </p:txBody>
      </p:sp>
      <p:sp>
        <p:nvSpPr>
          <p:cNvPr id="4" name="Plassholder for lysbildenummer 3"/>
          <p:cNvSpPr>
            <a:spLocks noGrp="1"/>
          </p:cNvSpPr>
          <p:nvPr>
            <p:ph type="sldNum" sz="quarter" idx="10"/>
          </p:nvPr>
        </p:nvSpPr>
        <p:spPr/>
        <p:txBody>
          <a:bodyPr/>
          <a:lstStyle/>
          <a:p>
            <a:fld id="{27E29E00-E0B9-4A88-9EAA-DE01679B96AD}" type="slidenum">
              <a:rPr lang="nb-NO" smtClean="0">
                <a:solidFill>
                  <a:srgbClr val="000000"/>
                </a:solidFill>
              </a:rPr>
              <a:pPr/>
              <a:t>105</a:t>
            </a:fld>
            <a:endParaRPr lang="nb-NO" dirty="0">
              <a:solidFill>
                <a:srgbClr val="000000"/>
              </a:solidFill>
            </a:endParaRPr>
          </a:p>
        </p:txBody>
      </p:sp>
    </p:spTree>
    <p:extLst>
      <p:ext uri="{BB962C8B-B14F-4D97-AF65-F5344CB8AC3E}">
        <p14:creationId xmlns:p14="http://schemas.microsoft.com/office/powerpoint/2010/main" val="249417012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106</a:t>
            </a:fld>
            <a:endParaRPr lang="nb-NO" dirty="0"/>
          </a:p>
        </p:txBody>
      </p:sp>
    </p:spTree>
    <p:extLst>
      <p:ext uri="{BB962C8B-B14F-4D97-AF65-F5344CB8AC3E}">
        <p14:creationId xmlns:p14="http://schemas.microsoft.com/office/powerpoint/2010/main" val="155059009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Bilde: ukjent</a:t>
            </a:r>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107</a:t>
            </a:fld>
            <a:endParaRPr lang="nb-NO" dirty="0"/>
          </a:p>
        </p:txBody>
      </p:sp>
    </p:spTree>
    <p:extLst>
      <p:ext uri="{BB962C8B-B14F-4D97-AF65-F5344CB8AC3E}">
        <p14:creationId xmlns:p14="http://schemas.microsoft.com/office/powerpoint/2010/main" val="3366063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Always</a:t>
            </a:r>
            <a:r>
              <a:rPr lang="nb-NO" dirty="0"/>
              <a:t> </a:t>
            </a:r>
            <a:r>
              <a:rPr lang="nb-NO" dirty="0" err="1"/>
              <a:t>close</a:t>
            </a:r>
            <a:r>
              <a:rPr lang="nb-NO" dirty="0"/>
              <a:t> to </a:t>
            </a:r>
            <a:r>
              <a:rPr lang="nb-NO" dirty="0" err="1"/>
              <a:t>its</a:t>
            </a:r>
            <a:r>
              <a:rPr lang="nb-NO" baseline="0" dirty="0"/>
              <a:t> melting </a:t>
            </a:r>
            <a:r>
              <a:rPr lang="nb-NO" baseline="0" dirty="0" err="1"/>
              <a:t>point</a:t>
            </a:r>
            <a:endParaRPr lang="nb-NO" baseline="0" dirty="0"/>
          </a:p>
          <a:p>
            <a:r>
              <a:rPr lang="nb-NO" baseline="0" dirty="0" err="1"/>
              <a:t>Which</a:t>
            </a:r>
            <a:r>
              <a:rPr lang="nb-NO" baseline="0" dirty="0"/>
              <a:t> makes it </a:t>
            </a:r>
            <a:r>
              <a:rPr lang="nb-NO" baseline="0" dirty="0" err="1"/>
              <a:t>change</a:t>
            </a:r>
            <a:r>
              <a:rPr lang="nb-NO" baseline="0" dirty="0"/>
              <a:t> </a:t>
            </a:r>
            <a:r>
              <a:rPr lang="nb-NO" baseline="0" dirty="0" err="1"/>
              <a:t>its</a:t>
            </a:r>
            <a:r>
              <a:rPr lang="nb-NO" baseline="0" dirty="0"/>
              <a:t> </a:t>
            </a:r>
            <a:r>
              <a:rPr lang="nb-NO" baseline="0" dirty="0" err="1"/>
              <a:t>elastic</a:t>
            </a:r>
            <a:r>
              <a:rPr lang="nb-NO" baseline="0" dirty="0"/>
              <a:t> </a:t>
            </a:r>
            <a:r>
              <a:rPr lang="nb-NO" baseline="0" dirty="0" err="1"/>
              <a:t>properties</a:t>
            </a:r>
            <a:r>
              <a:rPr lang="nb-NO" baseline="0" dirty="0"/>
              <a:t> </a:t>
            </a:r>
            <a:r>
              <a:rPr lang="nb-NO" baseline="0" dirty="0" err="1"/>
              <a:t>quickly</a:t>
            </a:r>
            <a:r>
              <a:rPr lang="nb-NO" baseline="0" dirty="0"/>
              <a:t> </a:t>
            </a:r>
            <a:r>
              <a:rPr lang="nb-NO" baseline="0" dirty="0" err="1"/>
              <a:t>depending</a:t>
            </a:r>
            <a:r>
              <a:rPr lang="nb-NO" baseline="0" dirty="0"/>
              <a:t> </a:t>
            </a:r>
            <a:r>
              <a:rPr lang="nb-NO" baseline="0" dirty="0" err="1"/>
              <a:t>on</a:t>
            </a:r>
            <a:r>
              <a:rPr lang="nb-NO" baseline="0" dirty="0"/>
              <a:t> </a:t>
            </a:r>
            <a:r>
              <a:rPr lang="nb-NO" baseline="0" dirty="0" err="1"/>
              <a:t>temperature</a:t>
            </a:r>
            <a:endParaRPr lang="nb-NO" baseline="0"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9</a:t>
            </a:fld>
            <a:endParaRPr lang="nb-NO" dirty="0"/>
          </a:p>
        </p:txBody>
      </p:sp>
    </p:spTree>
    <p:extLst>
      <p:ext uri="{BB962C8B-B14F-4D97-AF65-F5344CB8AC3E}">
        <p14:creationId xmlns:p14="http://schemas.microsoft.com/office/powerpoint/2010/main" val="66331196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108</a:t>
            </a:fld>
            <a:endParaRPr lang="nb-NO" dirty="0"/>
          </a:p>
        </p:txBody>
      </p:sp>
    </p:spTree>
    <p:extLst>
      <p:ext uri="{BB962C8B-B14F-4D97-AF65-F5344CB8AC3E}">
        <p14:creationId xmlns:p14="http://schemas.microsoft.com/office/powerpoint/2010/main" val="25390157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Bruk først søkestang rundt stedet du vil .grave for å unngå</a:t>
            </a:r>
            <a:r>
              <a:rPr lang="nb-NO" baseline="0" dirty="0"/>
              <a:t> unødvendig graving.</a:t>
            </a:r>
          </a:p>
          <a:p>
            <a:r>
              <a:rPr lang="nb-NO" baseline="0" dirty="0"/>
              <a:t>Det er ikke nødvendig at henget er brattere enn 30 grader!</a:t>
            </a:r>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109</a:t>
            </a:fld>
            <a:endParaRPr lang="nb-NO" dirty="0"/>
          </a:p>
        </p:txBody>
      </p:sp>
    </p:spTree>
    <p:extLst>
      <p:ext uri="{BB962C8B-B14F-4D97-AF65-F5344CB8AC3E}">
        <p14:creationId xmlns:p14="http://schemas.microsoft.com/office/powerpoint/2010/main" val="38228705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110</a:t>
            </a:fld>
            <a:endParaRPr lang="nb-NO" dirty="0"/>
          </a:p>
        </p:txBody>
      </p:sp>
    </p:spTree>
    <p:extLst>
      <p:ext uri="{BB962C8B-B14F-4D97-AF65-F5344CB8AC3E}">
        <p14:creationId xmlns:p14="http://schemas.microsoft.com/office/powerpoint/2010/main" val="220477661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a:buNone/>
            </a:pPr>
            <a:r>
              <a:rPr lang="nb-NO" dirty="0"/>
              <a:t>Forskjell pga høyde, eksposisjon og terrengformasjon</a:t>
            </a:r>
          </a:p>
          <a:p>
            <a:pPr>
              <a:buNone/>
            </a:pPr>
            <a:r>
              <a:rPr lang="nb-NO" dirty="0"/>
              <a:t>Snøprofil nyttig når svake lag er forventet i det gamle snødekke</a:t>
            </a:r>
          </a:p>
          <a:p>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111</a:t>
            </a:fld>
            <a:endParaRPr lang="nb-NO" dirty="0"/>
          </a:p>
        </p:txBody>
      </p:sp>
    </p:spTree>
    <p:extLst>
      <p:ext uri="{BB962C8B-B14F-4D97-AF65-F5344CB8AC3E}">
        <p14:creationId xmlns:p14="http://schemas.microsoft.com/office/powerpoint/2010/main" val="377981776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Plassholder for lysbilde 1"/>
          <p:cNvSpPr>
            <a:spLocks noGrp="1" noRot="1" noChangeAspect="1" noTextEdit="1"/>
          </p:cNvSpPr>
          <p:nvPr>
            <p:ph type="sldImg"/>
          </p:nvPr>
        </p:nvSpPr>
        <p:spPr>
          <a:ln/>
        </p:spPr>
      </p:sp>
      <p:sp>
        <p:nvSpPr>
          <p:cNvPr id="81923" name="Plassholder for notater 2"/>
          <p:cNvSpPr>
            <a:spLocks noGrp="1"/>
          </p:cNvSpPr>
          <p:nvPr>
            <p:ph type="body" idx="1"/>
          </p:nvPr>
        </p:nvSpPr>
        <p:spPr>
          <a:noFill/>
          <a:ln/>
        </p:spPr>
        <p:txBody>
          <a:bodyPr/>
          <a:lstStyle/>
          <a:p>
            <a:pPr eaLnBrk="1" hangingPunct="1"/>
            <a:r>
              <a:rPr lang="nb-NO"/>
              <a:t>I tillegg til sender/mottaker trenger vi dette for å undersøke snødekket:</a:t>
            </a:r>
          </a:p>
        </p:txBody>
      </p:sp>
      <p:sp>
        <p:nvSpPr>
          <p:cNvPr id="81924" name="Plassholder for lysbildenummer 3"/>
          <p:cNvSpPr>
            <a:spLocks noGrp="1"/>
          </p:cNvSpPr>
          <p:nvPr>
            <p:ph type="sldNum" sz="quarter" idx="5"/>
          </p:nvPr>
        </p:nvSpPr>
        <p:spPr>
          <a:noFill/>
        </p:spPr>
        <p:txBody>
          <a:bodyPr/>
          <a:lstStyle/>
          <a:p>
            <a:fld id="{5FFD5A98-F269-4D86-AB30-CE02EE775381}" type="slidenum">
              <a:rPr lang="nb-NO"/>
              <a:pPr/>
              <a:t>112</a:t>
            </a:fld>
            <a:endParaRPr lang="nb-NO"/>
          </a:p>
        </p:txBody>
      </p:sp>
    </p:spTree>
    <p:extLst>
      <p:ext uri="{BB962C8B-B14F-4D97-AF65-F5344CB8AC3E}">
        <p14:creationId xmlns:p14="http://schemas.microsoft.com/office/powerpoint/2010/main" val="334834653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113</a:t>
            </a:fld>
            <a:endParaRPr lang="nb-NO" dirty="0"/>
          </a:p>
        </p:txBody>
      </p:sp>
    </p:spTree>
    <p:extLst>
      <p:ext uri="{BB962C8B-B14F-4D97-AF65-F5344CB8AC3E}">
        <p14:creationId xmlns:p14="http://schemas.microsoft.com/office/powerpoint/2010/main" val="100296574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kumimoji="0" lang="nb-NO" sz="1200" b="0" i="0" u="none" strike="noStrike" cap="none" normalizeH="0" baseline="0" noProof="0" dirty="0">
                <a:ln>
                  <a:noFill/>
                </a:ln>
                <a:solidFill>
                  <a:srgbClr val="666666"/>
                </a:solidFill>
                <a:effectLst/>
                <a:latin typeface="Trebuchet MS" pitchFamily="34" charset="0"/>
                <a:cs typeface="Arial" pitchFamily="34" charset="0"/>
              </a:rPr>
              <a:t>Sveitser "</a:t>
            </a:r>
            <a:r>
              <a:rPr kumimoji="0" lang="nb-NO" sz="1200" b="0" i="0" u="none" strike="noStrike" cap="none" normalizeH="0" baseline="0" noProof="0" dirty="0" err="1">
                <a:ln>
                  <a:noFill/>
                </a:ln>
                <a:solidFill>
                  <a:srgbClr val="666666"/>
                </a:solidFill>
                <a:effectLst/>
                <a:latin typeface="Trebuchet MS" pitchFamily="34" charset="0"/>
                <a:cs typeface="Arial" pitchFamily="34" charset="0"/>
              </a:rPr>
              <a:t>Nietentest</a:t>
            </a:r>
            <a:r>
              <a:rPr kumimoji="0" lang="nb-NO" sz="1200" b="0" i="0" u="none" strike="noStrike" cap="none" normalizeH="0" baseline="0" noProof="0" dirty="0">
                <a:ln>
                  <a:noFill/>
                </a:ln>
                <a:solidFill>
                  <a:srgbClr val="666666"/>
                </a:solidFill>
                <a:effectLst/>
                <a:latin typeface="Trebuchet MS" pitchFamily="34" charset="0"/>
                <a:cs typeface="Arial" pitchFamily="34" charset="0"/>
              </a:rPr>
              <a:t>" brukes for å klassifisere en snøprofil. Man teller opp antall oppfylte kriterier i snølagene. Antall oppfylte kriterier brukes da i interpretasjonskolonne.</a:t>
            </a:r>
            <a:endParaRPr lang="nb-NO" noProof="0"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114</a:t>
            </a:fld>
            <a:endParaRPr lang="nb-NO" dirty="0"/>
          </a:p>
        </p:txBody>
      </p:sp>
    </p:spTree>
    <p:extLst>
      <p:ext uri="{BB962C8B-B14F-4D97-AF65-F5344CB8AC3E}">
        <p14:creationId xmlns:p14="http://schemas.microsoft.com/office/powerpoint/2010/main" val="379709675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Hardhetsprofilen sier noe om den generelle stabiliteten i</a:t>
            </a:r>
            <a:r>
              <a:rPr lang="nb-NO" baseline="0" dirty="0"/>
              <a:t> snødekket. Ut fra profilen kan man anslå om problemet ligger i nysnøen, i det gammel snødekket, eller nær bunnen. Dette sier noe om størrelsen av skred som kan forventes.</a:t>
            </a:r>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115</a:t>
            </a:fld>
            <a:endParaRPr lang="nb-NO" dirty="0"/>
          </a:p>
        </p:txBody>
      </p:sp>
    </p:spTree>
    <p:extLst>
      <p:ext uri="{BB962C8B-B14F-4D97-AF65-F5344CB8AC3E}">
        <p14:creationId xmlns:p14="http://schemas.microsoft.com/office/powerpoint/2010/main" val="110187838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sz="1200" kern="1200" baseline="0" dirty="0">
                <a:solidFill>
                  <a:schemeClr val="tx1"/>
                </a:solidFill>
                <a:latin typeface="Arial" charset="0"/>
                <a:ea typeface="+mn-ea"/>
                <a:cs typeface="+mn-cs"/>
              </a:rPr>
              <a:t>Isoler en søyle med 90 cm bredde og 30 cm horisontal dybde som går vertikalt dypt nok til å inkludere svake lag. Noter antallet slag som trengs for å få et første brudd. Slå et slag til når bruddet ikke har forplantet seg over hele søylen. Noter hvor mange slag totalt som trengtes for å få et brudd, samt hvor mange cm ned i snødekket bruddet kom. Belastningen påføres som i kompresjonstesten og resultatet klassifiseres slik:</a:t>
            </a:r>
          </a:p>
          <a:p>
            <a:r>
              <a:rPr lang="nb-NO" sz="1200" kern="1200" baseline="0" dirty="0">
                <a:solidFill>
                  <a:schemeClr val="tx1"/>
                </a:solidFill>
                <a:latin typeface="Arial" charset="0"/>
                <a:ea typeface="+mn-ea"/>
                <a:cs typeface="+mn-cs"/>
              </a:rPr>
              <a:t>F.eks.: ECTP12@85cmQ1, ECTN21@55cmQ3, ECTX.</a:t>
            </a:r>
          </a:p>
          <a:p>
            <a:r>
              <a:rPr lang="nb-NO" sz="1200" b="1" kern="1200" baseline="0" dirty="0">
                <a:solidFill>
                  <a:schemeClr val="tx1"/>
                </a:solidFill>
                <a:latin typeface="Arial" charset="0"/>
                <a:ea typeface="+mn-ea"/>
                <a:cs typeface="+mn-cs"/>
              </a:rPr>
              <a:t>Kode	Beskrivelse	</a:t>
            </a:r>
          </a:p>
          <a:p>
            <a:r>
              <a:rPr lang="nb-NO" sz="1200" kern="1200" baseline="0" dirty="0">
                <a:solidFill>
                  <a:schemeClr val="tx1"/>
                </a:solidFill>
                <a:latin typeface="Arial" charset="0"/>
                <a:ea typeface="+mn-ea"/>
                <a:cs typeface="+mn-cs"/>
              </a:rPr>
              <a:t>ECTPV	Brudd forplanter seg over hele søylen ved frigjøring.</a:t>
            </a:r>
          </a:p>
          <a:p>
            <a:r>
              <a:rPr lang="nb-NO" sz="1200" kern="1200" baseline="0" dirty="0">
                <a:solidFill>
                  <a:schemeClr val="tx1"/>
                </a:solidFill>
                <a:latin typeface="Arial" charset="0"/>
                <a:ea typeface="+mn-ea"/>
                <a:cs typeface="+mn-cs"/>
              </a:rPr>
              <a:t>(</a:t>
            </a:r>
            <a:r>
              <a:rPr lang="nb-NO" sz="1200" kern="1200" baseline="0" dirty="0" err="1">
                <a:solidFill>
                  <a:schemeClr val="tx1"/>
                </a:solidFill>
                <a:latin typeface="Arial" charset="0"/>
                <a:ea typeface="+mn-ea"/>
                <a:cs typeface="+mn-cs"/>
              </a:rPr>
              <a:t>Fracture</a:t>
            </a:r>
            <a:r>
              <a:rPr lang="nb-NO" sz="1200" kern="1200" baseline="0" dirty="0">
                <a:solidFill>
                  <a:schemeClr val="tx1"/>
                </a:solidFill>
                <a:latin typeface="Arial" charset="0"/>
                <a:ea typeface="+mn-ea"/>
                <a:cs typeface="+mn-cs"/>
              </a:rPr>
              <a:t> </a:t>
            </a:r>
            <a:r>
              <a:rPr lang="nb-NO" sz="1200" kern="1200" baseline="0" dirty="0" err="1">
                <a:solidFill>
                  <a:schemeClr val="tx1"/>
                </a:solidFill>
                <a:latin typeface="Arial" charset="0"/>
                <a:ea typeface="+mn-ea"/>
                <a:cs typeface="+mn-cs"/>
              </a:rPr>
              <a:t>propagates</a:t>
            </a:r>
            <a:r>
              <a:rPr lang="nb-NO" sz="1200" kern="1200" baseline="0" dirty="0">
                <a:solidFill>
                  <a:schemeClr val="tx1"/>
                </a:solidFill>
                <a:latin typeface="Arial" charset="0"/>
                <a:ea typeface="+mn-ea"/>
                <a:cs typeface="+mn-cs"/>
              </a:rPr>
              <a:t> during </a:t>
            </a:r>
            <a:r>
              <a:rPr lang="nb-NO" sz="1200" kern="1200" baseline="0" dirty="0" err="1">
                <a:solidFill>
                  <a:schemeClr val="tx1"/>
                </a:solidFill>
                <a:latin typeface="Arial" charset="0"/>
                <a:ea typeface="+mn-ea"/>
                <a:cs typeface="+mn-cs"/>
              </a:rPr>
              <a:t>isolation</a:t>
            </a:r>
            <a:r>
              <a:rPr lang="nb-NO" sz="1200" kern="1200" baseline="0" dirty="0">
                <a:solidFill>
                  <a:schemeClr val="tx1"/>
                </a:solidFill>
                <a:latin typeface="Arial" charset="0"/>
                <a:ea typeface="+mn-ea"/>
                <a:cs typeface="+mn-cs"/>
              </a:rPr>
              <a:t>)	</a:t>
            </a:r>
          </a:p>
          <a:p>
            <a:r>
              <a:rPr lang="nb-NO" sz="1200" kern="1200" baseline="0" dirty="0">
                <a:solidFill>
                  <a:schemeClr val="tx1"/>
                </a:solidFill>
                <a:latin typeface="Arial" charset="0"/>
                <a:ea typeface="+mn-ea"/>
                <a:cs typeface="+mn-cs"/>
              </a:rPr>
              <a:t>ECTP##	Brudd forplanter seg over hele søylen etter ## antall slag ELLER brudd etter ## antall slag og forplanter seg over hele søylen etter ##+1 antall slag. </a:t>
            </a:r>
            <a:r>
              <a:rPr lang="nb-NO" sz="1200" kern="1200" baseline="0" dirty="0" err="1">
                <a:solidFill>
                  <a:schemeClr val="tx1"/>
                </a:solidFill>
                <a:latin typeface="Arial" charset="0"/>
                <a:ea typeface="+mn-ea"/>
                <a:cs typeface="+mn-cs"/>
              </a:rPr>
              <a:t>Belastnings-anvisning</a:t>
            </a:r>
            <a:r>
              <a:rPr lang="nb-NO" sz="1200" kern="1200" baseline="0" dirty="0">
                <a:solidFill>
                  <a:schemeClr val="tx1"/>
                </a:solidFill>
                <a:latin typeface="Arial" charset="0"/>
                <a:ea typeface="+mn-ea"/>
                <a:cs typeface="+mn-cs"/>
              </a:rPr>
              <a:t> som for CT. Maksimalt antall slag er 30.</a:t>
            </a:r>
          </a:p>
          <a:p>
            <a:r>
              <a:rPr lang="nb-NO" sz="1200" kern="1200" baseline="0" dirty="0">
                <a:solidFill>
                  <a:schemeClr val="tx1"/>
                </a:solidFill>
                <a:latin typeface="Arial" charset="0"/>
                <a:ea typeface="+mn-ea"/>
                <a:cs typeface="+mn-cs"/>
              </a:rPr>
              <a:t>(</a:t>
            </a:r>
            <a:r>
              <a:rPr lang="nb-NO" sz="1200" kern="1200" baseline="0" dirty="0" err="1">
                <a:solidFill>
                  <a:schemeClr val="tx1"/>
                </a:solidFill>
                <a:latin typeface="Arial" charset="0"/>
                <a:ea typeface="+mn-ea"/>
                <a:cs typeface="+mn-cs"/>
              </a:rPr>
              <a:t>Fracture</a:t>
            </a:r>
            <a:r>
              <a:rPr lang="nb-NO" sz="1200" kern="1200" baseline="0" dirty="0">
                <a:solidFill>
                  <a:schemeClr val="tx1"/>
                </a:solidFill>
                <a:latin typeface="Arial" charset="0"/>
                <a:ea typeface="+mn-ea"/>
                <a:cs typeface="+mn-cs"/>
              </a:rPr>
              <a:t> </a:t>
            </a:r>
            <a:r>
              <a:rPr lang="nb-NO" sz="1200" kern="1200" baseline="0" dirty="0" err="1">
                <a:solidFill>
                  <a:schemeClr val="tx1"/>
                </a:solidFill>
                <a:latin typeface="Arial" charset="0"/>
                <a:ea typeface="+mn-ea"/>
                <a:cs typeface="+mn-cs"/>
              </a:rPr>
              <a:t>with</a:t>
            </a:r>
            <a:r>
              <a:rPr lang="nb-NO" sz="1200" kern="1200" baseline="0" dirty="0">
                <a:solidFill>
                  <a:schemeClr val="tx1"/>
                </a:solidFill>
                <a:latin typeface="Arial" charset="0"/>
                <a:ea typeface="+mn-ea"/>
                <a:cs typeface="+mn-cs"/>
              </a:rPr>
              <a:t> </a:t>
            </a:r>
            <a:r>
              <a:rPr lang="nb-NO" sz="1200" kern="1200" baseline="0" dirty="0" err="1">
                <a:solidFill>
                  <a:schemeClr val="tx1"/>
                </a:solidFill>
                <a:latin typeface="Arial" charset="0"/>
                <a:ea typeface="+mn-ea"/>
                <a:cs typeface="+mn-cs"/>
              </a:rPr>
              <a:t>propagation</a:t>
            </a:r>
            <a:r>
              <a:rPr lang="nb-NO" sz="1200" kern="1200" baseline="0" dirty="0">
                <a:solidFill>
                  <a:schemeClr val="tx1"/>
                </a:solidFill>
                <a:latin typeface="Arial" charset="0"/>
                <a:ea typeface="+mn-ea"/>
                <a:cs typeface="+mn-cs"/>
              </a:rPr>
              <a:t>)	</a:t>
            </a:r>
          </a:p>
          <a:p>
            <a:r>
              <a:rPr lang="nb-NO" sz="1200" kern="1200" baseline="0" dirty="0">
                <a:solidFill>
                  <a:schemeClr val="tx1"/>
                </a:solidFill>
                <a:latin typeface="Arial" charset="0"/>
                <a:ea typeface="+mn-ea"/>
                <a:cs typeface="+mn-cs"/>
              </a:rPr>
              <a:t>ECTN##	Brudd etter ## antall slag, men bruddet forplanter seg verken etter ## eller ##+1 antall slag.</a:t>
            </a:r>
          </a:p>
          <a:p>
            <a:r>
              <a:rPr lang="nb-NO" sz="1200" kern="1200" baseline="0" dirty="0">
                <a:solidFill>
                  <a:schemeClr val="tx1"/>
                </a:solidFill>
                <a:latin typeface="Arial" charset="0"/>
                <a:ea typeface="+mn-ea"/>
                <a:cs typeface="+mn-cs"/>
              </a:rPr>
              <a:t>(</a:t>
            </a:r>
            <a:r>
              <a:rPr lang="nb-NO" sz="1200" kern="1200" baseline="0" dirty="0" err="1">
                <a:solidFill>
                  <a:schemeClr val="tx1"/>
                </a:solidFill>
                <a:latin typeface="Arial" charset="0"/>
                <a:ea typeface="+mn-ea"/>
                <a:cs typeface="+mn-cs"/>
              </a:rPr>
              <a:t>Fracture</a:t>
            </a:r>
            <a:r>
              <a:rPr lang="nb-NO" sz="1200" kern="1200" baseline="0" dirty="0">
                <a:solidFill>
                  <a:schemeClr val="tx1"/>
                </a:solidFill>
                <a:latin typeface="Arial" charset="0"/>
                <a:ea typeface="+mn-ea"/>
                <a:cs typeface="+mn-cs"/>
              </a:rPr>
              <a:t> </a:t>
            </a:r>
            <a:r>
              <a:rPr lang="nb-NO" sz="1200" kern="1200" baseline="0" dirty="0" err="1">
                <a:solidFill>
                  <a:schemeClr val="tx1"/>
                </a:solidFill>
                <a:latin typeface="Arial" charset="0"/>
                <a:ea typeface="+mn-ea"/>
                <a:cs typeface="+mn-cs"/>
              </a:rPr>
              <a:t>without</a:t>
            </a:r>
            <a:r>
              <a:rPr lang="nb-NO" sz="1200" kern="1200" baseline="0" dirty="0">
                <a:solidFill>
                  <a:schemeClr val="tx1"/>
                </a:solidFill>
                <a:latin typeface="Arial" charset="0"/>
                <a:ea typeface="+mn-ea"/>
                <a:cs typeface="+mn-cs"/>
              </a:rPr>
              <a:t> </a:t>
            </a:r>
            <a:r>
              <a:rPr lang="nb-NO" sz="1200" kern="1200" baseline="0" dirty="0" err="1">
                <a:solidFill>
                  <a:schemeClr val="tx1"/>
                </a:solidFill>
                <a:latin typeface="Arial" charset="0"/>
                <a:ea typeface="+mn-ea"/>
                <a:cs typeface="+mn-cs"/>
              </a:rPr>
              <a:t>propagation</a:t>
            </a:r>
            <a:r>
              <a:rPr lang="nb-NO" sz="1200" kern="1200" baseline="0" dirty="0">
                <a:solidFill>
                  <a:schemeClr val="tx1"/>
                </a:solidFill>
                <a:latin typeface="Arial" charset="0"/>
                <a:ea typeface="+mn-ea"/>
                <a:cs typeface="+mn-cs"/>
              </a:rPr>
              <a:t>)	</a:t>
            </a:r>
          </a:p>
          <a:p>
            <a:r>
              <a:rPr lang="nb-NO" sz="1200" kern="1200" baseline="0" dirty="0">
                <a:solidFill>
                  <a:schemeClr val="tx1"/>
                </a:solidFill>
                <a:latin typeface="Arial" charset="0"/>
                <a:ea typeface="+mn-ea"/>
                <a:cs typeface="+mn-cs"/>
              </a:rPr>
              <a:t>ECTX	Ingen brudd oppstår under testen etter 30 antall slag.</a:t>
            </a:r>
          </a:p>
          <a:p>
            <a:r>
              <a:rPr lang="nb-NO" sz="1200" kern="1200" baseline="0" dirty="0">
                <a:solidFill>
                  <a:schemeClr val="tx1"/>
                </a:solidFill>
                <a:latin typeface="Arial" charset="0"/>
                <a:ea typeface="+mn-ea"/>
                <a:cs typeface="+mn-cs"/>
              </a:rPr>
              <a:t>(No </a:t>
            </a:r>
            <a:r>
              <a:rPr lang="nb-NO" sz="1200" kern="1200" baseline="0" dirty="0" err="1">
                <a:solidFill>
                  <a:schemeClr val="tx1"/>
                </a:solidFill>
                <a:latin typeface="Arial" charset="0"/>
                <a:ea typeface="+mn-ea"/>
                <a:cs typeface="+mn-cs"/>
              </a:rPr>
              <a:t>fracture</a:t>
            </a:r>
            <a:r>
              <a:rPr lang="nb-NO" sz="1200" kern="1200" baseline="0" dirty="0">
                <a:solidFill>
                  <a:schemeClr val="tx1"/>
                </a:solidFill>
                <a:latin typeface="Arial" charset="0"/>
                <a:ea typeface="+mn-ea"/>
                <a:cs typeface="+mn-cs"/>
              </a:rPr>
              <a:t> during test) 	</a:t>
            </a:r>
          </a:p>
          <a:p>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116</a:t>
            </a:fld>
            <a:endParaRPr lang="nb-NO" dirty="0"/>
          </a:p>
        </p:txBody>
      </p:sp>
    </p:spTree>
    <p:extLst>
      <p:ext uri="{BB962C8B-B14F-4D97-AF65-F5344CB8AC3E}">
        <p14:creationId xmlns:p14="http://schemas.microsoft.com/office/powerpoint/2010/main" val="270006116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117</a:t>
            </a:fld>
            <a:endParaRPr lang="nb-NO" dirty="0"/>
          </a:p>
        </p:txBody>
      </p:sp>
    </p:spTree>
    <p:extLst>
      <p:ext uri="{BB962C8B-B14F-4D97-AF65-F5344CB8AC3E}">
        <p14:creationId xmlns:p14="http://schemas.microsoft.com/office/powerpoint/2010/main" val="10887629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2276475"/>
            <a:ext cx="9144000" cy="1944613"/>
          </a:xfrm>
        </p:spPr>
        <p:txBody>
          <a:bodyPr/>
          <a:lstStyle>
            <a:lvl1pPr algn="ctr">
              <a:defRPr sz="4400" b="0">
                <a:solidFill>
                  <a:schemeClr val="tx1"/>
                </a:solidFill>
                <a:latin typeface="+mj-lt"/>
              </a:defRPr>
            </a:lvl1pPr>
          </a:lstStyle>
          <a:p>
            <a:r>
              <a:rPr lang="nb-NO"/>
              <a:t>Klikk for å redigere tittelstil</a:t>
            </a:r>
            <a:endParaRPr lang="nb-NO" dirty="0"/>
          </a:p>
        </p:txBody>
      </p:sp>
      <p:sp>
        <p:nvSpPr>
          <p:cNvPr id="3076" name="Rectangle 4"/>
          <p:cNvSpPr>
            <a:spLocks noGrp="1" noChangeArrowheads="1"/>
          </p:cNvSpPr>
          <p:nvPr>
            <p:ph type="dt" sz="half" idx="2"/>
          </p:nvPr>
        </p:nvSpPr>
        <p:spPr>
          <a:xfrm>
            <a:off x="457200" y="6245225"/>
            <a:ext cx="2133600" cy="476250"/>
          </a:xfrm>
        </p:spPr>
        <p:txBody>
          <a:bodyPr/>
          <a:lstStyle>
            <a:lvl1pPr algn="l">
              <a:defRPr sz="1400"/>
            </a:lvl1pPr>
          </a:lstStyle>
          <a:p>
            <a:fld id="{D300A432-AFA6-4831-AA44-5A8F287D2BC4}" type="datetime1">
              <a:rPr lang="nb-NO" smtClean="0"/>
              <a:pPr/>
              <a:t>24.01.2017</a:t>
            </a:fld>
            <a:endParaRPr lang="nb-NO" dirty="0"/>
          </a:p>
        </p:txBody>
      </p:sp>
      <p:sp>
        <p:nvSpPr>
          <p:cNvPr id="3077" name="Rectangle 5"/>
          <p:cNvSpPr>
            <a:spLocks noGrp="1" noChangeArrowheads="1"/>
          </p:cNvSpPr>
          <p:nvPr>
            <p:ph type="ftr" sz="quarter" idx="3"/>
          </p:nvPr>
        </p:nvSpPr>
        <p:spPr>
          <a:xfrm>
            <a:off x="3124200" y="6245225"/>
            <a:ext cx="2895600" cy="476250"/>
          </a:xfrm>
        </p:spPr>
        <p:txBody>
          <a:bodyPr/>
          <a:lstStyle>
            <a:lvl1pPr>
              <a:defRPr/>
            </a:lvl1pPr>
          </a:lstStyle>
          <a:p>
            <a:endParaRPr lang="nb-NO" dirty="0"/>
          </a:p>
        </p:txBody>
      </p:sp>
      <p:sp>
        <p:nvSpPr>
          <p:cNvPr id="3078" name="Rectangle 6"/>
          <p:cNvSpPr>
            <a:spLocks noGrp="1" noChangeArrowheads="1"/>
          </p:cNvSpPr>
          <p:nvPr>
            <p:ph type="sldNum" sz="quarter" idx="4"/>
          </p:nvPr>
        </p:nvSpPr>
        <p:spPr>
          <a:xfrm>
            <a:off x="6553200" y="6245225"/>
            <a:ext cx="2133600" cy="476250"/>
          </a:xfrm>
        </p:spPr>
        <p:txBody>
          <a:bodyPr/>
          <a:lstStyle>
            <a:lvl1pPr>
              <a:defRPr sz="1400"/>
            </a:lvl1pPr>
          </a:lstStyle>
          <a:p>
            <a:fld id="{0A62925B-69BF-42D8-AC4C-EAFE9BF0C495}" type="slidenum">
              <a:rPr lang="nb-NO"/>
              <a:pPr/>
              <a:t>‹#›</a:t>
            </a:fld>
            <a:endParaRPr lang="nb-NO" dirty="0"/>
          </a:p>
        </p:txBody>
      </p:sp>
      <p:grpSp>
        <p:nvGrpSpPr>
          <p:cNvPr id="10" name="Gruppe 9"/>
          <p:cNvGrpSpPr/>
          <p:nvPr userDrawn="1"/>
        </p:nvGrpSpPr>
        <p:grpSpPr>
          <a:xfrm>
            <a:off x="0" y="0"/>
            <a:ext cx="9144000" cy="1727200"/>
            <a:chOff x="0" y="0"/>
            <a:chExt cx="9144000" cy="1727200"/>
          </a:xfrm>
        </p:grpSpPr>
        <p:pic>
          <p:nvPicPr>
            <p:cNvPr id="11" name="Bilde 4" descr="Bånd.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1727200"/>
            </a:xfrm>
            <a:prstGeom prst="rect">
              <a:avLst/>
            </a:prstGeom>
            <a:noFill/>
            <a:ln w="9525">
              <a:noFill/>
              <a:miter lim="800000"/>
              <a:headEnd/>
              <a:tailEnd/>
            </a:ln>
          </p:spPr>
        </p:pic>
        <p:pic>
          <p:nvPicPr>
            <p:cNvPr id="12" name="Bilde 3" descr="NVELogoPos.eps"/>
            <p:cNvPicPr>
              <a:picLocks/>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173538" y="482600"/>
              <a:ext cx="882650" cy="871538"/>
            </a:xfrm>
            <a:prstGeom prst="rect">
              <a:avLst/>
            </a:prstGeom>
            <a:noFill/>
            <a:ln w="9525">
              <a:noFill/>
              <a:miter lim="800000"/>
              <a:headEnd/>
              <a:tailEnd/>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bunntekst 3"/>
          <p:cNvSpPr>
            <a:spLocks noGrp="1"/>
          </p:cNvSpPr>
          <p:nvPr>
            <p:ph type="ftr" sz="quarter" idx="10"/>
          </p:nvPr>
        </p:nvSpPr>
        <p:spPr/>
        <p:txBody>
          <a:bodyPr/>
          <a:lstStyle>
            <a:lvl1pPr>
              <a:defRPr/>
            </a:lvl1pPr>
          </a:lstStyle>
          <a:p>
            <a:endParaRPr lang="nb-NO" dirty="0"/>
          </a:p>
        </p:txBody>
      </p:sp>
      <p:sp>
        <p:nvSpPr>
          <p:cNvPr id="5" name="Plassholder for lysbildenummer 4"/>
          <p:cNvSpPr>
            <a:spLocks noGrp="1"/>
          </p:cNvSpPr>
          <p:nvPr>
            <p:ph type="sldNum" sz="quarter" idx="11"/>
          </p:nvPr>
        </p:nvSpPr>
        <p:spPr/>
        <p:txBody>
          <a:bodyPr/>
          <a:lstStyle>
            <a:lvl1pPr>
              <a:defRPr/>
            </a:lvl1pPr>
          </a:lstStyle>
          <a:p>
            <a:fld id="{89A1DC61-4976-4148-BBA2-B375C3B736FD}" type="slidenum">
              <a:rPr lang="nb-NO"/>
              <a:pPr/>
              <a:t>‹#›</a:t>
            </a:fld>
            <a:endParaRPr lang="nb-NO" dirty="0"/>
          </a:p>
        </p:txBody>
      </p:sp>
      <p:sp>
        <p:nvSpPr>
          <p:cNvPr id="6" name="Plassholder for dato 5"/>
          <p:cNvSpPr>
            <a:spLocks noGrp="1"/>
          </p:cNvSpPr>
          <p:nvPr>
            <p:ph type="dt" sz="half" idx="12"/>
          </p:nvPr>
        </p:nvSpPr>
        <p:spPr/>
        <p:txBody>
          <a:bodyPr/>
          <a:lstStyle>
            <a:lvl1pPr algn="ctr">
              <a:defRPr/>
            </a:lvl1pPr>
          </a:lstStyle>
          <a:p>
            <a:endParaRPr lang="nb-NO" dirty="0"/>
          </a:p>
          <a:p>
            <a:fld id="{CCDB8978-8651-4B43-95EE-3F39B4A5A905}" type="datetime1">
              <a:rPr lang="nb-NO" smtClean="0"/>
              <a:pPr/>
              <a:t>24.01.2017</a:t>
            </a:fld>
            <a:endParaRPr lang="nb-NO"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96075" y="274638"/>
            <a:ext cx="2124075" cy="5386387"/>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323850" y="274638"/>
            <a:ext cx="6219825" cy="5386387"/>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bunntekst 3"/>
          <p:cNvSpPr>
            <a:spLocks noGrp="1"/>
          </p:cNvSpPr>
          <p:nvPr>
            <p:ph type="ftr" sz="quarter" idx="10"/>
          </p:nvPr>
        </p:nvSpPr>
        <p:spPr/>
        <p:txBody>
          <a:bodyPr/>
          <a:lstStyle>
            <a:lvl1pPr>
              <a:defRPr/>
            </a:lvl1pPr>
          </a:lstStyle>
          <a:p>
            <a:endParaRPr lang="nb-NO" dirty="0"/>
          </a:p>
        </p:txBody>
      </p:sp>
      <p:sp>
        <p:nvSpPr>
          <p:cNvPr id="5" name="Plassholder for lysbildenummer 4"/>
          <p:cNvSpPr>
            <a:spLocks noGrp="1"/>
          </p:cNvSpPr>
          <p:nvPr>
            <p:ph type="sldNum" sz="quarter" idx="11"/>
          </p:nvPr>
        </p:nvSpPr>
        <p:spPr/>
        <p:txBody>
          <a:bodyPr/>
          <a:lstStyle>
            <a:lvl1pPr>
              <a:defRPr/>
            </a:lvl1pPr>
          </a:lstStyle>
          <a:p>
            <a:fld id="{ADFEB83D-59BD-442E-ADD5-AD998D8A511B}" type="slidenum">
              <a:rPr lang="nb-NO"/>
              <a:pPr/>
              <a:t>‹#›</a:t>
            </a:fld>
            <a:endParaRPr lang="nb-NO" dirty="0"/>
          </a:p>
        </p:txBody>
      </p:sp>
      <p:sp>
        <p:nvSpPr>
          <p:cNvPr id="6" name="Plassholder for dato 5"/>
          <p:cNvSpPr>
            <a:spLocks noGrp="1"/>
          </p:cNvSpPr>
          <p:nvPr>
            <p:ph type="dt" sz="half" idx="12"/>
          </p:nvPr>
        </p:nvSpPr>
        <p:spPr/>
        <p:txBody>
          <a:bodyPr/>
          <a:lstStyle>
            <a:lvl1pPr algn="ctr">
              <a:defRPr/>
            </a:lvl1pPr>
          </a:lstStyle>
          <a:p>
            <a:endParaRPr lang="nb-NO" dirty="0"/>
          </a:p>
          <a:p>
            <a:fld id="{F4D9AAC7-AA5C-495E-A11C-7E44B001683B}" type="datetime1">
              <a:rPr lang="nb-NO" smtClean="0"/>
              <a:pPr/>
              <a:t>24.01.2017</a:t>
            </a:fld>
            <a:endParaRPr lang="nb-NO"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tel, tekst og 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1116013" y="274638"/>
            <a:ext cx="7570787" cy="1143000"/>
          </a:xfrm>
        </p:spPr>
        <p:txBody>
          <a:bodyPr/>
          <a:lstStyle/>
          <a:p>
            <a:r>
              <a:rPr lang="nb-NO"/>
              <a:t>Klikk for å redigere tittelstil</a:t>
            </a:r>
          </a:p>
        </p:txBody>
      </p:sp>
      <p:sp>
        <p:nvSpPr>
          <p:cNvPr id="3" name="Plassholder for tekst 2"/>
          <p:cNvSpPr>
            <a:spLocks noGrp="1"/>
          </p:cNvSpPr>
          <p:nvPr>
            <p:ph type="body" sz="half" idx="1"/>
          </p:nvPr>
        </p:nvSpPr>
        <p:spPr>
          <a:xfrm>
            <a:off x="1187450" y="1600200"/>
            <a:ext cx="3673475" cy="452596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quarter" idx="2"/>
          </p:nvPr>
        </p:nvSpPr>
        <p:spPr>
          <a:xfrm>
            <a:off x="5013325" y="1600200"/>
            <a:ext cx="3673475" cy="21859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innhold 4"/>
          <p:cNvSpPr>
            <a:spLocks noGrp="1"/>
          </p:cNvSpPr>
          <p:nvPr>
            <p:ph sz="quarter" idx="3"/>
          </p:nvPr>
        </p:nvSpPr>
        <p:spPr>
          <a:xfrm>
            <a:off x="5013325" y="3938588"/>
            <a:ext cx="3673475" cy="21875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Rectangle 4"/>
          <p:cNvSpPr>
            <a:spLocks noGrp="1" noChangeArrowheads="1"/>
          </p:cNvSpPr>
          <p:nvPr>
            <p:ph type="dt" sz="half" idx="10"/>
          </p:nvPr>
        </p:nvSpPr>
        <p:spPr>
          <a:ln/>
        </p:spPr>
        <p:txBody>
          <a:bodyPr/>
          <a:lstStyle>
            <a:lvl1pPr>
              <a:defRPr/>
            </a:lvl1pPr>
          </a:lstStyle>
          <a:p>
            <a:pPr>
              <a:defRPr/>
            </a:pPr>
            <a:endParaRPr lang="nb-NO"/>
          </a:p>
        </p:txBody>
      </p:sp>
      <p:sp>
        <p:nvSpPr>
          <p:cNvPr id="7" name="Rectangle 5"/>
          <p:cNvSpPr>
            <a:spLocks noGrp="1" noChangeArrowheads="1"/>
          </p:cNvSpPr>
          <p:nvPr>
            <p:ph type="ftr" sz="quarter" idx="11"/>
          </p:nvPr>
        </p:nvSpPr>
        <p:spPr>
          <a:ln/>
        </p:spPr>
        <p:txBody>
          <a:bodyPr/>
          <a:lstStyle>
            <a:lvl1pPr>
              <a:defRPr/>
            </a:lvl1pPr>
          </a:lstStyle>
          <a:p>
            <a:pPr>
              <a:defRPr/>
            </a:pPr>
            <a:endParaRPr lang="nb-NO"/>
          </a:p>
        </p:txBody>
      </p:sp>
      <p:sp>
        <p:nvSpPr>
          <p:cNvPr id="8" name="Rectangle 6"/>
          <p:cNvSpPr>
            <a:spLocks noGrp="1" noChangeArrowheads="1"/>
          </p:cNvSpPr>
          <p:nvPr>
            <p:ph type="sldNum" sz="quarter" idx="12"/>
          </p:nvPr>
        </p:nvSpPr>
        <p:spPr>
          <a:ln/>
        </p:spPr>
        <p:txBody>
          <a:bodyPr/>
          <a:lstStyle>
            <a:lvl1pPr>
              <a:defRPr/>
            </a:lvl1pPr>
          </a:lstStyle>
          <a:p>
            <a:pPr>
              <a:defRPr/>
            </a:pPr>
            <a:r>
              <a:rPr lang="nb-NO"/>
              <a:t> </a:t>
            </a:r>
            <a:fld id="{78A46822-C0DA-4BB3-9CD0-FA09E67BC2E9}" type="slidenum">
              <a:rPr lang="nb-NO"/>
              <a:pPr>
                <a:defRPr/>
              </a:pPr>
              <a:t>‹#›</a:t>
            </a:fld>
            <a:endParaRPr lang="nb-NO"/>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tel, innhold og 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1116013" y="274638"/>
            <a:ext cx="7570787" cy="1143000"/>
          </a:xfrm>
        </p:spPr>
        <p:txBody>
          <a:bodyPr/>
          <a:lstStyle/>
          <a:p>
            <a:r>
              <a:rPr lang="nb-NO"/>
              <a:t>Klikk for å redigere tittelstil</a:t>
            </a:r>
          </a:p>
        </p:txBody>
      </p:sp>
      <p:sp>
        <p:nvSpPr>
          <p:cNvPr id="3" name="Plassholder for innhold 2"/>
          <p:cNvSpPr>
            <a:spLocks noGrp="1"/>
          </p:cNvSpPr>
          <p:nvPr>
            <p:ph sz="half" idx="1"/>
          </p:nvPr>
        </p:nvSpPr>
        <p:spPr>
          <a:xfrm>
            <a:off x="1187450" y="1600200"/>
            <a:ext cx="3673475" cy="452596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quarter" idx="2"/>
          </p:nvPr>
        </p:nvSpPr>
        <p:spPr>
          <a:xfrm>
            <a:off x="5013325" y="1600200"/>
            <a:ext cx="3673475" cy="21859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innhold 4"/>
          <p:cNvSpPr>
            <a:spLocks noGrp="1"/>
          </p:cNvSpPr>
          <p:nvPr>
            <p:ph sz="quarter" idx="3"/>
          </p:nvPr>
        </p:nvSpPr>
        <p:spPr>
          <a:xfrm>
            <a:off x="5013325" y="3938588"/>
            <a:ext cx="3673475" cy="21875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Rectangle 4"/>
          <p:cNvSpPr>
            <a:spLocks noGrp="1" noChangeArrowheads="1"/>
          </p:cNvSpPr>
          <p:nvPr>
            <p:ph type="dt" sz="half" idx="10"/>
          </p:nvPr>
        </p:nvSpPr>
        <p:spPr>
          <a:ln/>
        </p:spPr>
        <p:txBody>
          <a:bodyPr/>
          <a:lstStyle>
            <a:lvl1pPr>
              <a:defRPr/>
            </a:lvl1pPr>
          </a:lstStyle>
          <a:p>
            <a:pPr>
              <a:defRPr/>
            </a:pPr>
            <a:endParaRPr lang="nb-NO"/>
          </a:p>
        </p:txBody>
      </p:sp>
      <p:sp>
        <p:nvSpPr>
          <p:cNvPr id="7" name="Rectangle 5"/>
          <p:cNvSpPr>
            <a:spLocks noGrp="1" noChangeArrowheads="1"/>
          </p:cNvSpPr>
          <p:nvPr>
            <p:ph type="ftr" sz="quarter" idx="11"/>
          </p:nvPr>
        </p:nvSpPr>
        <p:spPr>
          <a:ln/>
        </p:spPr>
        <p:txBody>
          <a:bodyPr/>
          <a:lstStyle>
            <a:lvl1pPr>
              <a:defRPr/>
            </a:lvl1pPr>
          </a:lstStyle>
          <a:p>
            <a:pPr>
              <a:defRPr/>
            </a:pPr>
            <a:endParaRPr lang="nb-NO"/>
          </a:p>
        </p:txBody>
      </p:sp>
      <p:sp>
        <p:nvSpPr>
          <p:cNvPr id="8" name="Rectangle 6"/>
          <p:cNvSpPr>
            <a:spLocks noGrp="1" noChangeArrowheads="1"/>
          </p:cNvSpPr>
          <p:nvPr>
            <p:ph type="sldNum" sz="quarter" idx="12"/>
          </p:nvPr>
        </p:nvSpPr>
        <p:spPr>
          <a:ln/>
        </p:spPr>
        <p:txBody>
          <a:bodyPr/>
          <a:lstStyle>
            <a:lvl1pPr>
              <a:defRPr/>
            </a:lvl1pPr>
          </a:lstStyle>
          <a:p>
            <a:pPr>
              <a:defRPr/>
            </a:pPr>
            <a:r>
              <a:rPr lang="nb-NO"/>
              <a:t> </a:t>
            </a:r>
            <a:fld id="{AA391CB3-0E06-4878-ACEF-E22E40B76B56}" type="slidenum">
              <a:rPr lang="nb-NO"/>
              <a:pPr>
                <a:defRPr/>
              </a:pPr>
              <a:t>‹#›</a:t>
            </a:fld>
            <a:endParaRPr lang="nb-NO"/>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a:t>Klikk for å redigere tittelstil</a:t>
            </a:r>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p:txBody>
          <a:bodyPr/>
          <a:lstStyle/>
          <a:p>
            <a:fld id="{8EBEC1CE-CD07-46A9-99D8-9BE9F1F43F4C}" type="datetimeFigureOut">
              <a:rPr lang="nb-NO" smtClean="0"/>
              <a:pPr/>
              <a:t>24.01.2017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0AF80076-C54D-497F-9634-E48B33CF446E}" type="slidenum">
              <a:rPr lang="nb-NO" smtClean="0"/>
              <a:pPr/>
              <a:t>‹#›</a:t>
            </a:fld>
            <a:endParaRPr lang="nb-NO"/>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Tittel og fire innholdsdeler">
    <p:spTree>
      <p:nvGrpSpPr>
        <p:cNvPr id="1" name=""/>
        <p:cNvGrpSpPr/>
        <p:nvPr/>
      </p:nvGrpSpPr>
      <p:grpSpPr>
        <a:xfrm>
          <a:off x="0" y="0"/>
          <a:ext cx="0" cy="0"/>
          <a:chOff x="0" y="0"/>
          <a:chExt cx="0" cy="0"/>
        </a:xfrm>
      </p:grpSpPr>
      <p:sp>
        <p:nvSpPr>
          <p:cNvPr id="2" name="Tittel 1"/>
          <p:cNvSpPr>
            <a:spLocks noGrp="1"/>
          </p:cNvSpPr>
          <p:nvPr>
            <p:ph type="title" sz="quarter"/>
          </p:nvPr>
        </p:nvSpPr>
        <p:spPr>
          <a:xfrm>
            <a:off x="457200" y="274638"/>
            <a:ext cx="8229600" cy="1143000"/>
          </a:xfrm>
        </p:spPr>
        <p:txBody>
          <a:bodyPr/>
          <a:lstStyle/>
          <a:p>
            <a:r>
              <a:rPr lang="nb-NO"/>
              <a:t>Klikk for å redigere tittelstil</a:t>
            </a:r>
          </a:p>
        </p:txBody>
      </p:sp>
      <p:sp>
        <p:nvSpPr>
          <p:cNvPr id="3" name="Plassholder for innhold 2"/>
          <p:cNvSpPr>
            <a:spLocks noGrp="1"/>
          </p:cNvSpPr>
          <p:nvPr>
            <p:ph sz="quarter" idx="1"/>
          </p:nvPr>
        </p:nvSpPr>
        <p:spPr>
          <a:xfrm>
            <a:off x="457200" y="1600200"/>
            <a:ext cx="4038600" cy="21859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quarter" idx="2"/>
          </p:nvPr>
        </p:nvSpPr>
        <p:spPr>
          <a:xfrm>
            <a:off x="4648200" y="1600200"/>
            <a:ext cx="4038600" cy="21859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innhold 4"/>
          <p:cNvSpPr>
            <a:spLocks noGrp="1"/>
          </p:cNvSpPr>
          <p:nvPr>
            <p:ph sz="quarter" idx="3"/>
          </p:nvPr>
        </p:nvSpPr>
        <p:spPr>
          <a:xfrm>
            <a:off x="457200" y="3938588"/>
            <a:ext cx="4038600" cy="21875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innhold 5"/>
          <p:cNvSpPr>
            <a:spLocks noGrp="1"/>
          </p:cNvSpPr>
          <p:nvPr>
            <p:ph sz="quarter" idx="4"/>
          </p:nvPr>
        </p:nvSpPr>
        <p:spPr>
          <a:xfrm>
            <a:off x="4648200" y="3938588"/>
            <a:ext cx="4038600" cy="21875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a:xfrm>
            <a:off x="457200" y="6245225"/>
            <a:ext cx="2133600" cy="476250"/>
          </a:xfrm>
        </p:spPr>
        <p:txBody>
          <a:bodyPr/>
          <a:lstStyle>
            <a:lvl1pPr>
              <a:defRPr/>
            </a:lvl1pPr>
          </a:lstStyle>
          <a:p>
            <a:endParaRPr lang="nb-NO"/>
          </a:p>
        </p:txBody>
      </p:sp>
      <p:sp>
        <p:nvSpPr>
          <p:cNvPr id="8" name="Plassholder for bunntekst 7"/>
          <p:cNvSpPr>
            <a:spLocks noGrp="1"/>
          </p:cNvSpPr>
          <p:nvPr>
            <p:ph type="ftr" sz="quarter" idx="11"/>
          </p:nvPr>
        </p:nvSpPr>
        <p:spPr>
          <a:xfrm>
            <a:off x="3124200" y="6245225"/>
            <a:ext cx="2895600" cy="476250"/>
          </a:xfrm>
        </p:spPr>
        <p:txBody>
          <a:bodyPr/>
          <a:lstStyle>
            <a:lvl1pPr>
              <a:defRPr/>
            </a:lvl1pPr>
          </a:lstStyle>
          <a:p>
            <a:endParaRPr lang="nb-NO"/>
          </a:p>
        </p:txBody>
      </p:sp>
      <p:sp>
        <p:nvSpPr>
          <p:cNvPr id="9" name="Plassholder for lysbildenummer 8"/>
          <p:cNvSpPr>
            <a:spLocks noGrp="1"/>
          </p:cNvSpPr>
          <p:nvPr>
            <p:ph type="sldNum" sz="quarter" idx="12"/>
          </p:nvPr>
        </p:nvSpPr>
        <p:spPr>
          <a:xfrm>
            <a:off x="6553200" y="6245225"/>
            <a:ext cx="2133600" cy="476250"/>
          </a:xfrm>
        </p:spPr>
        <p:txBody>
          <a:bodyPr/>
          <a:lstStyle>
            <a:lvl1pPr>
              <a:defRPr/>
            </a:lvl1pPr>
          </a:lstStyle>
          <a:p>
            <a:fld id="{E9A2094E-1032-4C3F-B7E8-0753DAF287C8}" type="slidenum">
              <a:rPr lang="nb-NO"/>
              <a:pPr/>
              <a:t>‹#›</a:t>
            </a:fld>
            <a:endParaRPr lang="nb-NO"/>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tel, tekst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539750" y="301625"/>
            <a:ext cx="8229600" cy="1143000"/>
          </a:xfrm>
        </p:spPr>
        <p:txBody>
          <a:bodyPr/>
          <a:lstStyle/>
          <a:p>
            <a:r>
              <a:rPr lang="nb-NO"/>
              <a:t>Klikk for å redigere tittelstil</a:t>
            </a:r>
            <a:endParaRPr lang="en-US"/>
          </a:p>
        </p:txBody>
      </p:sp>
      <p:sp>
        <p:nvSpPr>
          <p:cNvPr id="3" name="Plassholder for tekst 2"/>
          <p:cNvSpPr>
            <a:spLocks noGrp="1"/>
          </p:cNvSpPr>
          <p:nvPr>
            <p:ph type="body" sz="half" idx="1"/>
          </p:nvPr>
        </p:nvSpPr>
        <p:spPr>
          <a:xfrm>
            <a:off x="539750" y="1798638"/>
            <a:ext cx="4038600" cy="429418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innhold 3"/>
          <p:cNvSpPr>
            <a:spLocks noGrp="1"/>
          </p:cNvSpPr>
          <p:nvPr>
            <p:ph sz="half" idx="2"/>
          </p:nvPr>
        </p:nvSpPr>
        <p:spPr>
          <a:xfrm>
            <a:off x="4730750" y="1798638"/>
            <a:ext cx="4038600" cy="429418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1801234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a:t>Klikk for å redigere tittelstil</a:t>
            </a:r>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p:txBody>
          <a:bodyPr/>
          <a:lstStyle/>
          <a:p>
            <a:fld id="{5E3CAC51-7289-47B0-B193-48BF0C58978B}" type="datetimeFigureOut">
              <a:rPr lang="nb-NO" smtClean="0">
                <a:solidFill>
                  <a:prstClr val="black">
                    <a:tint val="75000"/>
                  </a:prstClr>
                </a:solidFill>
              </a:rPr>
              <a:pPr/>
              <a:t>24.01.2017</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EE0098E8-EE8E-46DE-BFA7-024BB2EC1A21}"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40468506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5E3CAC51-7289-47B0-B193-48BF0C58978B}" type="datetimeFigureOut">
              <a:rPr lang="nb-NO" smtClean="0">
                <a:solidFill>
                  <a:prstClr val="black">
                    <a:tint val="75000"/>
                  </a:prstClr>
                </a:solidFill>
              </a:rPr>
              <a:pPr/>
              <a:t>24.01.2017</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EE0098E8-EE8E-46DE-BFA7-024BB2EC1A21}"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761004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5E3CAC51-7289-47B0-B193-48BF0C58978B}" type="datetimeFigureOut">
              <a:rPr lang="nb-NO" smtClean="0">
                <a:solidFill>
                  <a:prstClr val="black">
                    <a:tint val="75000"/>
                  </a:prstClr>
                </a:solidFill>
              </a:rPr>
              <a:pPr/>
              <a:t>24.01.2017</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EE0098E8-EE8E-46DE-BFA7-024BB2EC1A21}"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4154957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b-NO" dirty="0"/>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bunntekst 3"/>
          <p:cNvSpPr>
            <a:spLocks noGrp="1"/>
          </p:cNvSpPr>
          <p:nvPr>
            <p:ph type="ftr" sz="quarter" idx="10"/>
          </p:nvPr>
        </p:nvSpPr>
        <p:spPr/>
        <p:txBody>
          <a:bodyPr/>
          <a:lstStyle>
            <a:lvl1pPr>
              <a:defRPr/>
            </a:lvl1pPr>
          </a:lstStyle>
          <a:p>
            <a:endParaRPr lang="nb-NO" dirty="0"/>
          </a:p>
        </p:txBody>
      </p:sp>
      <p:sp>
        <p:nvSpPr>
          <p:cNvPr id="5" name="Plassholder for lysbildenummer 4"/>
          <p:cNvSpPr>
            <a:spLocks noGrp="1"/>
          </p:cNvSpPr>
          <p:nvPr>
            <p:ph type="sldNum" sz="quarter" idx="11"/>
          </p:nvPr>
        </p:nvSpPr>
        <p:spPr/>
        <p:txBody>
          <a:bodyPr/>
          <a:lstStyle>
            <a:lvl1pPr>
              <a:defRPr/>
            </a:lvl1pPr>
          </a:lstStyle>
          <a:p>
            <a:fld id="{2D7C7C2F-BC14-4912-85AE-01B112F69D16}" type="slidenum">
              <a:rPr lang="nb-NO"/>
              <a:pPr/>
              <a:t>‹#›</a:t>
            </a:fld>
            <a:endParaRPr lang="nb-NO" dirty="0"/>
          </a:p>
        </p:txBody>
      </p:sp>
      <p:sp>
        <p:nvSpPr>
          <p:cNvPr id="6" name="Plassholder for dato 5"/>
          <p:cNvSpPr>
            <a:spLocks noGrp="1"/>
          </p:cNvSpPr>
          <p:nvPr>
            <p:ph type="dt" sz="half" idx="12"/>
          </p:nvPr>
        </p:nvSpPr>
        <p:spPr/>
        <p:txBody>
          <a:bodyPr/>
          <a:lstStyle>
            <a:lvl1pPr algn="ctr">
              <a:defRPr/>
            </a:lvl1pPr>
          </a:lstStyle>
          <a:p>
            <a:endParaRPr lang="nb-NO" dirty="0"/>
          </a:p>
          <a:p>
            <a:fld id="{552C94AB-A0E0-4948-BE70-D4147632F314}" type="datetime1">
              <a:rPr lang="nb-NO" smtClean="0"/>
              <a:pPr/>
              <a:t>24.01.2017</a:t>
            </a:fld>
            <a:endParaRPr lang="nb-NO" dirty="0"/>
          </a:p>
        </p:txBody>
      </p:sp>
    </p:spTree>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5E3CAC51-7289-47B0-B193-48BF0C58978B}" type="datetimeFigureOut">
              <a:rPr lang="nb-NO" smtClean="0">
                <a:solidFill>
                  <a:prstClr val="black">
                    <a:tint val="75000"/>
                  </a:prstClr>
                </a:solidFill>
              </a:rPr>
              <a:pPr/>
              <a:t>24.01.2017</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EE0098E8-EE8E-46DE-BFA7-024BB2EC1A21}"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718060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5E3CAC51-7289-47B0-B193-48BF0C58978B}" type="datetimeFigureOut">
              <a:rPr lang="nb-NO" smtClean="0">
                <a:solidFill>
                  <a:prstClr val="black">
                    <a:tint val="75000"/>
                  </a:prstClr>
                </a:solidFill>
              </a:rPr>
              <a:pPr/>
              <a:t>24.01.2017</a:t>
            </a:fld>
            <a:endParaRPr lang="nb-NO">
              <a:solidFill>
                <a:prstClr val="black">
                  <a:tint val="75000"/>
                </a:prstClr>
              </a:solidFill>
            </a:endParaRPr>
          </a:p>
        </p:txBody>
      </p:sp>
      <p:sp>
        <p:nvSpPr>
          <p:cNvPr id="8" name="Plassholder for bunntekst 7"/>
          <p:cNvSpPr>
            <a:spLocks noGrp="1"/>
          </p:cNvSpPr>
          <p:nvPr>
            <p:ph type="ftr" sz="quarter" idx="11"/>
          </p:nvPr>
        </p:nvSpPr>
        <p:spPr/>
        <p:txBody>
          <a:bodyPr/>
          <a:lstStyle/>
          <a:p>
            <a:endParaRPr lang="nb-NO">
              <a:solidFill>
                <a:prstClr val="black">
                  <a:tint val="75000"/>
                </a:prstClr>
              </a:solidFill>
            </a:endParaRPr>
          </a:p>
        </p:txBody>
      </p:sp>
      <p:sp>
        <p:nvSpPr>
          <p:cNvPr id="9" name="Plassholder for lysbildenummer 8"/>
          <p:cNvSpPr>
            <a:spLocks noGrp="1"/>
          </p:cNvSpPr>
          <p:nvPr>
            <p:ph type="sldNum" sz="quarter" idx="12"/>
          </p:nvPr>
        </p:nvSpPr>
        <p:spPr/>
        <p:txBody>
          <a:bodyPr/>
          <a:lstStyle/>
          <a:p>
            <a:fld id="{EE0098E8-EE8E-46DE-BFA7-024BB2EC1A21}"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1144721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5E3CAC51-7289-47B0-B193-48BF0C58978B}" type="datetimeFigureOut">
              <a:rPr lang="nb-NO" smtClean="0">
                <a:solidFill>
                  <a:prstClr val="black">
                    <a:tint val="75000"/>
                  </a:prstClr>
                </a:solidFill>
              </a:rPr>
              <a:pPr/>
              <a:t>24.01.2017</a:t>
            </a:fld>
            <a:endParaRPr lang="nb-NO">
              <a:solidFill>
                <a:prstClr val="black">
                  <a:tint val="75000"/>
                </a:prstClr>
              </a:solidFill>
            </a:endParaRPr>
          </a:p>
        </p:txBody>
      </p:sp>
      <p:sp>
        <p:nvSpPr>
          <p:cNvPr id="4" name="Plassholder for bunntekst 3"/>
          <p:cNvSpPr>
            <a:spLocks noGrp="1"/>
          </p:cNvSpPr>
          <p:nvPr>
            <p:ph type="ftr" sz="quarter" idx="11"/>
          </p:nvPr>
        </p:nvSpPr>
        <p:spPr/>
        <p:txBody>
          <a:bodyPr/>
          <a:lstStyle/>
          <a:p>
            <a:endParaRPr lang="nb-NO">
              <a:solidFill>
                <a:prstClr val="black">
                  <a:tint val="75000"/>
                </a:prstClr>
              </a:solidFill>
            </a:endParaRPr>
          </a:p>
        </p:txBody>
      </p:sp>
      <p:sp>
        <p:nvSpPr>
          <p:cNvPr id="5" name="Plassholder for lysbildenummer 4"/>
          <p:cNvSpPr>
            <a:spLocks noGrp="1"/>
          </p:cNvSpPr>
          <p:nvPr>
            <p:ph type="sldNum" sz="quarter" idx="12"/>
          </p:nvPr>
        </p:nvSpPr>
        <p:spPr/>
        <p:txBody>
          <a:bodyPr/>
          <a:lstStyle/>
          <a:p>
            <a:fld id="{EE0098E8-EE8E-46DE-BFA7-024BB2EC1A21}"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5293307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5E3CAC51-7289-47B0-B193-48BF0C58978B}" type="datetimeFigureOut">
              <a:rPr lang="nb-NO" smtClean="0">
                <a:solidFill>
                  <a:prstClr val="black">
                    <a:tint val="75000"/>
                  </a:prstClr>
                </a:solidFill>
              </a:rPr>
              <a:pPr/>
              <a:t>24.01.2017</a:t>
            </a:fld>
            <a:endParaRPr lang="nb-NO">
              <a:solidFill>
                <a:prstClr val="black">
                  <a:tint val="75000"/>
                </a:prstClr>
              </a:solidFill>
            </a:endParaRPr>
          </a:p>
        </p:txBody>
      </p:sp>
      <p:sp>
        <p:nvSpPr>
          <p:cNvPr id="3" name="Plassholder for bunntekst 2"/>
          <p:cNvSpPr>
            <a:spLocks noGrp="1"/>
          </p:cNvSpPr>
          <p:nvPr>
            <p:ph type="ftr" sz="quarter" idx="11"/>
          </p:nvPr>
        </p:nvSpPr>
        <p:spPr/>
        <p:txBody>
          <a:bodyPr/>
          <a:lstStyle/>
          <a:p>
            <a:endParaRPr lang="nb-NO">
              <a:solidFill>
                <a:prstClr val="black">
                  <a:tint val="75000"/>
                </a:prstClr>
              </a:solidFill>
            </a:endParaRPr>
          </a:p>
        </p:txBody>
      </p:sp>
      <p:sp>
        <p:nvSpPr>
          <p:cNvPr id="4" name="Plassholder for lysbildenummer 3"/>
          <p:cNvSpPr>
            <a:spLocks noGrp="1"/>
          </p:cNvSpPr>
          <p:nvPr>
            <p:ph type="sldNum" sz="quarter" idx="12"/>
          </p:nvPr>
        </p:nvSpPr>
        <p:spPr/>
        <p:txBody>
          <a:bodyPr/>
          <a:lstStyle/>
          <a:p>
            <a:fld id="{EE0098E8-EE8E-46DE-BFA7-024BB2EC1A21}"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7971436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5E3CAC51-7289-47B0-B193-48BF0C58978B}" type="datetimeFigureOut">
              <a:rPr lang="nb-NO" smtClean="0">
                <a:solidFill>
                  <a:prstClr val="black">
                    <a:tint val="75000"/>
                  </a:prstClr>
                </a:solidFill>
              </a:rPr>
              <a:pPr/>
              <a:t>24.01.2017</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EE0098E8-EE8E-46DE-BFA7-024BB2EC1A21}"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5948849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5E3CAC51-7289-47B0-B193-48BF0C58978B}" type="datetimeFigureOut">
              <a:rPr lang="nb-NO" smtClean="0">
                <a:solidFill>
                  <a:prstClr val="black">
                    <a:tint val="75000"/>
                  </a:prstClr>
                </a:solidFill>
              </a:rPr>
              <a:pPr/>
              <a:t>24.01.2017</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EE0098E8-EE8E-46DE-BFA7-024BB2EC1A21}"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942046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5E3CAC51-7289-47B0-B193-48BF0C58978B}" type="datetimeFigureOut">
              <a:rPr lang="nb-NO" smtClean="0">
                <a:solidFill>
                  <a:prstClr val="black">
                    <a:tint val="75000"/>
                  </a:prstClr>
                </a:solidFill>
              </a:rPr>
              <a:pPr/>
              <a:t>24.01.2017</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EE0098E8-EE8E-46DE-BFA7-024BB2EC1A21}"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40485042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5E3CAC51-7289-47B0-B193-48BF0C58978B}" type="datetimeFigureOut">
              <a:rPr lang="nb-NO" smtClean="0">
                <a:solidFill>
                  <a:prstClr val="black">
                    <a:tint val="75000"/>
                  </a:prstClr>
                </a:solidFill>
              </a:rPr>
              <a:pPr/>
              <a:t>24.01.2017</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EE0098E8-EE8E-46DE-BFA7-024BB2EC1A21}"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9753124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woObj">
  <p:cSld name="Tittel, innhold og 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1116013" y="274638"/>
            <a:ext cx="7570787" cy="1143000"/>
          </a:xfrm>
        </p:spPr>
        <p:txBody>
          <a:bodyPr/>
          <a:lstStyle/>
          <a:p>
            <a:r>
              <a:rPr lang="nb-NO"/>
              <a:t>Klikk for å redigere tittelstil</a:t>
            </a:r>
          </a:p>
        </p:txBody>
      </p:sp>
      <p:sp>
        <p:nvSpPr>
          <p:cNvPr id="3" name="Plassholder for innhold 2"/>
          <p:cNvSpPr>
            <a:spLocks noGrp="1"/>
          </p:cNvSpPr>
          <p:nvPr>
            <p:ph sz="half" idx="1"/>
          </p:nvPr>
        </p:nvSpPr>
        <p:spPr>
          <a:xfrm>
            <a:off x="1187450" y="1600200"/>
            <a:ext cx="3673475" cy="452596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quarter" idx="2"/>
          </p:nvPr>
        </p:nvSpPr>
        <p:spPr>
          <a:xfrm>
            <a:off x="5013325" y="1600200"/>
            <a:ext cx="3673475" cy="21859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innhold 4"/>
          <p:cNvSpPr>
            <a:spLocks noGrp="1"/>
          </p:cNvSpPr>
          <p:nvPr>
            <p:ph sz="quarter" idx="3"/>
          </p:nvPr>
        </p:nvSpPr>
        <p:spPr>
          <a:xfrm>
            <a:off x="5013325" y="3938588"/>
            <a:ext cx="3673475" cy="21875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Rectangle 4"/>
          <p:cNvSpPr>
            <a:spLocks noGrp="1" noChangeArrowheads="1"/>
          </p:cNvSpPr>
          <p:nvPr>
            <p:ph type="dt" sz="half" idx="10"/>
          </p:nvPr>
        </p:nvSpPr>
        <p:spPr>
          <a:ln/>
        </p:spPr>
        <p:txBody>
          <a:bodyPr/>
          <a:lstStyle>
            <a:lvl1pPr>
              <a:defRPr/>
            </a:lvl1pPr>
          </a:lstStyle>
          <a:p>
            <a:pPr>
              <a:defRPr/>
            </a:pPr>
            <a:endParaRPr lang="nb-NO">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nb-NO">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r>
              <a:rPr lang="nb-NO">
                <a:solidFill>
                  <a:prstClr val="black">
                    <a:tint val="75000"/>
                  </a:prstClr>
                </a:solidFill>
              </a:rPr>
              <a:t> </a:t>
            </a:r>
            <a:fld id="{AA391CB3-0E06-4878-ACEF-E22E40B76B56}"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2029911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a:t>Klikk for å redigere tittelstil</a:t>
            </a:r>
            <a:endParaRPr lang="nb-NO" dirty="0"/>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5" name="Plassholder for lysbildenummer 4"/>
          <p:cNvSpPr>
            <a:spLocks noGrp="1"/>
          </p:cNvSpPr>
          <p:nvPr>
            <p:ph type="sldNum" sz="quarter" idx="11"/>
          </p:nvPr>
        </p:nvSpPr>
        <p:spPr/>
        <p:txBody>
          <a:bodyPr/>
          <a:lstStyle>
            <a:lvl1pPr>
              <a:defRPr/>
            </a:lvl1pPr>
          </a:lstStyle>
          <a:p>
            <a:fld id="{2F5CCCDA-2F61-4AEA-960F-3313DE784990}" type="slidenum">
              <a:rPr lang="nb-NO"/>
              <a:pPr/>
              <a:t>‹#›</a:t>
            </a:fld>
            <a:endParaRPr lang="nb-NO" dirty="0"/>
          </a:p>
        </p:txBody>
      </p:sp>
      <p:sp>
        <p:nvSpPr>
          <p:cNvPr id="6" name="Plassholder for dato 5"/>
          <p:cNvSpPr>
            <a:spLocks noGrp="1"/>
          </p:cNvSpPr>
          <p:nvPr>
            <p:ph type="dt" sz="half" idx="12"/>
          </p:nvPr>
        </p:nvSpPr>
        <p:spPr/>
        <p:txBody>
          <a:bodyPr/>
          <a:lstStyle>
            <a:lvl1pPr algn="ctr">
              <a:defRPr/>
            </a:lvl1pPr>
          </a:lstStyle>
          <a:p>
            <a:endParaRPr lang="nb-NO" dirty="0"/>
          </a:p>
          <a:p>
            <a:fld id="{52A5D545-0DCB-4BDB-BF35-6A3914A5F5CC}" type="datetime1">
              <a:rPr lang="nb-NO" smtClean="0"/>
              <a:pPr/>
              <a:t>24.01.2017</a:t>
            </a:fld>
            <a:endParaRPr lang="nb-NO"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b-NO" dirty="0"/>
          </a:p>
        </p:txBody>
      </p:sp>
      <p:sp>
        <p:nvSpPr>
          <p:cNvPr id="3" name="Plassholder for innhold 2"/>
          <p:cNvSpPr>
            <a:spLocks noGrp="1"/>
          </p:cNvSpPr>
          <p:nvPr>
            <p:ph sz="half" idx="1"/>
          </p:nvPr>
        </p:nvSpPr>
        <p:spPr>
          <a:xfrm>
            <a:off x="323850" y="1600200"/>
            <a:ext cx="4171950" cy="4060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600200"/>
            <a:ext cx="4171950" cy="4060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11"/>
          </p:nvPr>
        </p:nvSpPr>
        <p:spPr/>
        <p:txBody>
          <a:bodyPr/>
          <a:lstStyle>
            <a:lvl1pPr>
              <a:defRPr/>
            </a:lvl1pPr>
          </a:lstStyle>
          <a:p>
            <a:fld id="{9ABD27D2-7930-47BD-8932-4F619E7FDF3C}" type="slidenum">
              <a:rPr lang="nb-NO"/>
              <a:pPr/>
              <a:t>‹#›</a:t>
            </a:fld>
            <a:endParaRPr lang="nb-NO" dirty="0"/>
          </a:p>
        </p:txBody>
      </p:sp>
      <p:sp>
        <p:nvSpPr>
          <p:cNvPr id="7" name="Plassholder for dato 6"/>
          <p:cNvSpPr>
            <a:spLocks noGrp="1"/>
          </p:cNvSpPr>
          <p:nvPr>
            <p:ph type="dt" sz="half" idx="12"/>
          </p:nvPr>
        </p:nvSpPr>
        <p:spPr/>
        <p:txBody>
          <a:bodyPr/>
          <a:lstStyle>
            <a:lvl1pPr algn="ctr">
              <a:defRPr/>
            </a:lvl1pPr>
          </a:lstStyle>
          <a:p>
            <a:endParaRPr lang="nb-NO" dirty="0"/>
          </a:p>
          <a:p>
            <a:fld id="{30CECA1C-CD69-4439-92EA-BC5949FF2CCF}" type="datetime1">
              <a:rPr lang="nb-NO" smtClean="0"/>
              <a:pPr/>
              <a:t>24.01.2017</a:t>
            </a:fld>
            <a:endParaRPr lang="nb-NO"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bunntekst 6"/>
          <p:cNvSpPr>
            <a:spLocks noGrp="1"/>
          </p:cNvSpPr>
          <p:nvPr>
            <p:ph type="ftr" sz="quarter" idx="10"/>
          </p:nvPr>
        </p:nvSpPr>
        <p:spPr/>
        <p:txBody>
          <a:bodyPr/>
          <a:lstStyle>
            <a:lvl1pPr>
              <a:defRPr/>
            </a:lvl1pPr>
          </a:lstStyle>
          <a:p>
            <a:endParaRPr lang="nb-NO" dirty="0"/>
          </a:p>
        </p:txBody>
      </p:sp>
      <p:sp>
        <p:nvSpPr>
          <p:cNvPr id="8" name="Plassholder for lysbildenummer 7"/>
          <p:cNvSpPr>
            <a:spLocks noGrp="1"/>
          </p:cNvSpPr>
          <p:nvPr>
            <p:ph type="sldNum" sz="quarter" idx="11"/>
          </p:nvPr>
        </p:nvSpPr>
        <p:spPr/>
        <p:txBody>
          <a:bodyPr/>
          <a:lstStyle>
            <a:lvl1pPr>
              <a:defRPr/>
            </a:lvl1pPr>
          </a:lstStyle>
          <a:p>
            <a:fld id="{F624E39F-54B3-4230-B52F-3BCC8CF38B46}" type="slidenum">
              <a:rPr lang="nb-NO"/>
              <a:pPr/>
              <a:t>‹#›</a:t>
            </a:fld>
            <a:endParaRPr lang="nb-NO" dirty="0"/>
          </a:p>
        </p:txBody>
      </p:sp>
      <p:sp>
        <p:nvSpPr>
          <p:cNvPr id="9" name="Plassholder for dato 8"/>
          <p:cNvSpPr>
            <a:spLocks noGrp="1"/>
          </p:cNvSpPr>
          <p:nvPr>
            <p:ph type="dt" sz="half" idx="12"/>
          </p:nvPr>
        </p:nvSpPr>
        <p:spPr/>
        <p:txBody>
          <a:bodyPr/>
          <a:lstStyle>
            <a:lvl1pPr algn="ctr">
              <a:defRPr/>
            </a:lvl1pPr>
          </a:lstStyle>
          <a:p>
            <a:endParaRPr lang="nb-NO" dirty="0"/>
          </a:p>
          <a:p>
            <a:fld id="{C556C3C3-B18C-4ECB-8921-70A7DBC4ACCF}" type="datetime1">
              <a:rPr lang="nb-NO" smtClean="0"/>
              <a:pPr/>
              <a:t>24.01.2017</a:t>
            </a:fld>
            <a:endParaRPr lang="nb-NO"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bunntekst 2"/>
          <p:cNvSpPr>
            <a:spLocks noGrp="1"/>
          </p:cNvSpPr>
          <p:nvPr>
            <p:ph type="ftr" sz="quarter" idx="10"/>
          </p:nvPr>
        </p:nvSpPr>
        <p:spPr/>
        <p:txBody>
          <a:bodyPr/>
          <a:lstStyle>
            <a:lvl1pPr>
              <a:defRPr/>
            </a:lvl1pPr>
          </a:lstStyle>
          <a:p>
            <a:endParaRPr lang="nb-NO" dirty="0"/>
          </a:p>
        </p:txBody>
      </p:sp>
      <p:sp>
        <p:nvSpPr>
          <p:cNvPr id="4" name="Plassholder for lysbildenummer 3"/>
          <p:cNvSpPr>
            <a:spLocks noGrp="1"/>
          </p:cNvSpPr>
          <p:nvPr>
            <p:ph type="sldNum" sz="quarter" idx="11"/>
          </p:nvPr>
        </p:nvSpPr>
        <p:spPr/>
        <p:txBody>
          <a:bodyPr/>
          <a:lstStyle>
            <a:lvl1pPr>
              <a:defRPr/>
            </a:lvl1pPr>
          </a:lstStyle>
          <a:p>
            <a:fld id="{FD430F32-7C83-4CC4-AF14-DB8AE53E6FAD}" type="slidenum">
              <a:rPr lang="nb-NO"/>
              <a:pPr/>
              <a:t>‹#›</a:t>
            </a:fld>
            <a:endParaRPr lang="nb-NO" dirty="0"/>
          </a:p>
        </p:txBody>
      </p:sp>
      <p:sp>
        <p:nvSpPr>
          <p:cNvPr id="5" name="Plassholder for dato 4"/>
          <p:cNvSpPr>
            <a:spLocks noGrp="1"/>
          </p:cNvSpPr>
          <p:nvPr>
            <p:ph type="dt" sz="half" idx="12"/>
          </p:nvPr>
        </p:nvSpPr>
        <p:spPr/>
        <p:txBody>
          <a:bodyPr/>
          <a:lstStyle>
            <a:lvl1pPr algn="ctr">
              <a:defRPr/>
            </a:lvl1pPr>
          </a:lstStyle>
          <a:p>
            <a:endParaRPr lang="nb-NO" dirty="0"/>
          </a:p>
          <a:p>
            <a:fld id="{5A1EBD8D-90BD-4292-AE6E-3DD3FBF70AF6}" type="datetime1">
              <a:rPr lang="nb-NO" smtClean="0"/>
              <a:pPr/>
              <a:t>24.01.2017</a:t>
            </a:fld>
            <a:endParaRPr lang="nb-NO"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bunntekst 1"/>
          <p:cNvSpPr>
            <a:spLocks noGrp="1"/>
          </p:cNvSpPr>
          <p:nvPr>
            <p:ph type="ftr" sz="quarter" idx="10"/>
          </p:nvPr>
        </p:nvSpPr>
        <p:spPr/>
        <p:txBody>
          <a:bodyPr/>
          <a:lstStyle>
            <a:lvl1pPr>
              <a:defRPr/>
            </a:lvl1pPr>
          </a:lstStyle>
          <a:p>
            <a:endParaRPr lang="nb-NO" dirty="0"/>
          </a:p>
        </p:txBody>
      </p:sp>
      <p:sp>
        <p:nvSpPr>
          <p:cNvPr id="3" name="Plassholder for lysbildenummer 2"/>
          <p:cNvSpPr>
            <a:spLocks noGrp="1"/>
          </p:cNvSpPr>
          <p:nvPr>
            <p:ph type="sldNum" sz="quarter" idx="11"/>
          </p:nvPr>
        </p:nvSpPr>
        <p:spPr/>
        <p:txBody>
          <a:bodyPr/>
          <a:lstStyle>
            <a:lvl1pPr>
              <a:defRPr/>
            </a:lvl1pPr>
          </a:lstStyle>
          <a:p>
            <a:fld id="{51389E0B-FB35-4D1D-A65E-ABAFD52FA816}" type="slidenum">
              <a:rPr lang="nb-NO"/>
              <a:pPr/>
              <a:t>‹#›</a:t>
            </a:fld>
            <a:endParaRPr lang="nb-NO" dirty="0"/>
          </a:p>
        </p:txBody>
      </p:sp>
      <p:sp>
        <p:nvSpPr>
          <p:cNvPr id="4" name="Plassholder for dato 3"/>
          <p:cNvSpPr>
            <a:spLocks noGrp="1"/>
          </p:cNvSpPr>
          <p:nvPr>
            <p:ph type="dt" sz="half" idx="12"/>
          </p:nvPr>
        </p:nvSpPr>
        <p:spPr/>
        <p:txBody>
          <a:bodyPr/>
          <a:lstStyle>
            <a:lvl1pPr algn="ctr">
              <a:defRPr/>
            </a:lvl1pPr>
          </a:lstStyle>
          <a:p>
            <a:endParaRPr lang="nb-NO" dirty="0"/>
          </a:p>
          <a:p>
            <a:fld id="{FDE61DE8-A682-4435-9F59-E7EF024D36B3}" type="datetime1">
              <a:rPr lang="nb-NO" smtClean="0"/>
              <a:pPr/>
              <a:t>24.01.2017</a:t>
            </a:fld>
            <a:endParaRPr lang="nb-NO"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bunntekst 4"/>
          <p:cNvSpPr>
            <a:spLocks noGrp="1"/>
          </p:cNvSpPr>
          <p:nvPr>
            <p:ph type="ftr" sz="quarter" idx="10"/>
          </p:nvPr>
        </p:nvSpPr>
        <p:spPr/>
        <p:txBody>
          <a:bodyPr/>
          <a:lstStyle>
            <a:lvl1pPr>
              <a:defRPr/>
            </a:lvl1pPr>
          </a:lstStyle>
          <a:p>
            <a:endParaRPr lang="nb-NO" dirty="0"/>
          </a:p>
        </p:txBody>
      </p:sp>
      <p:sp>
        <p:nvSpPr>
          <p:cNvPr id="6" name="Plassholder for lysbildenummer 5"/>
          <p:cNvSpPr>
            <a:spLocks noGrp="1"/>
          </p:cNvSpPr>
          <p:nvPr>
            <p:ph type="sldNum" sz="quarter" idx="11"/>
          </p:nvPr>
        </p:nvSpPr>
        <p:spPr/>
        <p:txBody>
          <a:bodyPr/>
          <a:lstStyle>
            <a:lvl1pPr>
              <a:defRPr/>
            </a:lvl1pPr>
          </a:lstStyle>
          <a:p>
            <a:fld id="{69D7F1D7-7ADF-4BA7-B723-EA9B7C9026F0}" type="slidenum">
              <a:rPr lang="nb-NO"/>
              <a:pPr/>
              <a:t>‹#›</a:t>
            </a:fld>
            <a:endParaRPr lang="nb-NO" dirty="0"/>
          </a:p>
        </p:txBody>
      </p:sp>
      <p:sp>
        <p:nvSpPr>
          <p:cNvPr id="7" name="Plassholder for dato 6"/>
          <p:cNvSpPr>
            <a:spLocks noGrp="1"/>
          </p:cNvSpPr>
          <p:nvPr>
            <p:ph type="dt" sz="half" idx="12"/>
          </p:nvPr>
        </p:nvSpPr>
        <p:spPr/>
        <p:txBody>
          <a:bodyPr/>
          <a:lstStyle>
            <a:lvl1pPr algn="ctr">
              <a:defRPr/>
            </a:lvl1pPr>
          </a:lstStyle>
          <a:p>
            <a:endParaRPr lang="nb-NO" dirty="0"/>
          </a:p>
          <a:p>
            <a:fld id="{F030F876-DD1A-4C4D-A896-75BADB928A84}" type="datetime1">
              <a:rPr lang="nb-NO" smtClean="0"/>
              <a:pPr/>
              <a:t>24.01.2017</a:t>
            </a:fld>
            <a:endParaRPr lang="nb-NO"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ikonet for å legge til et bilde</a:t>
            </a:r>
            <a:endParaRPr lang="nb-NO" dirty="0"/>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bunntekst 4"/>
          <p:cNvSpPr>
            <a:spLocks noGrp="1"/>
          </p:cNvSpPr>
          <p:nvPr>
            <p:ph type="ftr" sz="quarter" idx="10"/>
          </p:nvPr>
        </p:nvSpPr>
        <p:spPr/>
        <p:txBody>
          <a:bodyPr/>
          <a:lstStyle>
            <a:lvl1pPr>
              <a:defRPr/>
            </a:lvl1pPr>
          </a:lstStyle>
          <a:p>
            <a:endParaRPr lang="nb-NO" dirty="0"/>
          </a:p>
        </p:txBody>
      </p:sp>
      <p:sp>
        <p:nvSpPr>
          <p:cNvPr id="6" name="Plassholder for lysbildenummer 5"/>
          <p:cNvSpPr>
            <a:spLocks noGrp="1"/>
          </p:cNvSpPr>
          <p:nvPr>
            <p:ph type="sldNum" sz="quarter" idx="11"/>
          </p:nvPr>
        </p:nvSpPr>
        <p:spPr/>
        <p:txBody>
          <a:bodyPr/>
          <a:lstStyle>
            <a:lvl1pPr>
              <a:defRPr/>
            </a:lvl1pPr>
          </a:lstStyle>
          <a:p>
            <a:fld id="{08C30F2C-12A1-47BA-898D-F9F96F9553DA}" type="slidenum">
              <a:rPr lang="nb-NO"/>
              <a:pPr/>
              <a:t>‹#›</a:t>
            </a:fld>
            <a:endParaRPr lang="nb-NO" dirty="0"/>
          </a:p>
        </p:txBody>
      </p:sp>
      <p:sp>
        <p:nvSpPr>
          <p:cNvPr id="7" name="Plassholder for dato 6"/>
          <p:cNvSpPr>
            <a:spLocks noGrp="1"/>
          </p:cNvSpPr>
          <p:nvPr>
            <p:ph type="dt" sz="half" idx="12"/>
          </p:nvPr>
        </p:nvSpPr>
        <p:spPr/>
        <p:txBody>
          <a:bodyPr/>
          <a:lstStyle>
            <a:lvl1pPr algn="ctr">
              <a:defRPr/>
            </a:lvl1pPr>
          </a:lstStyle>
          <a:p>
            <a:endParaRPr lang="nb-NO" dirty="0"/>
          </a:p>
          <a:p>
            <a:fld id="{087C81D2-96C3-427D-AE67-D81EDD85FF51}" type="datetime1">
              <a:rPr lang="nb-NO" smtClean="0"/>
              <a:pPr/>
              <a:t>24.01.2017</a:t>
            </a:fld>
            <a:endParaRPr lang="nb-NO"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3850" y="274638"/>
            <a:ext cx="84963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nb-NO" dirty="0"/>
              <a:t>Klikk for å redigere tittelstil</a:t>
            </a:r>
          </a:p>
        </p:txBody>
      </p:sp>
      <p:sp>
        <p:nvSpPr>
          <p:cNvPr id="1027" name="Rectangle 3"/>
          <p:cNvSpPr>
            <a:spLocks noGrp="1" noChangeArrowheads="1"/>
          </p:cNvSpPr>
          <p:nvPr>
            <p:ph type="body" idx="1"/>
          </p:nvPr>
        </p:nvSpPr>
        <p:spPr bwMode="auto">
          <a:xfrm>
            <a:off x="323850" y="1600200"/>
            <a:ext cx="8496300" cy="4060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b-NO" dirty="0"/>
              <a:t>Klikk for å redigere tekststiler i malen</a:t>
            </a:r>
          </a:p>
          <a:p>
            <a:pPr lvl="1"/>
            <a:r>
              <a:rPr lang="nb-NO" dirty="0"/>
              <a:t>Andre nivå</a:t>
            </a:r>
          </a:p>
          <a:p>
            <a:pPr lvl="2"/>
            <a:r>
              <a:rPr lang="nb-NO" dirty="0"/>
              <a:t>Tredje nivå</a:t>
            </a:r>
          </a:p>
        </p:txBody>
      </p:sp>
      <p:sp>
        <p:nvSpPr>
          <p:cNvPr id="1029" name="Rectangle 5"/>
          <p:cNvSpPr>
            <a:spLocks noGrp="1" noChangeArrowheads="1"/>
          </p:cNvSpPr>
          <p:nvPr>
            <p:ph type="ftr" sz="quarter" idx="3"/>
          </p:nvPr>
        </p:nvSpPr>
        <p:spPr bwMode="auto">
          <a:xfrm>
            <a:off x="3132138" y="6597650"/>
            <a:ext cx="2895600"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nb-NO" dirty="0"/>
          </a:p>
        </p:txBody>
      </p:sp>
      <p:sp>
        <p:nvSpPr>
          <p:cNvPr id="1030" name="Rectangle 6"/>
          <p:cNvSpPr>
            <a:spLocks noGrp="1" noChangeArrowheads="1"/>
          </p:cNvSpPr>
          <p:nvPr>
            <p:ph type="sldNum" sz="quarter" idx="4"/>
          </p:nvPr>
        </p:nvSpPr>
        <p:spPr bwMode="auto">
          <a:xfrm>
            <a:off x="8200975" y="5688930"/>
            <a:ext cx="62019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r>
              <a:rPr lang="nb-NO" dirty="0"/>
              <a:t>&lt;#&gt;</a:t>
            </a:r>
          </a:p>
        </p:txBody>
      </p:sp>
      <p:sp>
        <p:nvSpPr>
          <p:cNvPr id="1028" name="Rectangle 4"/>
          <p:cNvSpPr>
            <a:spLocks noGrp="1" noChangeArrowheads="1"/>
          </p:cNvSpPr>
          <p:nvPr>
            <p:ph type="dt" sz="half" idx="2"/>
          </p:nvPr>
        </p:nvSpPr>
        <p:spPr bwMode="auto">
          <a:xfrm>
            <a:off x="7812088" y="5876925"/>
            <a:ext cx="1008062" cy="622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algn="ctr"/>
            <a:endParaRPr lang="nb-NO" dirty="0"/>
          </a:p>
          <a:p>
            <a:fld id="{2F4EE4ED-CA43-4FBC-B2A4-95605140F6B4}" type="datetime1">
              <a:rPr lang="nb-NO" smtClean="0"/>
              <a:pPr/>
              <a:t>24.01.2017</a:t>
            </a:fld>
            <a:endParaRPr lang="nb-NO" dirty="0"/>
          </a:p>
        </p:txBody>
      </p:sp>
      <p:grpSp>
        <p:nvGrpSpPr>
          <p:cNvPr id="15" name="Gruppe 14"/>
          <p:cNvGrpSpPr/>
          <p:nvPr/>
        </p:nvGrpSpPr>
        <p:grpSpPr>
          <a:xfrm>
            <a:off x="260350" y="6288088"/>
            <a:ext cx="8629650" cy="363537"/>
            <a:chOff x="260350" y="6364288"/>
            <a:chExt cx="8629650" cy="363537"/>
          </a:xfrm>
        </p:grpSpPr>
        <p:pic>
          <p:nvPicPr>
            <p:cNvPr id="16" name="Bilde 7" descr="Bånd 2.jpg"/>
            <p:cNvPicPr>
              <a:picLocks/>
            </p:cNvPicPr>
            <p:nvPr userDrawn="1"/>
          </p:nvPicPr>
          <p:blipFill>
            <a:blip r:embed="rId18" cstate="email">
              <a:extLst>
                <a:ext uri="{28A0092B-C50C-407E-A947-70E740481C1C}">
                  <a14:useLocalDpi xmlns:a14="http://schemas.microsoft.com/office/drawing/2010/main"/>
                </a:ext>
              </a:extLst>
            </a:blip>
            <a:srcRect/>
            <a:stretch>
              <a:fillRect/>
            </a:stretch>
          </p:blipFill>
          <p:spPr bwMode="auto">
            <a:xfrm>
              <a:off x="260350" y="6364288"/>
              <a:ext cx="8629650" cy="360362"/>
            </a:xfrm>
            <a:prstGeom prst="rect">
              <a:avLst/>
            </a:prstGeom>
            <a:noFill/>
            <a:ln w="9525">
              <a:noFill/>
              <a:miter lim="800000"/>
              <a:headEnd/>
              <a:tailEnd/>
            </a:ln>
          </p:spPr>
        </p:pic>
        <p:pic>
          <p:nvPicPr>
            <p:cNvPr id="17" name="Bilde 5" descr="NVELogoPos.eps"/>
            <p:cNvPicPr>
              <a:picLocks/>
            </p:cNvPicPr>
            <p:nvPr userDrawn="1"/>
          </p:nvPicPr>
          <p:blipFill>
            <a:blip r:embed="rId19" cstate="email">
              <a:extLst>
                <a:ext uri="{28A0092B-C50C-407E-A947-70E740481C1C}">
                  <a14:useLocalDpi xmlns:a14="http://schemas.microsoft.com/office/drawing/2010/main"/>
                </a:ext>
              </a:extLst>
            </a:blip>
            <a:srcRect/>
            <a:stretch>
              <a:fillRect/>
            </a:stretch>
          </p:blipFill>
          <p:spPr bwMode="auto">
            <a:xfrm>
              <a:off x="342900" y="6400800"/>
              <a:ext cx="306388" cy="287338"/>
            </a:xfrm>
            <a:prstGeom prst="rect">
              <a:avLst/>
            </a:prstGeom>
            <a:noFill/>
            <a:ln w="9525">
              <a:noFill/>
              <a:miter lim="800000"/>
              <a:headEnd/>
              <a:tailEnd/>
            </a:ln>
          </p:spPr>
        </p:pic>
        <p:sp>
          <p:nvSpPr>
            <p:cNvPr id="18" name="Rektangel 17"/>
            <p:cNvSpPr/>
            <p:nvPr userDrawn="1"/>
          </p:nvSpPr>
          <p:spPr>
            <a:xfrm>
              <a:off x="2286000" y="6451600"/>
              <a:ext cx="4572000" cy="276225"/>
            </a:xfrm>
            <a:prstGeom prst="rect">
              <a:avLst/>
            </a:prstGeom>
          </p:spPr>
          <p:txBody>
            <a:bodyPr>
              <a:spAutoFit/>
            </a:bodyPr>
            <a:lstStyle/>
            <a:p>
              <a:pPr algn="ctr">
                <a:spcAft>
                  <a:spcPts val="600"/>
                </a:spcAft>
              </a:pPr>
              <a:r>
                <a:rPr lang="nb-NO" baseline="30000">
                  <a:solidFill>
                    <a:srgbClr val="404040"/>
                  </a:solidFill>
                </a:rPr>
                <a:t>Norges vassdrags- og energidirektorat</a:t>
              </a: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6" r:id="rId15"/>
    <p:sldLayoutId id="2147483680" r:id="rId16"/>
  </p:sldLayoutIdLst>
  <p:hf sldNum="0" hdr="0" ftr="0" dt="0"/>
  <p:txStyles>
    <p:titleStyle>
      <a:lvl1pPr algn="l" rtl="0" eaLnBrk="1" fontAlgn="base" hangingPunct="1">
        <a:spcBef>
          <a:spcPct val="0"/>
        </a:spcBef>
        <a:spcAft>
          <a:spcPct val="0"/>
        </a:spcAft>
        <a:defRPr sz="3600" b="1">
          <a:solidFill>
            <a:schemeClr val="tx2"/>
          </a:solidFill>
          <a:latin typeface="+mj-lt"/>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600" b="1">
          <a:solidFill>
            <a:schemeClr val="tx2"/>
          </a:solidFill>
          <a:latin typeface="Arial" charset="0"/>
        </a:defRPr>
      </a:lvl6pPr>
      <a:lvl7pPr marL="914400" algn="l" rtl="0" eaLnBrk="1" fontAlgn="base" hangingPunct="1">
        <a:spcBef>
          <a:spcPct val="0"/>
        </a:spcBef>
        <a:spcAft>
          <a:spcPct val="0"/>
        </a:spcAft>
        <a:defRPr sz="3600" b="1">
          <a:solidFill>
            <a:schemeClr val="tx2"/>
          </a:solidFill>
          <a:latin typeface="Arial" charset="0"/>
        </a:defRPr>
      </a:lvl7pPr>
      <a:lvl8pPr marL="1371600" algn="l" rtl="0" eaLnBrk="1" fontAlgn="base" hangingPunct="1">
        <a:spcBef>
          <a:spcPct val="0"/>
        </a:spcBef>
        <a:spcAft>
          <a:spcPct val="0"/>
        </a:spcAft>
        <a:defRPr sz="3600" b="1">
          <a:solidFill>
            <a:schemeClr val="tx2"/>
          </a:solidFill>
          <a:latin typeface="Arial" charset="0"/>
        </a:defRPr>
      </a:lvl8pPr>
      <a:lvl9pPr marL="1828800" algn="l" rtl="0" eaLnBrk="1" fontAlgn="base" hangingPunct="1">
        <a:spcBef>
          <a:spcPct val="0"/>
        </a:spcBef>
        <a:spcAft>
          <a:spcPct val="0"/>
        </a:spcAft>
        <a:defRPr sz="3600" b="1">
          <a:solidFill>
            <a:schemeClr val="tx2"/>
          </a:solidFill>
          <a:latin typeface="Arial" charset="0"/>
        </a:defRPr>
      </a:lvl9pPr>
    </p:titleStyle>
    <p:bodyStyle>
      <a:lvl1pPr marL="342900" indent="-342900" algn="l" rtl="0" eaLnBrk="1" fontAlgn="base" hangingPunct="1">
        <a:spcBef>
          <a:spcPct val="20000"/>
        </a:spcBef>
        <a:spcAft>
          <a:spcPct val="0"/>
        </a:spcAft>
        <a:buClr>
          <a:srgbClr val="F4792C"/>
        </a:buClr>
        <a:buSzPct val="85000"/>
        <a:buFont typeface="Arial Unicode MS" pitchFamily="34" charset="-128"/>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295383"/>
        </a:buClr>
        <a:buSzPct val="80000"/>
        <a:buFont typeface="Helvetica" pitchFamily="34" charset="0"/>
        <a:buChar char="■"/>
        <a:defRPr sz="22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defRPr sz="2000">
          <a:solidFill>
            <a:schemeClr val="tx1"/>
          </a:solidFill>
          <a:latin typeface="+mn-lt"/>
        </a:defRPr>
      </a:lvl4pPr>
      <a:lvl5pPr marL="2057400" indent="-228600" algn="l" rtl="0" eaLnBrk="1" fontAlgn="base" hangingPunct="1">
        <a:spcBef>
          <a:spcPct val="20000"/>
        </a:spcBef>
        <a:spcAft>
          <a:spcPct val="0"/>
        </a:spcAft>
        <a:defRPr sz="2000">
          <a:solidFill>
            <a:schemeClr val="tx1"/>
          </a:solidFill>
          <a:latin typeface="+mn-lt"/>
        </a:defRPr>
      </a:lvl5pPr>
      <a:lvl6pPr marL="2514600" indent="-228600" algn="l" rtl="0" eaLnBrk="1" fontAlgn="base" hangingPunct="1">
        <a:spcBef>
          <a:spcPct val="20000"/>
        </a:spcBef>
        <a:spcAft>
          <a:spcPct val="0"/>
        </a:spcAft>
        <a:defRPr sz="2000">
          <a:solidFill>
            <a:schemeClr val="tx1"/>
          </a:solidFill>
          <a:latin typeface="+mn-lt"/>
        </a:defRPr>
      </a:lvl6pPr>
      <a:lvl7pPr marL="2971800" indent="-228600" algn="l" rtl="0" eaLnBrk="1" fontAlgn="base" hangingPunct="1">
        <a:spcBef>
          <a:spcPct val="20000"/>
        </a:spcBef>
        <a:spcAft>
          <a:spcPct val="0"/>
        </a:spcAft>
        <a:defRPr sz="2000">
          <a:solidFill>
            <a:schemeClr val="tx1"/>
          </a:solidFill>
          <a:latin typeface="+mn-lt"/>
        </a:defRPr>
      </a:lvl7pPr>
      <a:lvl8pPr marL="3429000" indent="-228600" algn="l" rtl="0" eaLnBrk="1" fontAlgn="base" hangingPunct="1">
        <a:spcBef>
          <a:spcPct val="20000"/>
        </a:spcBef>
        <a:spcAft>
          <a:spcPct val="0"/>
        </a:spcAft>
        <a:defRPr sz="2000">
          <a:solidFill>
            <a:schemeClr val="tx1"/>
          </a:solidFill>
          <a:latin typeface="+mn-lt"/>
        </a:defRPr>
      </a:lvl8pPr>
      <a:lvl9pPr marL="3886200" indent="-228600" algn="l" rtl="0" eaLnBrk="1" fontAlgn="base" hangingPunct="1">
        <a:spcBef>
          <a:spcPct val="20000"/>
        </a:spcBef>
        <a:spcAft>
          <a:spcPct val="0"/>
        </a:spcAft>
        <a:defRPr sz="20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E3CAC51-7289-47B0-B193-48BF0C58978B}" type="datetimeFigureOut">
              <a:rPr lang="nb-NO" smtClean="0">
                <a:solidFill>
                  <a:prstClr val="black">
                    <a:tint val="75000"/>
                  </a:prstClr>
                </a:solidFill>
                <a:latin typeface="Calibri"/>
              </a:rPr>
              <a:pPr fontAlgn="auto">
                <a:spcBef>
                  <a:spcPts val="0"/>
                </a:spcBef>
                <a:spcAft>
                  <a:spcPts val="0"/>
                </a:spcAft>
              </a:pPr>
              <a:t>24.01.2017</a:t>
            </a:fld>
            <a:endParaRPr lang="nb-NO">
              <a:solidFill>
                <a:prstClr val="black">
                  <a:tint val="75000"/>
                </a:prstClr>
              </a:solidFill>
              <a:latin typeface="Calibri"/>
            </a:endParaRPr>
          </a:p>
        </p:txBody>
      </p:sp>
      <p:sp>
        <p:nvSpPr>
          <p:cNvPr id="5" name="Plassholder for bunn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nb-NO">
              <a:solidFill>
                <a:prstClr val="black">
                  <a:tint val="75000"/>
                </a:prstClr>
              </a:solidFill>
              <a:latin typeface="Calibri"/>
            </a:endParaRPr>
          </a:p>
        </p:txBody>
      </p:sp>
      <p:sp>
        <p:nvSpPr>
          <p:cNvPr id="6" name="Plassholder for lysbilde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E0098E8-EE8E-46DE-BFA7-024BB2EC1A21}" type="slidenum">
              <a:rPr lang="nb-NO" smtClean="0">
                <a:solidFill>
                  <a:prstClr val="black">
                    <a:tint val="75000"/>
                  </a:prstClr>
                </a:solidFill>
                <a:latin typeface="Calibri"/>
              </a:rPr>
              <a:pPr fontAlgn="auto">
                <a:spcBef>
                  <a:spcPts val="0"/>
                </a:spcBef>
                <a:spcAft>
                  <a:spcPts val="0"/>
                </a:spcAft>
              </a:pPr>
              <a:t>‹#›</a:t>
            </a:fld>
            <a:endParaRPr lang="nb-NO">
              <a:solidFill>
                <a:prstClr val="black">
                  <a:tint val="75000"/>
                </a:prstClr>
              </a:solidFill>
              <a:latin typeface="Calibri"/>
            </a:endParaRPr>
          </a:p>
        </p:txBody>
      </p:sp>
    </p:spTree>
    <p:extLst>
      <p:ext uri="{BB962C8B-B14F-4D97-AF65-F5344CB8AC3E}">
        <p14:creationId xmlns:p14="http://schemas.microsoft.com/office/powerpoint/2010/main" val="266979959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82.xml"/><Relationship Id="rId1" Type="http://schemas.openxmlformats.org/officeDocument/2006/relationships/slideLayout" Target="../slideLayouts/slideLayout6.xml"/><Relationship Id="rId4" Type="http://schemas.openxmlformats.org/officeDocument/2006/relationships/image" Target="../media/image128.jpeg"/></Relationships>
</file>

<file path=ppt/slides/_rels/slide10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83.xml"/><Relationship Id="rId1" Type="http://schemas.openxmlformats.org/officeDocument/2006/relationships/slideLayout" Target="../slideLayouts/slideLayout6.xml"/><Relationship Id="rId4" Type="http://schemas.openxmlformats.org/officeDocument/2006/relationships/image" Target="../media/image128.jpeg"/></Relationships>
</file>

<file path=ppt/slides/_rels/slide10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84.xml"/><Relationship Id="rId1" Type="http://schemas.openxmlformats.org/officeDocument/2006/relationships/slideLayout" Target="../slideLayouts/slideLayout6.xml"/><Relationship Id="rId4" Type="http://schemas.openxmlformats.org/officeDocument/2006/relationships/image" Target="../media/image128.jpeg"/></Relationships>
</file>

<file path=ppt/slides/_rels/slide10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85.xml"/><Relationship Id="rId1" Type="http://schemas.openxmlformats.org/officeDocument/2006/relationships/slideLayout" Target="../slideLayouts/slideLayout6.xml"/><Relationship Id="rId4" Type="http://schemas.openxmlformats.org/officeDocument/2006/relationships/image" Target="../media/image128.jpeg"/></Relationships>
</file>

<file path=ppt/slides/_rels/slide10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86.xml"/><Relationship Id="rId1" Type="http://schemas.openxmlformats.org/officeDocument/2006/relationships/slideLayout" Target="../slideLayouts/slideLayout6.xml"/><Relationship Id="rId4" Type="http://schemas.openxmlformats.org/officeDocument/2006/relationships/image" Target="../media/image130.jpe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jpeg"/><Relationship Id="rId7" Type="http://schemas.openxmlformats.org/officeDocument/2006/relationships/image" Target="../media/image138.png"/><Relationship Id="rId2" Type="http://schemas.openxmlformats.org/officeDocument/2006/relationships/notesSlide" Target="../notesSlides/notesSlide94.xml"/><Relationship Id="rId1" Type="http://schemas.openxmlformats.org/officeDocument/2006/relationships/slideLayout" Target="../slideLayouts/slideLayout12.xml"/><Relationship Id="rId6" Type="http://schemas.openxmlformats.org/officeDocument/2006/relationships/image" Target="../media/image137.png"/><Relationship Id="rId11" Type="http://schemas.openxmlformats.org/officeDocument/2006/relationships/image" Target="../media/image142.jpeg"/><Relationship Id="rId5" Type="http://schemas.openxmlformats.org/officeDocument/2006/relationships/image" Target="../media/image136.png"/><Relationship Id="rId10" Type="http://schemas.openxmlformats.org/officeDocument/2006/relationships/image" Target="../media/image141.png"/><Relationship Id="rId4" Type="http://schemas.openxmlformats.org/officeDocument/2006/relationships/image" Target="../media/image135.png"/><Relationship Id="rId9" Type="http://schemas.openxmlformats.org/officeDocument/2006/relationships/image" Target="../media/image140.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4.png"/></Relationships>
</file>

<file path=ppt/slides/_rels/slide11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2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12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9.png"/></Relationships>
</file>

<file path=ppt/slides/_rels/slide12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1.png"/></Relationships>
</file>

<file path=ppt/slides/_rels/slide125.xml.rels><?xml version="1.0" encoding="UTF-8" standalone="yes"?>
<Relationships xmlns="http://schemas.openxmlformats.org/package/2006/relationships"><Relationship Id="rId3" Type="http://schemas.openxmlformats.org/officeDocument/2006/relationships/image" Target="../media/image152.emf"/><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56.tiff"/><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157.tiff"/></Relationships>
</file>

<file path=ppt/slides/_rels/slide129.xml.rels><?xml version="1.0" encoding="UTF-8" standalone="yes"?>
<Relationships xmlns="http://schemas.openxmlformats.org/package/2006/relationships"><Relationship Id="rId3" Type="http://schemas.openxmlformats.org/officeDocument/2006/relationships/image" Target="../media/image158.tiff"/><Relationship Id="rId2" Type="http://schemas.openxmlformats.org/officeDocument/2006/relationships/notesSlide" Target="../notesSlides/notesSlide108.xml"/><Relationship Id="rId1" Type="http://schemas.openxmlformats.org/officeDocument/2006/relationships/slideLayout" Target="../slideLayouts/slideLayout2.xml"/><Relationship Id="rId5" Type="http://schemas.openxmlformats.org/officeDocument/2006/relationships/image" Target="../media/image160.tiff"/><Relationship Id="rId4" Type="http://schemas.openxmlformats.org/officeDocument/2006/relationships/image" Target="../media/image159.tiff"/></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09.xml"/><Relationship Id="rId1" Type="http://schemas.openxmlformats.org/officeDocument/2006/relationships/slideLayout" Target="../slideLayouts/slideLayout6.xml"/><Relationship Id="rId4" Type="http://schemas.openxmlformats.org/officeDocument/2006/relationships/image" Target="../media/image162.jpe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121.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9.xml"/></Relationships>
</file>

<file path=ppt/slides/_rels/slide149.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27.xml"/><Relationship Id="rId1" Type="http://schemas.openxmlformats.org/officeDocument/2006/relationships/slideLayout" Target="../slideLayouts/slideLayout23.xml"/><Relationship Id="rId4" Type="http://schemas.openxmlformats.org/officeDocument/2006/relationships/image" Target="../media/image172.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28.xml"/><Relationship Id="rId1" Type="http://schemas.openxmlformats.org/officeDocument/2006/relationships/slideLayout" Target="../slideLayouts/slideLayout23.xml"/><Relationship Id="rId4" Type="http://schemas.openxmlformats.org/officeDocument/2006/relationships/image" Target="../media/image174.png"/></Relationships>
</file>

<file path=ppt/slides/_rels/slide151.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29.xml"/><Relationship Id="rId1" Type="http://schemas.openxmlformats.org/officeDocument/2006/relationships/slideLayout" Target="../slideLayouts/slideLayout23.xml"/><Relationship Id="rId4" Type="http://schemas.openxmlformats.org/officeDocument/2006/relationships/image" Target="../media/image176.png"/></Relationships>
</file>

<file path=ppt/slides/_rels/slide152.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30.xml"/><Relationship Id="rId1" Type="http://schemas.openxmlformats.org/officeDocument/2006/relationships/slideLayout" Target="../slideLayouts/slideLayout23.xml"/><Relationship Id="rId4" Type="http://schemas.openxmlformats.org/officeDocument/2006/relationships/image" Target="../media/image178.png"/></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6.xml"/></Relationships>
</file>

<file path=ppt/slides/_rels/slide159.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37.xml"/><Relationship Id="rId1" Type="http://schemas.openxmlformats.org/officeDocument/2006/relationships/slideLayout" Target="../slideLayouts/slideLayout2.xml"/><Relationship Id="rId4" Type="http://schemas.openxmlformats.org/officeDocument/2006/relationships/image" Target="../media/image183.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1.jpeg"/><Relationship Id="rId7" Type="http://schemas.openxmlformats.org/officeDocument/2006/relationships/diagramColors" Target="../diagrams/colors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62.jpeg"/><Relationship Id="rId4" Type="http://schemas.openxmlformats.org/officeDocument/2006/relationships/image" Target="../media/image61.jpeg"/></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64.jpeg"/><Relationship Id="rId4" Type="http://schemas.openxmlformats.org/officeDocument/2006/relationships/image" Target="../media/image61.jpeg"/></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64.jpeg"/></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64.jpeg"/></Relationships>
</file>

<file path=ppt/slides/_rels/slide44.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5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58.xml.rels><?xml version="1.0" encoding="UTF-8" standalone="yes"?>
<Relationships xmlns="http://schemas.openxmlformats.org/package/2006/relationships"><Relationship Id="rId3" Type="http://schemas.openxmlformats.org/officeDocument/2006/relationships/hyperlink" Target="https://www.youtube.com/watch?v=f5waSw2mMfY" TargetMode="External"/><Relationship Id="rId2" Type="http://schemas.openxmlformats.org/officeDocument/2006/relationships/hyperlink" Target="https://www.youtube.com/watch?v=dYx9wbCsl14" TargetMode="External"/><Relationship Id="rId1" Type="http://schemas.openxmlformats.org/officeDocument/2006/relationships/slideLayout" Target="../slideLayouts/slideLayout7.xml"/><Relationship Id="rId4" Type="http://schemas.openxmlformats.org/officeDocument/2006/relationships/hyperlink" Target="http://www.youtube.com/watch?v=BpNxRsIoN58"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1.gif"/><Relationship Id="rId4" Type="http://schemas.openxmlformats.org/officeDocument/2006/relationships/image" Target="../media/image10.gif"/></Relationships>
</file>

<file path=ppt/slides/_rels/slide6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7.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8.xml"/><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chart" Target="../charts/chart3.xml"/><Relationship Id="rId4" Type="http://schemas.openxmlformats.org/officeDocument/2006/relationships/chart" Target="../charts/chart2.xml"/></Relationships>
</file>

<file path=ppt/slides/_rels/slide7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notesSlide" Target="../notesSlides/notesSlide69.xml"/><Relationship Id="rId1" Type="http://schemas.openxmlformats.org/officeDocument/2006/relationships/slideLayout" Target="../slideLayouts/slideLayout6.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8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8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6.xml"/><Relationship Id="rId1" Type="http://schemas.openxmlformats.org/officeDocument/2006/relationships/slideLayout" Target="../slideLayouts/slideLayout6.xml"/><Relationship Id="rId5" Type="http://schemas.openxmlformats.org/officeDocument/2006/relationships/image" Target="../media/image119.png"/><Relationship Id="rId4" Type="http://schemas.openxmlformats.org/officeDocument/2006/relationships/image" Target="../media/image118.png"/></Relationships>
</file>

<file path=ppt/slides/_rels/slide9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77.xml"/><Relationship Id="rId1" Type="http://schemas.openxmlformats.org/officeDocument/2006/relationships/slideLayout" Target="../slideLayouts/slideLayout12.xml"/><Relationship Id="rId4" Type="http://schemas.openxmlformats.org/officeDocument/2006/relationships/image" Target="../media/image121.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122.jpeg"/><Relationship Id="rId7" Type="http://schemas.openxmlformats.org/officeDocument/2006/relationships/image" Target="../media/image126.jpeg"/><Relationship Id="rId2" Type="http://schemas.openxmlformats.org/officeDocument/2006/relationships/notesSlide" Target="../notesSlides/notesSlide79.xml"/><Relationship Id="rId1" Type="http://schemas.openxmlformats.org/officeDocument/2006/relationships/slideLayout" Target="../slideLayouts/slideLayout15.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81.xml"/><Relationship Id="rId1" Type="http://schemas.openxmlformats.org/officeDocument/2006/relationships/slideLayout" Target="../slideLayouts/slideLayout6.xml"/><Relationship Id="rId4" Type="http://schemas.openxmlformats.org/officeDocument/2006/relationships/image" Target="../media/image1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p:cNvSpPr>
            <a:spLocks noGrp="1" noChangeArrowheads="1"/>
          </p:cNvSpPr>
          <p:nvPr>
            <p:ph type="ctrTitle"/>
          </p:nvPr>
        </p:nvSpPr>
        <p:spPr>
          <a:xfrm>
            <a:off x="0" y="2060575"/>
            <a:ext cx="9144000" cy="1512888"/>
          </a:xfrm>
        </p:spPr>
        <p:txBody>
          <a:bodyPr/>
          <a:lstStyle/>
          <a:p>
            <a:r>
              <a:rPr lang="nb-NO" sz="3600" dirty="0">
                <a:latin typeface="Helvetica" pitchFamily="34" charset="0"/>
              </a:rPr>
              <a:t>Snø og snøskred</a:t>
            </a:r>
          </a:p>
        </p:txBody>
      </p:sp>
      <p:sp>
        <p:nvSpPr>
          <p:cNvPr id="12293" name="Rectangle 5"/>
          <p:cNvSpPr>
            <a:spLocks noGrp="1" noChangeArrowheads="1"/>
          </p:cNvSpPr>
          <p:nvPr>
            <p:ph type="subTitle" idx="1"/>
          </p:nvPr>
        </p:nvSpPr>
        <p:spPr bwMode="auto">
          <a:xfrm>
            <a:off x="1403350" y="3644900"/>
            <a:ext cx="6400800" cy="1008063"/>
          </a:xfrm>
          <a:prstGeom prst="rect">
            <a:avLst/>
          </a:prstGeom>
          <a:noFill/>
          <a:ln>
            <a:miter lim="800000"/>
            <a:headEnd/>
            <a:tailEnd/>
          </a:ln>
        </p:spPr>
        <p:txBody>
          <a:bodyPr/>
          <a:lstStyle/>
          <a:p>
            <a:pPr marL="0" indent="0" algn="ctr">
              <a:buFont typeface="Arial Unicode MS" pitchFamily="34" charset="-128"/>
              <a:buNone/>
            </a:pPr>
            <a:r>
              <a:rPr lang="nb-NO" sz="2000" dirty="0">
                <a:latin typeface="Helvetica" pitchFamily="34" charset="0"/>
              </a:rPr>
              <a:t>Karsten </a:t>
            </a:r>
            <a:r>
              <a:rPr lang="nb-NO" sz="2000" dirty="0" err="1">
                <a:latin typeface="Helvetica" pitchFamily="34" charset="0"/>
              </a:rPr>
              <a:t>Müller</a:t>
            </a:r>
            <a:endParaRPr lang="nb-NO" sz="2000" dirty="0">
              <a:latin typeface="Helvetica"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ktangel 12"/>
          <p:cNvSpPr/>
          <p:nvPr/>
        </p:nvSpPr>
        <p:spPr>
          <a:xfrm>
            <a:off x="0" y="5517232"/>
            <a:ext cx="9144000" cy="1340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Bilde 9" descr="radiation_and_snow.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64836"/>
            <a:ext cx="9180512" cy="6496612"/>
          </a:xfrm>
          <a:prstGeom prst="rect">
            <a:avLst/>
          </a:prstGeom>
        </p:spPr>
      </p:pic>
      <p:sp>
        <p:nvSpPr>
          <p:cNvPr id="4" name="TekstSylinder 3"/>
          <p:cNvSpPr txBox="1"/>
          <p:nvPr/>
        </p:nvSpPr>
        <p:spPr>
          <a:xfrm>
            <a:off x="1691680" y="3789040"/>
            <a:ext cx="1184940" cy="646331"/>
          </a:xfrm>
          <a:prstGeom prst="rect">
            <a:avLst/>
          </a:prstGeom>
          <a:noFill/>
        </p:spPr>
        <p:txBody>
          <a:bodyPr wrap="none" rtlCol="0">
            <a:spAutoFit/>
          </a:bodyPr>
          <a:lstStyle/>
          <a:p>
            <a:r>
              <a:rPr lang="nb-NO" dirty="0"/>
              <a:t>Kortbølge</a:t>
            </a:r>
          </a:p>
          <a:p>
            <a:r>
              <a:rPr lang="nb-NO" dirty="0"/>
              <a:t>stråling</a:t>
            </a:r>
          </a:p>
        </p:txBody>
      </p:sp>
      <p:sp>
        <p:nvSpPr>
          <p:cNvPr id="5" name="TekstSylinder 4"/>
          <p:cNvSpPr txBox="1"/>
          <p:nvPr/>
        </p:nvSpPr>
        <p:spPr>
          <a:xfrm>
            <a:off x="5580112" y="4590618"/>
            <a:ext cx="1274708" cy="646331"/>
          </a:xfrm>
          <a:prstGeom prst="rect">
            <a:avLst/>
          </a:prstGeom>
          <a:noFill/>
        </p:spPr>
        <p:txBody>
          <a:bodyPr wrap="none" rtlCol="0">
            <a:spAutoFit/>
          </a:bodyPr>
          <a:lstStyle/>
          <a:p>
            <a:r>
              <a:rPr lang="nb-NO" dirty="0"/>
              <a:t>Langbølge</a:t>
            </a:r>
          </a:p>
          <a:p>
            <a:r>
              <a:rPr lang="nb-NO" dirty="0"/>
              <a:t>stråling</a:t>
            </a:r>
          </a:p>
        </p:txBody>
      </p:sp>
      <p:sp>
        <p:nvSpPr>
          <p:cNvPr id="11" name="Tittel 1"/>
          <p:cNvSpPr txBox="1">
            <a:spLocks/>
          </p:cNvSpPr>
          <p:nvPr/>
        </p:nvSpPr>
        <p:spPr>
          <a:xfrm>
            <a:off x="323850" y="44624"/>
            <a:ext cx="8496300" cy="11430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3600" b="1" i="0" u="none" strike="noStrike" kern="0" cap="none" spc="0" normalizeH="0" baseline="0" noProof="0" dirty="0">
                <a:ln>
                  <a:noFill/>
                </a:ln>
                <a:solidFill>
                  <a:schemeClr val="tx2"/>
                </a:solidFill>
                <a:effectLst/>
                <a:uLnTx/>
                <a:uFillTx/>
                <a:latin typeface="+mj-lt"/>
                <a:ea typeface="+mj-ea"/>
                <a:cs typeface="+mj-cs"/>
              </a:rPr>
              <a:t>Omvandling i snøen er avhengig av…</a:t>
            </a:r>
          </a:p>
        </p:txBody>
      </p:sp>
      <p:sp>
        <p:nvSpPr>
          <p:cNvPr id="12" name="Plassholder for innhold 2"/>
          <p:cNvSpPr txBox="1">
            <a:spLocks/>
          </p:cNvSpPr>
          <p:nvPr/>
        </p:nvSpPr>
        <p:spPr>
          <a:xfrm>
            <a:off x="2123728" y="1645710"/>
            <a:ext cx="5364460" cy="1063210"/>
          </a:xfrm>
          <a:prstGeom prst="rect">
            <a:avLst/>
          </a:prstGeom>
          <a:solidFill>
            <a:srgbClr val="B2B2B2">
              <a:alpha val="80000"/>
            </a:srgbClr>
          </a:solidFill>
        </p:spPr>
        <p:txBody>
          <a:bodyPr/>
          <a:lstStyle/>
          <a:p>
            <a:pPr marL="342900" marR="0" lvl="0" indent="-342900" algn="l" defTabSz="914400" rtl="0" eaLnBrk="1" fontAlgn="base" latinLnBrk="0" hangingPunct="1">
              <a:lnSpc>
                <a:spcPct val="100000"/>
              </a:lnSpc>
              <a:spcBef>
                <a:spcPct val="20000"/>
              </a:spcBef>
              <a:spcAft>
                <a:spcPct val="0"/>
              </a:spcAft>
              <a:buClr>
                <a:srgbClr val="F4792C"/>
              </a:buClr>
              <a:buSzPct val="85000"/>
              <a:buFont typeface="Arial Unicode MS" pitchFamily="34" charset="-128"/>
              <a:buChar char="■"/>
              <a:tabLst/>
              <a:defRPr/>
            </a:pPr>
            <a:r>
              <a:rPr kumimoji="0" lang="nb-NO" b="0" i="0" u="none" strike="noStrike" kern="0" cap="none" spc="0" normalizeH="0" baseline="0" noProof="0" dirty="0">
                <a:ln>
                  <a:noFill/>
                </a:ln>
                <a:solidFill>
                  <a:schemeClr val="tx1"/>
                </a:solidFill>
                <a:effectLst/>
                <a:uLnTx/>
                <a:uFillTx/>
                <a:latin typeface="+mn-lt"/>
                <a:ea typeface="+mn-ea"/>
                <a:cs typeface="+mn-cs"/>
              </a:rPr>
              <a:t>Temperaturforholdene i snøen og på overflaten</a:t>
            </a:r>
          </a:p>
          <a:p>
            <a:pPr marL="342900" marR="0" lvl="0" indent="-342900" algn="l" defTabSz="914400" rtl="0" eaLnBrk="1" fontAlgn="base" latinLnBrk="0" hangingPunct="1">
              <a:lnSpc>
                <a:spcPct val="100000"/>
              </a:lnSpc>
              <a:spcBef>
                <a:spcPct val="20000"/>
              </a:spcBef>
              <a:spcAft>
                <a:spcPct val="0"/>
              </a:spcAft>
              <a:buClr>
                <a:srgbClr val="F4792C"/>
              </a:buClr>
              <a:buSzPct val="85000"/>
              <a:buFont typeface="Arial Unicode MS" pitchFamily="34" charset="-128"/>
              <a:buChar char="■"/>
              <a:tabLst/>
              <a:defRPr/>
            </a:pPr>
            <a:r>
              <a:rPr kumimoji="0" lang="nb-NO" b="0" i="0" u="none" strike="noStrike" kern="0" cap="none" spc="0" normalizeH="0" baseline="0" noProof="0" dirty="0">
                <a:ln>
                  <a:noFill/>
                </a:ln>
                <a:solidFill>
                  <a:schemeClr val="tx1"/>
                </a:solidFill>
                <a:effectLst/>
                <a:uLnTx/>
                <a:uFillTx/>
                <a:latin typeface="+mn-lt"/>
                <a:ea typeface="+mn-ea"/>
                <a:cs typeface="+mn-cs"/>
              </a:rPr>
              <a:t>Tettheten og permeabiliteten i snøen</a:t>
            </a:r>
          </a:p>
          <a:p>
            <a:pPr marL="342900" marR="0" lvl="0" indent="-342900" algn="l" defTabSz="914400" rtl="0" eaLnBrk="1" fontAlgn="base" latinLnBrk="0" hangingPunct="1">
              <a:lnSpc>
                <a:spcPct val="100000"/>
              </a:lnSpc>
              <a:spcBef>
                <a:spcPct val="20000"/>
              </a:spcBef>
              <a:spcAft>
                <a:spcPct val="0"/>
              </a:spcAft>
              <a:buClr>
                <a:srgbClr val="F4792C"/>
              </a:buClr>
              <a:buSzPct val="85000"/>
              <a:buFont typeface="Arial Unicode MS" pitchFamily="34" charset="-128"/>
              <a:buChar char="■"/>
              <a:tabLst/>
              <a:defRPr/>
            </a:pPr>
            <a:r>
              <a:rPr kumimoji="0" lang="nb-NO" b="0" i="0" u="none" strike="noStrike" kern="0" cap="none" spc="0" normalizeH="0" baseline="0" noProof="0" dirty="0">
                <a:ln>
                  <a:noFill/>
                </a:ln>
                <a:solidFill>
                  <a:schemeClr val="tx1"/>
                </a:solidFill>
                <a:effectLst/>
                <a:uLnTx/>
                <a:uFillTx/>
                <a:latin typeface="+mn-lt"/>
                <a:ea typeface="+mn-ea"/>
                <a:cs typeface="+mn-cs"/>
              </a:rPr>
              <a:t>Vekten av overliggende snøen</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05-Professor(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5678488"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9811" name="Rectangle 3"/>
          <p:cNvSpPr>
            <a:spLocks noChangeArrowheads="1"/>
          </p:cNvSpPr>
          <p:nvPr/>
        </p:nvSpPr>
        <p:spPr bwMode="auto">
          <a:xfrm>
            <a:off x="5791200" y="1143000"/>
            <a:ext cx="3276600" cy="1350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nb-NO" sz="4000" b="1">
                <a:solidFill>
                  <a:srgbClr val="000000"/>
                </a:solidFill>
                <a:cs typeface="Arial" panose="020B0604020202020204" pitchFamily="34" charset="0"/>
              </a:rPr>
              <a:t>R2</a:t>
            </a:r>
            <a:endParaRPr lang="en-US" altLang="nb-NO" sz="1800" b="1">
              <a:solidFill>
                <a:srgbClr val="000000"/>
              </a:solidFill>
              <a:cs typeface="Arial" panose="020B0604020202020204" pitchFamily="34" charset="0"/>
            </a:endParaRPr>
          </a:p>
          <a:p>
            <a:pPr eaLnBrk="1" hangingPunct="1"/>
            <a:endParaRPr lang="en-US" altLang="nb-NO" sz="1800" b="1">
              <a:solidFill>
                <a:srgbClr val="000000"/>
              </a:solidFill>
              <a:cs typeface="Arial" panose="020B0604020202020204" pitchFamily="34" charset="0"/>
            </a:endParaRPr>
          </a:p>
          <a:p>
            <a:pPr eaLnBrk="1" hangingPunct="1"/>
            <a:r>
              <a:rPr lang="en-US" altLang="nb-NO" b="1">
                <a:solidFill>
                  <a:srgbClr val="000000"/>
                </a:solidFill>
                <a:cs typeface="Arial" panose="020B0604020202020204" pitchFamily="34" charset="0"/>
              </a:rPr>
              <a:t>Small</a:t>
            </a:r>
            <a:endParaRPr lang="en-US" altLang="nb-NO" sz="1800" b="1">
              <a:solidFill>
                <a:srgbClr val="000000"/>
              </a:solidFill>
              <a:cs typeface="Arial" panose="020B0604020202020204" pitchFamily="34" charset="0"/>
            </a:endParaRPr>
          </a:p>
        </p:txBody>
      </p:sp>
      <p:sp>
        <p:nvSpPr>
          <p:cNvPr id="119812" name="Freeform 4" descr="Pink tissue paper"/>
          <p:cNvSpPr>
            <a:spLocks/>
          </p:cNvSpPr>
          <p:nvPr/>
        </p:nvSpPr>
        <p:spPr bwMode="auto">
          <a:xfrm>
            <a:off x="1938338" y="908050"/>
            <a:ext cx="881062" cy="1846263"/>
          </a:xfrm>
          <a:custGeom>
            <a:avLst/>
            <a:gdLst>
              <a:gd name="T0" fmla="*/ 2147483647 w 687"/>
              <a:gd name="T1" fmla="*/ 2147483647 h 1163"/>
              <a:gd name="T2" fmla="*/ 2147483647 w 687"/>
              <a:gd name="T3" fmla="*/ 0 h 1163"/>
              <a:gd name="T4" fmla="*/ 2147483647 w 687"/>
              <a:gd name="T5" fmla="*/ 2147483647 h 1163"/>
              <a:gd name="T6" fmla="*/ 2147483647 w 687"/>
              <a:gd name="T7" fmla="*/ 2147483647 h 1163"/>
              <a:gd name="T8" fmla="*/ 2147483647 w 687"/>
              <a:gd name="T9" fmla="*/ 2147483647 h 1163"/>
              <a:gd name="T10" fmla="*/ 2147483647 w 687"/>
              <a:gd name="T11" fmla="*/ 2147483647 h 1163"/>
              <a:gd name="T12" fmla="*/ 2147483647 w 687"/>
              <a:gd name="T13" fmla="*/ 2147483647 h 1163"/>
              <a:gd name="T14" fmla="*/ 2147483647 w 687"/>
              <a:gd name="T15" fmla="*/ 2147483647 h 1163"/>
              <a:gd name="T16" fmla="*/ 2147483647 w 687"/>
              <a:gd name="T17" fmla="*/ 2147483647 h 1163"/>
              <a:gd name="T18" fmla="*/ 2147483647 w 687"/>
              <a:gd name="T19" fmla="*/ 2147483647 h 1163"/>
              <a:gd name="T20" fmla="*/ 2147483647 w 687"/>
              <a:gd name="T21" fmla="*/ 2147483647 h 1163"/>
              <a:gd name="T22" fmla="*/ 2147483647 w 687"/>
              <a:gd name="T23" fmla="*/ 2147483647 h 1163"/>
              <a:gd name="T24" fmla="*/ 2147483647 w 687"/>
              <a:gd name="T25" fmla="*/ 2147483647 h 1163"/>
              <a:gd name="T26" fmla="*/ 2147483647 w 687"/>
              <a:gd name="T27" fmla="*/ 2147483647 h 1163"/>
              <a:gd name="T28" fmla="*/ 0 w 687"/>
              <a:gd name="T29" fmla="*/ 2147483647 h 1163"/>
              <a:gd name="T30" fmla="*/ 2147483647 w 687"/>
              <a:gd name="T31" fmla="*/ 2147483647 h 1163"/>
              <a:gd name="T32" fmla="*/ 2147483647 w 687"/>
              <a:gd name="T33" fmla="*/ 2147483647 h 1163"/>
              <a:gd name="T34" fmla="*/ 2147483647 w 687"/>
              <a:gd name="T35" fmla="*/ 2147483647 h 1163"/>
              <a:gd name="T36" fmla="*/ 2147483647 w 687"/>
              <a:gd name="T37" fmla="*/ 2147483647 h 1163"/>
              <a:gd name="T38" fmla="*/ 2147483647 w 687"/>
              <a:gd name="T39" fmla="*/ 2147483647 h 1163"/>
              <a:gd name="T40" fmla="*/ 2147483647 w 687"/>
              <a:gd name="T41" fmla="*/ 2147483647 h 1163"/>
              <a:gd name="T42" fmla="*/ 2147483647 w 687"/>
              <a:gd name="T43" fmla="*/ 2147483647 h 1163"/>
              <a:gd name="T44" fmla="*/ 2147483647 w 687"/>
              <a:gd name="T45" fmla="*/ 2147483647 h 1163"/>
              <a:gd name="T46" fmla="*/ 2147483647 w 687"/>
              <a:gd name="T47" fmla="*/ 2147483647 h 1163"/>
              <a:gd name="T48" fmla="*/ 2147483647 w 687"/>
              <a:gd name="T49" fmla="*/ 2147483647 h 1163"/>
              <a:gd name="T50" fmla="*/ 2147483647 w 687"/>
              <a:gd name="T51" fmla="*/ 2147483647 h 1163"/>
              <a:gd name="T52" fmla="*/ 2147483647 w 687"/>
              <a:gd name="T53" fmla="*/ 2147483647 h 1163"/>
              <a:gd name="T54" fmla="*/ 2147483647 w 687"/>
              <a:gd name="T55" fmla="*/ 2147483647 h 1163"/>
              <a:gd name="T56" fmla="*/ 2147483647 w 687"/>
              <a:gd name="T57" fmla="*/ 2147483647 h 1163"/>
              <a:gd name="T58" fmla="*/ 2147483647 w 687"/>
              <a:gd name="T59" fmla="*/ 2147483647 h 1163"/>
              <a:gd name="T60" fmla="*/ 2147483647 w 687"/>
              <a:gd name="T61" fmla="*/ 2147483647 h 1163"/>
              <a:gd name="T62" fmla="*/ 2147483647 w 687"/>
              <a:gd name="T63" fmla="*/ 2147483647 h 1163"/>
              <a:gd name="T64" fmla="*/ 2147483647 w 687"/>
              <a:gd name="T65" fmla="*/ 2147483647 h 1163"/>
              <a:gd name="T66" fmla="*/ 2147483647 w 687"/>
              <a:gd name="T67" fmla="*/ 2147483647 h 1163"/>
              <a:gd name="T68" fmla="*/ 2147483647 w 687"/>
              <a:gd name="T69" fmla="*/ 2147483647 h 1163"/>
              <a:gd name="T70" fmla="*/ 2147483647 w 687"/>
              <a:gd name="T71" fmla="*/ 2147483647 h 1163"/>
              <a:gd name="T72" fmla="*/ 2147483647 w 687"/>
              <a:gd name="T73" fmla="*/ 2147483647 h 1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87"/>
              <a:gd name="T112" fmla="*/ 0 h 1163"/>
              <a:gd name="T113" fmla="*/ 687 w 687"/>
              <a:gd name="T114" fmla="*/ 1163 h 116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87" h="1163">
                <a:moveTo>
                  <a:pt x="641" y="28"/>
                </a:moveTo>
                <a:cubicBezTo>
                  <a:pt x="437" y="19"/>
                  <a:pt x="535" y="31"/>
                  <a:pt x="441" y="0"/>
                </a:cubicBezTo>
                <a:cubicBezTo>
                  <a:pt x="410" y="10"/>
                  <a:pt x="388" y="31"/>
                  <a:pt x="358" y="42"/>
                </a:cubicBezTo>
                <a:cubicBezTo>
                  <a:pt x="338" y="55"/>
                  <a:pt x="328" y="59"/>
                  <a:pt x="317" y="83"/>
                </a:cubicBezTo>
                <a:cubicBezTo>
                  <a:pt x="310" y="96"/>
                  <a:pt x="303" y="125"/>
                  <a:pt x="303" y="125"/>
                </a:cubicBezTo>
                <a:cubicBezTo>
                  <a:pt x="300" y="152"/>
                  <a:pt x="301" y="180"/>
                  <a:pt x="296" y="207"/>
                </a:cubicBezTo>
                <a:cubicBezTo>
                  <a:pt x="288" y="242"/>
                  <a:pt x="245" y="253"/>
                  <a:pt x="220" y="269"/>
                </a:cubicBezTo>
                <a:cubicBezTo>
                  <a:pt x="231" y="358"/>
                  <a:pt x="219" y="302"/>
                  <a:pt x="269" y="352"/>
                </a:cubicBezTo>
                <a:cubicBezTo>
                  <a:pt x="258" y="394"/>
                  <a:pt x="254" y="378"/>
                  <a:pt x="220" y="400"/>
                </a:cubicBezTo>
                <a:cubicBezTo>
                  <a:pt x="204" y="461"/>
                  <a:pt x="237" y="473"/>
                  <a:pt x="255" y="525"/>
                </a:cubicBezTo>
                <a:cubicBezTo>
                  <a:pt x="231" y="539"/>
                  <a:pt x="225" y="557"/>
                  <a:pt x="200" y="566"/>
                </a:cubicBezTo>
                <a:cubicBezTo>
                  <a:pt x="197" y="584"/>
                  <a:pt x="203" y="605"/>
                  <a:pt x="193" y="621"/>
                </a:cubicBezTo>
                <a:cubicBezTo>
                  <a:pt x="184" y="633"/>
                  <a:pt x="164" y="630"/>
                  <a:pt x="151" y="635"/>
                </a:cubicBezTo>
                <a:cubicBezTo>
                  <a:pt x="115" y="647"/>
                  <a:pt x="79" y="656"/>
                  <a:pt x="48" y="676"/>
                </a:cubicBezTo>
                <a:cubicBezTo>
                  <a:pt x="16" y="723"/>
                  <a:pt x="35" y="712"/>
                  <a:pt x="0" y="725"/>
                </a:cubicBezTo>
                <a:cubicBezTo>
                  <a:pt x="2" y="736"/>
                  <a:pt x="1" y="748"/>
                  <a:pt x="7" y="759"/>
                </a:cubicBezTo>
                <a:cubicBezTo>
                  <a:pt x="10" y="766"/>
                  <a:pt x="23" y="765"/>
                  <a:pt x="27" y="773"/>
                </a:cubicBezTo>
                <a:cubicBezTo>
                  <a:pt x="56" y="827"/>
                  <a:pt x="60" y="892"/>
                  <a:pt x="69" y="952"/>
                </a:cubicBezTo>
                <a:cubicBezTo>
                  <a:pt x="73" y="986"/>
                  <a:pt x="69" y="976"/>
                  <a:pt x="96" y="994"/>
                </a:cubicBezTo>
                <a:cubicBezTo>
                  <a:pt x="113" y="1019"/>
                  <a:pt x="116" y="1019"/>
                  <a:pt x="124" y="1056"/>
                </a:cubicBezTo>
                <a:cubicBezTo>
                  <a:pt x="128" y="1076"/>
                  <a:pt x="125" y="1101"/>
                  <a:pt x="138" y="1118"/>
                </a:cubicBezTo>
                <a:cubicBezTo>
                  <a:pt x="142" y="1123"/>
                  <a:pt x="151" y="1122"/>
                  <a:pt x="158" y="1125"/>
                </a:cubicBezTo>
                <a:cubicBezTo>
                  <a:pt x="205" y="1118"/>
                  <a:pt x="242" y="1119"/>
                  <a:pt x="289" y="1132"/>
                </a:cubicBezTo>
                <a:cubicBezTo>
                  <a:pt x="311" y="1163"/>
                  <a:pt x="320" y="1159"/>
                  <a:pt x="358" y="1152"/>
                </a:cubicBezTo>
                <a:cubicBezTo>
                  <a:pt x="390" y="1106"/>
                  <a:pt x="374" y="1035"/>
                  <a:pt x="406" y="987"/>
                </a:cubicBezTo>
                <a:cubicBezTo>
                  <a:pt x="420" y="964"/>
                  <a:pt x="469" y="938"/>
                  <a:pt x="469" y="938"/>
                </a:cubicBezTo>
                <a:cubicBezTo>
                  <a:pt x="473" y="931"/>
                  <a:pt x="478" y="925"/>
                  <a:pt x="482" y="918"/>
                </a:cubicBezTo>
                <a:cubicBezTo>
                  <a:pt x="487" y="904"/>
                  <a:pt x="483" y="883"/>
                  <a:pt x="496" y="876"/>
                </a:cubicBezTo>
                <a:cubicBezTo>
                  <a:pt x="510" y="867"/>
                  <a:pt x="538" y="849"/>
                  <a:pt x="538" y="849"/>
                </a:cubicBezTo>
                <a:cubicBezTo>
                  <a:pt x="543" y="823"/>
                  <a:pt x="551" y="798"/>
                  <a:pt x="558" y="773"/>
                </a:cubicBezTo>
                <a:cubicBezTo>
                  <a:pt x="547" y="703"/>
                  <a:pt x="547" y="634"/>
                  <a:pt x="565" y="566"/>
                </a:cubicBezTo>
                <a:cubicBezTo>
                  <a:pt x="569" y="547"/>
                  <a:pt x="565" y="524"/>
                  <a:pt x="579" y="511"/>
                </a:cubicBezTo>
                <a:cubicBezTo>
                  <a:pt x="590" y="499"/>
                  <a:pt x="620" y="483"/>
                  <a:pt x="620" y="483"/>
                </a:cubicBezTo>
                <a:cubicBezTo>
                  <a:pt x="635" y="460"/>
                  <a:pt x="654" y="443"/>
                  <a:pt x="669" y="421"/>
                </a:cubicBezTo>
                <a:cubicBezTo>
                  <a:pt x="677" y="327"/>
                  <a:pt x="687" y="276"/>
                  <a:pt x="675" y="173"/>
                </a:cubicBezTo>
                <a:cubicBezTo>
                  <a:pt x="673" y="157"/>
                  <a:pt x="659" y="145"/>
                  <a:pt x="655" y="131"/>
                </a:cubicBezTo>
                <a:cubicBezTo>
                  <a:pt x="647" y="31"/>
                  <a:pt x="670" y="57"/>
                  <a:pt x="641" y="28"/>
                </a:cubicBezTo>
                <a:close/>
              </a:path>
            </a:pathLst>
          </a:custGeom>
          <a:blipFill dpi="0" rotWithShape="0">
            <a:blip r:embed="rId4">
              <a:alphaModFix amt="50000"/>
            </a:blip>
            <a:srcRect/>
            <a:tile tx="0" ty="0" sx="100000" sy="100000" flip="none" algn="tl"/>
          </a:blipFill>
          <a:ln w="9525">
            <a:solidFill>
              <a:srgbClr val="FF0000"/>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nb-NO" altLang="nb-NO" sz="1800">
              <a:solidFill>
                <a:srgbClr val="000000"/>
              </a:solidFill>
            </a:endParaRPr>
          </a:p>
        </p:txBody>
      </p:sp>
      <p:sp>
        <p:nvSpPr>
          <p:cNvPr id="119813" name="Rectangle 5"/>
          <p:cNvSpPr>
            <a:spLocks noChangeArrowheads="1"/>
          </p:cNvSpPr>
          <p:nvPr/>
        </p:nvSpPr>
        <p:spPr bwMode="auto">
          <a:xfrm>
            <a:off x="5788025" y="3810000"/>
            <a:ext cx="3352800"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nb-NO" sz="1800" b="1" i="1" u="sng">
                <a:solidFill>
                  <a:srgbClr val="000000"/>
                </a:solidFill>
                <a:cs typeface="Arial" panose="020B0604020202020204" pitchFamily="34" charset="0"/>
              </a:rPr>
              <a:t>Accounts for:</a:t>
            </a:r>
            <a:endParaRPr lang="en-US" altLang="nb-NO" sz="1800" b="1">
              <a:solidFill>
                <a:srgbClr val="000000"/>
              </a:solidFill>
              <a:cs typeface="Arial" panose="020B0604020202020204" pitchFamily="34" charset="0"/>
            </a:endParaRPr>
          </a:p>
          <a:p>
            <a:pPr eaLnBrk="1" hangingPunct="1"/>
            <a:endParaRPr lang="en-US" altLang="nb-NO" sz="1800" b="1">
              <a:solidFill>
                <a:srgbClr val="000000"/>
              </a:solidFill>
              <a:cs typeface="Arial" panose="020B0604020202020204" pitchFamily="34" charset="0"/>
            </a:endParaRPr>
          </a:p>
          <a:p>
            <a:pPr eaLnBrk="1" hangingPunct="1">
              <a:buFontTx/>
              <a:buChar char="•"/>
            </a:pPr>
            <a:r>
              <a:rPr lang="en-US" altLang="nb-NO" sz="1800" b="1">
                <a:solidFill>
                  <a:srgbClr val="000000"/>
                </a:solidFill>
                <a:cs typeface="Arial" panose="020B0604020202020204" pitchFamily="34" charset="0"/>
              </a:rPr>
              <a:t>Horizontal Extent</a:t>
            </a:r>
          </a:p>
          <a:p>
            <a:pPr eaLnBrk="1" hangingPunct="1">
              <a:buFontTx/>
              <a:buChar char="•"/>
            </a:pPr>
            <a:endParaRPr lang="en-US" altLang="nb-NO" sz="1800" b="1">
              <a:solidFill>
                <a:srgbClr val="000000"/>
              </a:solidFill>
              <a:cs typeface="Arial" panose="020B0604020202020204" pitchFamily="34" charset="0"/>
            </a:endParaRPr>
          </a:p>
          <a:p>
            <a:pPr eaLnBrk="1" hangingPunct="1">
              <a:buFontTx/>
              <a:buChar char="•"/>
            </a:pPr>
            <a:r>
              <a:rPr lang="en-US" altLang="nb-NO" sz="1800" b="1">
                <a:solidFill>
                  <a:srgbClr val="000000"/>
                </a:solidFill>
                <a:cs typeface="Arial" panose="020B0604020202020204" pitchFamily="34" charset="0"/>
              </a:rPr>
              <a:t>Vertical Depth of Fracture</a:t>
            </a:r>
          </a:p>
          <a:p>
            <a:pPr eaLnBrk="1" hangingPunct="1">
              <a:buFontTx/>
              <a:buChar char="•"/>
            </a:pPr>
            <a:endParaRPr lang="en-US" altLang="nb-NO" sz="1800" b="1">
              <a:solidFill>
                <a:srgbClr val="000000"/>
              </a:solidFill>
              <a:cs typeface="Arial" panose="020B0604020202020204" pitchFamily="34" charset="0"/>
            </a:endParaRPr>
          </a:p>
          <a:p>
            <a:pPr eaLnBrk="1" hangingPunct="1">
              <a:buFontTx/>
              <a:buChar char="•"/>
            </a:pPr>
            <a:r>
              <a:rPr lang="en-US" altLang="nb-NO" sz="1800" b="1">
                <a:solidFill>
                  <a:srgbClr val="000000"/>
                </a:solidFill>
                <a:cs typeface="Arial" panose="020B0604020202020204" pitchFamily="34" charset="0"/>
              </a:rPr>
              <a:t>Volume</a:t>
            </a:r>
          </a:p>
          <a:p>
            <a:pPr eaLnBrk="1" hangingPunct="1">
              <a:buFontTx/>
              <a:buChar char="•"/>
            </a:pPr>
            <a:endParaRPr lang="en-US" altLang="nb-NO" sz="1800" b="1">
              <a:solidFill>
                <a:srgbClr val="000000"/>
              </a:solidFill>
              <a:cs typeface="Arial" panose="020B0604020202020204" pitchFamily="34" charset="0"/>
            </a:endParaRPr>
          </a:p>
          <a:p>
            <a:pPr eaLnBrk="1" hangingPunct="1">
              <a:buFontTx/>
              <a:buChar char="•"/>
            </a:pPr>
            <a:r>
              <a:rPr lang="en-US" altLang="nb-NO" sz="1800" b="1">
                <a:solidFill>
                  <a:srgbClr val="000000"/>
                </a:solidFill>
                <a:cs typeface="Arial" panose="020B0604020202020204" pitchFamily="34" charset="0"/>
              </a:rPr>
              <a:t>Runout Distance</a:t>
            </a:r>
          </a:p>
        </p:txBody>
      </p:sp>
      <p:sp>
        <p:nvSpPr>
          <p:cNvPr id="119814" name="Text Box 6"/>
          <p:cNvSpPr txBox="1">
            <a:spLocks noChangeArrowheads="1"/>
          </p:cNvSpPr>
          <p:nvPr/>
        </p:nvSpPr>
        <p:spPr bwMode="auto">
          <a:xfrm>
            <a:off x="60325" y="6491288"/>
            <a:ext cx="1173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nb-NO" sz="1400">
                <a:solidFill>
                  <a:srgbClr val="000000"/>
                </a:solidFill>
                <a:cs typeface="Arial" panose="020B0604020202020204" pitchFamily="34" charset="0"/>
              </a:rPr>
              <a:t>Photo: CAIC</a:t>
            </a:r>
          </a:p>
        </p:txBody>
      </p:sp>
    </p:spTree>
    <p:extLst>
      <p:ext uri="{BB962C8B-B14F-4D97-AF65-F5344CB8AC3E}">
        <p14:creationId xmlns:p14="http://schemas.microsoft.com/office/powerpoint/2010/main" val="1508140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05-Professor(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5678488"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1859" name="Rectangle 3"/>
          <p:cNvSpPr>
            <a:spLocks noChangeArrowheads="1"/>
          </p:cNvSpPr>
          <p:nvPr/>
        </p:nvSpPr>
        <p:spPr bwMode="auto">
          <a:xfrm>
            <a:off x="5791200" y="1143000"/>
            <a:ext cx="3276600" cy="1350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nb-NO" sz="4000" b="1">
                <a:solidFill>
                  <a:srgbClr val="000000"/>
                </a:solidFill>
                <a:cs typeface="Arial" panose="020B0604020202020204" pitchFamily="34" charset="0"/>
              </a:rPr>
              <a:t>R3</a:t>
            </a:r>
            <a:endParaRPr lang="en-US" altLang="nb-NO" sz="1800" b="1">
              <a:solidFill>
                <a:srgbClr val="000000"/>
              </a:solidFill>
              <a:cs typeface="Arial" panose="020B0604020202020204" pitchFamily="34" charset="0"/>
            </a:endParaRPr>
          </a:p>
          <a:p>
            <a:pPr eaLnBrk="1" hangingPunct="1"/>
            <a:endParaRPr lang="en-US" altLang="nb-NO" sz="1800" b="1">
              <a:solidFill>
                <a:srgbClr val="000000"/>
              </a:solidFill>
              <a:cs typeface="Arial" panose="020B0604020202020204" pitchFamily="34" charset="0"/>
            </a:endParaRPr>
          </a:p>
          <a:p>
            <a:pPr eaLnBrk="1" hangingPunct="1"/>
            <a:r>
              <a:rPr lang="en-US" altLang="nb-NO" b="1">
                <a:solidFill>
                  <a:srgbClr val="000000"/>
                </a:solidFill>
                <a:cs typeface="Arial" panose="020B0604020202020204" pitchFamily="34" charset="0"/>
              </a:rPr>
              <a:t>Medium</a:t>
            </a:r>
            <a:endParaRPr lang="en-US" altLang="nb-NO" sz="1800" b="1">
              <a:solidFill>
                <a:srgbClr val="000000"/>
              </a:solidFill>
              <a:cs typeface="Arial" panose="020B0604020202020204" pitchFamily="34" charset="0"/>
            </a:endParaRPr>
          </a:p>
        </p:txBody>
      </p:sp>
      <p:sp>
        <p:nvSpPr>
          <p:cNvPr id="121860" name="Rectangle 4"/>
          <p:cNvSpPr>
            <a:spLocks noChangeArrowheads="1"/>
          </p:cNvSpPr>
          <p:nvPr/>
        </p:nvSpPr>
        <p:spPr bwMode="auto">
          <a:xfrm>
            <a:off x="5791200" y="3810000"/>
            <a:ext cx="3352800"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nb-NO" sz="1800" b="1" i="1" u="sng">
                <a:solidFill>
                  <a:srgbClr val="000000"/>
                </a:solidFill>
                <a:cs typeface="Arial" panose="020B0604020202020204" pitchFamily="34" charset="0"/>
              </a:rPr>
              <a:t>Accounts for:</a:t>
            </a:r>
            <a:endParaRPr lang="en-US" altLang="nb-NO" sz="1800" b="1">
              <a:solidFill>
                <a:srgbClr val="000000"/>
              </a:solidFill>
              <a:cs typeface="Arial" panose="020B0604020202020204" pitchFamily="34" charset="0"/>
            </a:endParaRPr>
          </a:p>
          <a:p>
            <a:pPr eaLnBrk="1" hangingPunct="1"/>
            <a:endParaRPr lang="en-US" altLang="nb-NO" sz="1800" b="1">
              <a:solidFill>
                <a:srgbClr val="000000"/>
              </a:solidFill>
              <a:cs typeface="Arial" panose="020B0604020202020204" pitchFamily="34" charset="0"/>
            </a:endParaRPr>
          </a:p>
          <a:p>
            <a:pPr eaLnBrk="1" hangingPunct="1">
              <a:buFontTx/>
              <a:buChar char="•"/>
            </a:pPr>
            <a:r>
              <a:rPr lang="en-US" altLang="nb-NO" sz="1800" b="1">
                <a:solidFill>
                  <a:srgbClr val="000000"/>
                </a:solidFill>
                <a:cs typeface="Arial" panose="020B0604020202020204" pitchFamily="34" charset="0"/>
              </a:rPr>
              <a:t>Horizontal Extent</a:t>
            </a:r>
          </a:p>
          <a:p>
            <a:pPr eaLnBrk="1" hangingPunct="1">
              <a:buFontTx/>
              <a:buChar char="•"/>
            </a:pPr>
            <a:endParaRPr lang="en-US" altLang="nb-NO" sz="1800" b="1">
              <a:solidFill>
                <a:srgbClr val="000000"/>
              </a:solidFill>
              <a:cs typeface="Arial" panose="020B0604020202020204" pitchFamily="34" charset="0"/>
            </a:endParaRPr>
          </a:p>
          <a:p>
            <a:pPr eaLnBrk="1" hangingPunct="1">
              <a:buFontTx/>
              <a:buChar char="•"/>
            </a:pPr>
            <a:r>
              <a:rPr lang="en-US" altLang="nb-NO" sz="1800" b="1">
                <a:solidFill>
                  <a:srgbClr val="000000"/>
                </a:solidFill>
                <a:cs typeface="Arial" panose="020B0604020202020204" pitchFamily="34" charset="0"/>
              </a:rPr>
              <a:t>Vertical Depth of Fracture</a:t>
            </a:r>
          </a:p>
          <a:p>
            <a:pPr eaLnBrk="1" hangingPunct="1">
              <a:buFontTx/>
              <a:buChar char="•"/>
            </a:pPr>
            <a:endParaRPr lang="en-US" altLang="nb-NO" sz="1800" b="1">
              <a:solidFill>
                <a:srgbClr val="000000"/>
              </a:solidFill>
              <a:cs typeface="Arial" panose="020B0604020202020204" pitchFamily="34" charset="0"/>
            </a:endParaRPr>
          </a:p>
          <a:p>
            <a:pPr eaLnBrk="1" hangingPunct="1">
              <a:buFontTx/>
              <a:buChar char="•"/>
            </a:pPr>
            <a:r>
              <a:rPr lang="en-US" altLang="nb-NO" sz="1800" b="1">
                <a:solidFill>
                  <a:srgbClr val="000000"/>
                </a:solidFill>
                <a:cs typeface="Arial" panose="020B0604020202020204" pitchFamily="34" charset="0"/>
              </a:rPr>
              <a:t>Volume</a:t>
            </a:r>
          </a:p>
          <a:p>
            <a:pPr eaLnBrk="1" hangingPunct="1">
              <a:buFontTx/>
              <a:buChar char="•"/>
            </a:pPr>
            <a:endParaRPr lang="en-US" altLang="nb-NO" sz="1800" b="1">
              <a:solidFill>
                <a:srgbClr val="000000"/>
              </a:solidFill>
              <a:cs typeface="Arial" panose="020B0604020202020204" pitchFamily="34" charset="0"/>
            </a:endParaRPr>
          </a:p>
          <a:p>
            <a:pPr eaLnBrk="1" hangingPunct="1">
              <a:buFontTx/>
              <a:buChar char="•"/>
            </a:pPr>
            <a:r>
              <a:rPr lang="en-US" altLang="nb-NO" sz="1800" b="1">
                <a:solidFill>
                  <a:srgbClr val="000000"/>
                </a:solidFill>
                <a:cs typeface="Arial" panose="020B0604020202020204" pitchFamily="34" charset="0"/>
              </a:rPr>
              <a:t>Runout Distance</a:t>
            </a:r>
          </a:p>
        </p:txBody>
      </p:sp>
      <p:sp>
        <p:nvSpPr>
          <p:cNvPr id="121861" name="Freeform 5" descr="Pink tissue paper"/>
          <p:cNvSpPr>
            <a:spLocks/>
          </p:cNvSpPr>
          <p:nvPr/>
        </p:nvSpPr>
        <p:spPr bwMode="auto">
          <a:xfrm>
            <a:off x="2225675" y="879475"/>
            <a:ext cx="1584325" cy="2549525"/>
          </a:xfrm>
          <a:custGeom>
            <a:avLst/>
            <a:gdLst>
              <a:gd name="T0" fmla="*/ 2147483647 w 925"/>
              <a:gd name="T1" fmla="*/ 2147483647 h 1297"/>
              <a:gd name="T2" fmla="*/ 2147483647 w 925"/>
              <a:gd name="T3" fmla="*/ 2147483647 h 1297"/>
              <a:gd name="T4" fmla="*/ 2147483647 w 925"/>
              <a:gd name="T5" fmla="*/ 2147483647 h 1297"/>
              <a:gd name="T6" fmla="*/ 2147483647 w 925"/>
              <a:gd name="T7" fmla="*/ 2147483647 h 1297"/>
              <a:gd name="T8" fmla="*/ 2147483647 w 925"/>
              <a:gd name="T9" fmla="*/ 2147483647 h 1297"/>
              <a:gd name="T10" fmla="*/ 2147483647 w 925"/>
              <a:gd name="T11" fmla="*/ 2147483647 h 1297"/>
              <a:gd name="T12" fmla="*/ 2147483647 w 925"/>
              <a:gd name="T13" fmla="*/ 2147483647 h 1297"/>
              <a:gd name="T14" fmla="*/ 2147483647 w 925"/>
              <a:gd name="T15" fmla="*/ 2147483647 h 1297"/>
              <a:gd name="T16" fmla="*/ 2147483647 w 925"/>
              <a:gd name="T17" fmla="*/ 2147483647 h 1297"/>
              <a:gd name="T18" fmla="*/ 2147483647 w 925"/>
              <a:gd name="T19" fmla="*/ 2147483647 h 1297"/>
              <a:gd name="T20" fmla="*/ 2147483647 w 925"/>
              <a:gd name="T21" fmla="*/ 2147483647 h 1297"/>
              <a:gd name="T22" fmla="*/ 2147483647 w 925"/>
              <a:gd name="T23" fmla="*/ 2147483647 h 1297"/>
              <a:gd name="T24" fmla="*/ 2147483647 w 925"/>
              <a:gd name="T25" fmla="*/ 2147483647 h 1297"/>
              <a:gd name="T26" fmla="*/ 2147483647 w 925"/>
              <a:gd name="T27" fmla="*/ 2147483647 h 1297"/>
              <a:gd name="T28" fmla="*/ 2147483647 w 925"/>
              <a:gd name="T29" fmla="*/ 2147483647 h 1297"/>
              <a:gd name="T30" fmla="*/ 2147483647 w 925"/>
              <a:gd name="T31" fmla="*/ 2147483647 h 1297"/>
              <a:gd name="T32" fmla="*/ 2147483647 w 925"/>
              <a:gd name="T33" fmla="*/ 2147483647 h 1297"/>
              <a:gd name="T34" fmla="*/ 2147483647 w 925"/>
              <a:gd name="T35" fmla="*/ 2147483647 h 1297"/>
              <a:gd name="T36" fmla="*/ 2147483647 w 925"/>
              <a:gd name="T37" fmla="*/ 2147483647 h 1297"/>
              <a:gd name="T38" fmla="*/ 2147483647 w 925"/>
              <a:gd name="T39" fmla="*/ 2147483647 h 1297"/>
              <a:gd name="T40" fmla="*/ 2147483647 w 925"/>
              <a:gd name="T41" fmla="*/ 2147483647 h 1297"/>
              <a:gd name="T42" fmla="*/ 2147483647 w 925"/>
              <a:gd name="T43" fmla="*/ 2147483647 h 1297"/>
              <a:gd name="T44" fmla="*/ 2147483647 w 925"/>
              <a:gd name="T45" fmla="*/ 2147483647 h 1297"/>
              <a:gd name="T46" fmla="*/ 2147483647 w 925"/>
              <a:gd name="T47" fmla="*/ 2147483647 h 1297"/>
              <a:gd name="T48" fmla="*/ 2147483647 w 925"/>
              <a:gd name="T49" fmla="*/ 2147483647 h 1297"/>
              <a:gd name="T50" fmla="*/ 2147483647 w 925"/>
              <a:gd name="T51" fmla="*/ 2147483647 h 1297"/>
              <a:gd name="T52" fmla="*/ 2147483647 w 925"/>
              <a:gd name="T53" fmla="*/ 2147483647 h 1297"/>
              <a:gd name="T54" fmla="*/ 2147483647 w 925"/>
              <a:gd name="T55" fmla="*/ 2147483647 h 1297"/>
              <a:gd name="T56" fmla="*/ 2147483647 w 925"/>
              <a:gd name="T57" fmla="*/ 2147483647 h 1297"/>
              <a:gd name="T58" fmla="*/ 2147483647 w 925"/>
              <a:gd name="T59" fmla="*/ 2147483647 h 1297"/>
              <a:gd name="T60" fmla="*/ 2147483647 w 925"/>
              <a:gd name="T61" fmla="*/ 2147483647 h 1297"/>
              <a:gd name="T62" fmla="*/ 2147483647 w 925"/>
              <a:gd name="T63" fmla="*/ 2147483647 h 1297"/>
              <a:gd name="T64" fmla="*/ 2147483647 w 925"/>
              <a:gd name="T65" fmla="*/ 2147483647 h 1297"/>
              <a:gd name="T66" fmla="*/ 2147483647 w 925"/>
              <a:gd name="T67" fmla="*/ 2147483647 h 1297"/>
              <a:gd name="T68" fmla="*/ 2147483647 w 925"/>
              <a:gd name="T69" fmla="*/ 2147483647 h 1297"/>
              <a:gd name="T70" fmla="*/ 2147483647 w 925"/>
              <a:gd name="T71" fmla="*/ 2147483647 h 1297"/>
              <a:gd name="T72" fmla="*/ 2147483647 w 925"/>
              <a:gd name="T73" fmla="*/ 2147483647 h 1297"/>
              <a:gd name="T74" fmla="*/ 2147483647 w 925"/>
              <a:gd name="T75" fmla="*/ 2147483647 h 1297"/>
              <a:gd name="T76" fmla="*/ 2147483647 w 925"/>
              <a:gd name="T77" fmla="*/ 2147483647 h 1297"/>
              <a:gd name="T78" fmla="*/ 2147483647 w 925"/>
              <a:gd name="T79" fmla="*/ 2147483647 h 1297"/>
              <a:gd name="T80" fmla="*/ 2147483647 w 925"/>
              <a:gd name="T81" fmla="*/ 2147483647 h 1297"/>
              <a:gd name="T82" fmla="*/ 2147483647 w 925"/>
              <a:gd name="T83" fmla="*/ 2147483647 h 1297"/>
              <a:gd name="T84" fmla="*/ 2147483647 w 925"/>
              <a:gd name="T85" fmla="*/ 2147483647 h 129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25"/>
              <a:gd name="T130" fmla="*/ 0 h 1297"/>
              <a:gd name="T131" fmla="*/ 925 w 925"/>
              <a:gd name="T132" fmla="*/ 1297 h 129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25" h="1297">
                <a:moveTo>
                  <a:pt x="612" y="25"/>
                </a:moveTo>
                <a:cubicBezTo>
                  <a:pt x="497" y="63"/>
                  <a:pt x="296" y="50"/>
                  <a:pt x="205" y="53"/>
                </a:cubicBezTo>
                <a:cubicBezTo>
                  <a:pt x="182" y="67"/>
                  <a:pt x="171" y="85"/>
                  <a:pt x="150" y="101"/>
                </a:cubicBezTo>
                <a:cubicBezTo>
                  <a:pt x="87" y="195"/>
                  <a:pt x="153" y="80"/>
                  <a:pt x="115" y="260"/>
                </a:cubicBezTo>
                <a:cubicBezTo>
                  <a:pt x="111" y="274"/>
                  <a:pt x="64" y="283"/>
                  <a:pt x="53" y="287"/>
                </a:cubicBezTo>
                <a:cubicBezTo>
                  <a:pt x="46" y="291"/>
                  <a:pt x="33" y="292"/>
                  <a:pt x="32" y="301"/>
                </a:cubicBezTo>
                <a:cubicBezTo>
                  <a:pt x="30" y="315"/>
                  <a:pt x="43" y="328"/>
                  <a:pt x="46" y="343"/>
                </a:cubicBezTo>
                <a:cubicBezTo>
                  <a:pt x="48" y="356"/>
                  <a:pt x="46" y="372"/>
                  <a:pt x="53" y="384"/>
                </a:cubicBezTo>
                <a:cubicBezTo>
                  <a:pt x="56" y="390"/>
                  <a:pt x="67" y="388"/>
                  <a:pt x="74" y="391"/>
                </a:cubicBezTo>
                <a:cubicBezTo>
                  <a:pt x="79" y="458"/>
                  <a:pt x="66" y="475"/>
                  <a:pt x="115" y="508"/>
                </a:cubicBezTo>
                <a:cubicBezTo>
                  <a:pt x="125" y="538"/>
                  <a:pt x="139" y="535"/>
                  <a:pt x="170" y="543"/>
                </a:cubicBezTo>
                <a:cubicBezTo>
                  <a:pt x="167" y="577"/>
                  <a:pt x="167" y="623"/>
                  <a:pt x="157" y="660"/>
                </a:cubicBezTo>
                <a:cubicBezTo>
                  <a:pt x="152" y="673"/>
                  <a:pt x="143" y="701"/>
                  <a:pt x="143" y="701"/>
                </a:cubicBezTo>
                <a:cubicBezTo>
                  <a:pt x="139" y="721"/>
                  <a:pt x="134" y="799"/>
                  <a:pt x="122" y="812"/>
                </a:cubicBezTo>
                <a:cubicBezTo>
                  <a:pt x="114" y="819"/>
                  <a:pt x="102" y="819"/>
                  <a:pt x="94" y="825"/>
                </a:cubicBezTo>
                <a:cubicBezTo>
                  <a:pt x="79" y="833"/>
                  <a:pt x="53" y="853"/>
                  <a:pt x="53" y="853"/>
                </a:cubicBezTo>
                <a:cubicBezTo>
                  <a:pt x="12" y="973"/>
                  <a:pt x="0" y="1082"/>
                  <a:pt x="129" y="1115"/>
                </a:cubicBezTo>
                <a:cubicBezTo>
                  <a:pt x="155" y="1132"/>
                  <a:pt x="155" y="1153"/>
                  <a:pt x="177" y="1170"/>
                </a:cubicBezTo>
                <a:cubicBezTo>
                  <a:pt x="189" y="1179"/>
                  <a:pt x="205" y="1182"/>
                  <a:pt x="219" y="1191"/>
                </a:cubicBezTo>
                <a:cubicBezTo>
                  <a:pt x="249" y="1239"/>
                  <a:pt x="274" y="1248"/>
                  <a:pt x="329" y="1267"/>
                </a:cubicBezTo>
                <a:cubicBezTo>
                  <a:pt x="342" y="1271"/>
                  <a:pt x="370" y="1281"/>
                  <a:pt x="370" y="1281"/>
                </a:cubicBezTo>
                <a:cubicBezTo>
                  <a:pt x="530" y="1272"/>
                  <a:pt x="470" y="1297"/>
                  <a:pt x="536" y="1232"/>
                </a:cubicBezTo>
                <a:cubicBezTo>
                  <a:pt x="551" y="1185"/>
                  <a:pt x="569" y="1171"/>
                  <a:pt x="598" y="1129"/>
                </a:cubicBezTo>
                <a:cubicBezTo>
                  <a:pt x="607" y="1115"/>
                  <a:pt x="625" y="1087"/>
                  <a:pt x="625" y="1087"/>
                </a:cubicBezTo>
                <a:cubicBezTo>
                  <a:pt x="645" y="1007"/>
                  <a:pt x="629" y="1011"/>
                  <a:pt x="708" y="998"/>
                </a:cubicBezTo>
                <a:cubicBezTo>
                  <a:pt x="718" y="965"/>
                  <a:pt x="724" y="942"/>
                  <a:pt x="743" y="915"/>
                </a:cubicBezTo>
                <a:cubicBezTo>
                  <a:pt x="738" y="908"/>
                  <a:pt x="729" y="902"/>
                  <a:pt x="729" y="894"/>
                </a:cubicBezTo>
                <a:cubicBezTo>
                  <a:pt x="723" y="772"/>
                  <a:pt x="731" y="793"/>
                  <a:pt x="750" y="708"/>
                </a:cubicBezTo>
                <a:cubicBezTo>
                  <a:pt x="752" y="699"/>
                  <a:pt x="750" y="688"/>
                  <a:pt x="756" y="681"/>
                </a:cubicBezTo>
                <a:cubicBezTo>
                  <a:pt x="760" y="675"/>
                  <a:pt x="770" y="676"/>
                  <a:pt x="777" y="674"/>
                </a:cubicBezTo>
                <a:cubicBezTo>
                  <a:pt x="795" y="618"/>
                  <a:pt x="767" y="683"/>
                  <a:pt x="805" y="646"/>
                </a:cubicBezTo>
                <a:cubicBezTo>
                  <a:pt x="846" y="604"/>
                  <a:pt x="821" y="618"/>
                  <a:pt x="839" y="584"/>
                </a:cubicBezTo>
                <a:cubicBezTo>
                  <a:pt x="852" y="556"/>
                  <a:pt x="874" y="535"/>
                  <a:pt x="888" y="508"/>
                </a:cubicBezTo>
                <a:cubicBezTo>
                  <a:pt x="880" y="485"/>
                  <a:pt x="867" y="468"/>
                  <a:pt x="860" y="446"/>
                </a:cubicBezTo>
                <a:cubicBezTo>
                  <a:pt x="876" y="382"/>
                  <a:pt x="863" y="406"/>
                  <a:pt x="888" y="370"/>
                </a:cubicBezTo>
                <a:cubicBezTo>
                  <a:pt x="890" y="363"/>
                  <a:pt x="889" y="355"/>
                  <a:pt x="894" y="349"/>
                </a:cubicBezTo>
                <a:cubicBezTo>
                  <a:pt x="899" y="340"/>
                  <a:pt x="913" y="338"/>
                  <a:pt x="915" y="329"/>
                </a:cubicBezTo>
                <a:cubicBezTo>
                  <a:pt x="925" y="271"/>
                  <a:pt x="889" y="253"/>
                  <a:pt x="846" y="239"/>
                </a:cubicBezTo>
                <a:cubicBezTo>
                  <a:pt x="828" y="188"/>
                  <a:pt x="822" y="180"/>
                  <a:pt x="770" y="163"/>
                </a:cubicBezTo>
                <a:cubicBezTo>
                  <a:pt x="763" y="158"/>
                  <a:pt x="754" y="155"/>
                  <a:pt x="750" y="149"/>
                </a:cubicBezTo>
                <a:cubicBezTo>
                  <a:pt x="742" y="136"/>
                  <a:pt x="749" y="112"/>
                  <a:pt x="736" y="108"/>
                </a:cubicBezTo>
                <a:cubicBezTo>
                  <a:pt x="708" y="98"/>
                  <a:pt x="681" y="89"/>
                  <a:pt x="653" y="81"/>
                </a:cubicBezTo>
                <a:cubicBezTo>
                  <a:pt x="647" y="63"/>
                  <a:pt x="636" y="0"/>
                  <a:pt x="612" y="25"/>
                </a:cubicBezTo>
                <a:close/>
              </a:path>
            </a:pathLst>
          </a:custGeom>
          <a:blipFill dpi="0" rotWithShape="0">
            <a:blip r:embed="rId4">
              <a:alphaModFix amt="50000"/>
            </a:blip>
            <a:srcRect/>
            <a:tile tx="0" ty="0" sx="100000" sy="100000" flip="none" algn="tl"/>
          </a:blipFill>
          <a:ln w="9525">
            <a:solidFill>
              <a:srgbClr val="FF0000"/>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nb-NO" altLang="nb-NO" sz="1800">
              <a:solidFill>
                <a:srgbClr val="000000"/>
              </a:solidFill>
            </a:endParaRPr>
          </a:p>
        </p:txBody>
      </p:sp>
      <p:sp>
        <p:nvSpPr>
          <p:cNvPr id="121862" name="Text Box 6"/>
          <p:cNvSpPr txBox="1">
            <a:spLocks noChangeArrowheads="1"/>
          </p:cNvSpPr>
          <p:nvPr/>
        </p:nvSpPr>
        <p:spPr bwMode="auto">
          <a:xfrm>
            <a:off x="60325" y="6491288"/>
            <a:ext cx="1173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nb-NO" sz="1400">
                <a:solidFill>
                  <a:srgbClr val="000000"/>
                </a:solidFill>
                <a:cs typeface="Arial" panose="020B0604020202020204" pitchFamily="34" charset="0"/>
              </a:rPr>
              <a:t>Photo: CAIC</a:t>
            </a:r>
          </a:p>
        </p:txBody>
      </p:sp>
    </p:spTree>
    <p:extLst>
      <p:ext uri="{BB962C8B-B14F-4D97-AF65-F5344CB8AC3E}">
        <p14:creationId xmlns:p14="http://schemas.microsoft.com/office/powerpoint/2010/main" val="12488344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05-Professor(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5678488"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3907" name="Rectangle 3"/>
          <p:cNvSpPr>
            <a:spLocks noChangeArrowheads="1"/>
          </p:cNvSpPr>
          <p:nvPr/>
        </p:nvSpPr>
        <p:spPr bwMode="auto">
          <a:xfrm>
            <a:off x="5791200" y="1143000"/>
            <a:ext cx="3276600" cy="1350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nb-NO" sz="4000" b="1">
                <a:solidFill>
                  <a:srgbClr val="000000"/>
                </a:solidFill>
                <a:cs typeface="Arial" panose="020B0604020202020204" pitchFamily="34" charset="0"/>
              </a:rPr>
              <a:t>R4</a:t>
            </a:r>
            <a:endParaRPr lang="en-US" altLang="nb-NO" sz="1800" b="1">
              <a:solidFill>
                <a:srgbClr val="000000"/>
              </a:solidFill>
              <a:cs typeface="Arial" panose="020B0604020202020204" pitchFamily="34" charset="0"/>
            </a:endParaRPr>
          </a:p>
          <a:p>
            <a:pPr eaLnBrk="1" hangingPunct="1"/>
            <a:endParaRPr lang="en-US" altLang="nb-NO" sz="1800" b="1">
              <a:solidFill>
                <a:srgbClr val="000000"/>
              </a:solidFill>
              <a:cs typeface="Arial" panose="020B0604020202020204" pitchFamily="34" charset="0"/>
            </a:endParaRPr>
          </a:p>
          <a:p>
            <a:pPr eaLnBrk="1" hangingPunct="1"/>
            <a:r>
              <a:rPr lang="en-US" altLang="nb-NO" b="1">
                <a:solidFill>
                  <a:srgbClr val="000000"/>
                </a:solidFill>
                <a:cs typeface="Arial" panose="020B0604020202020204" pitchFamily="34" charset="0"/>
              </a:rPr>
              <a:t>Large</a:t>
            </a:r>
            <a:endParaRPr lang="en-US" altLang="nb-NO" sz="1800" b="1">
              <a:solidFill>
                <a:srgbClr val="000000"/>
              </a:solidFill>
              <a:cs typeface="Arial" panose="020B0604020202020204" pitchFamily="34" charset="0"/>
            </a:endParaRPr>
          </a:p>
        </p:txBody>
      </p:sp>
      <p:sp>
        <p:nvSpPr>
          <p:cNvPr id="123908" name="Rectangle 4"/>
          <p:cNvSpPr>
            <a:spLocks noChangeArrowheads="1"/>
          </p:cNvSpPr>
          <p:nvPr/>
        </p:nvSpPr>
        <p:spPr bwMode="auto">
          <a:xfrm>
            <a:off x="5791200" y="3810000"/>
            <a:ext cx="3352800"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nb-NO" sz="1800" b="1" i="1" u="sng">
                <a:solidFill>
                  <a:srgbClr val="000000"/>
                </a:solidFill>
                <a:cs typeface="Arial" panose="020B0604020202020204" pitchFamily="34" charset="0"/>
              </a:rPr>
              <a:t>Accounts for:</a:t>
            </a:r>
            <a:endParaRPr lang="en-US" altLang="nb-NO" sz="1800" b="1">
              <a:solidFill>
                <a:srgbClr val="000000"/>
              </a:solidFill>
              <a:cs typeface="Arial" panose="020B0604020202020204" pitchFamily="34" charset="0"/>
            </a:endParaRPr>
          </a:p>
          <a:p>
            <a:pPr eaLnBrk="1" hangingPunct="1"/>
            <a:endParaRPr lang="en-US" altLang="nb-NO" sz="1800" b="1">
              <a:solidFill>
                <a:srgbClr val="000000"/>
              </a:solidFill>
              <a:cs typeface="Arial" panose="020B0604020202020204" pitchFamily="34" charset="0"/>
            </a:endParaRPr>
          </a:p>
          <a:p>
            <a:pPr eaLnBrk="1" hangingPunct="1">
              <a:buFontTx/>
              <a:buChar char="•"/>
            </a:pPr>
            <a:r>
              <a:rPr lang="en-US" altLang="nb-NO" sz="1800" b="1">
                <a:solidFill>
                  <a:srgbClr val="000000"/>
                </a:solidFill>
                <a:cs typeface="Arial" panose="020B0604020202020204" pitchFamily="34" charset="0"/>
              </a:rPr>
              <a:t>Horizontal Extent</a:t>
            </a:r>
          </a:p>
          <a:p>
            <a:pPr eaLnBrk="1" hangingPunct="1">
              <a:buFontTx/>
              <a:buChar char="•"/>
            </a:pPr>
            <a:endParaRPr lang="en-US" altLang="nb-NO" sz="1800" b="1">
              <a:solidFill>
                <a:srgbClr val="000000"/>
              </a:solidFill>
              <a:cs typeface="Arial" panose="020B0604020202020204" pitchFamily="34" charset="0"/>
            </a:endParaRPr>
          </a:p>
          <a:p>
            <a:pPr eaLnBrk="1" hangingPunct="1">
              <a:buFontTx/>
              <a:buChar char="•"/>
            </a:pPr>
            <a:r>
              <a:rPr lang="en-US" altLang="nb-NO" sz="1800" b="1">
                <a:solidFill>
                  <a:srgbClr val="000000"/>
                </a:solidFill>
                <a:cs typeface="Arial" panose="020B0604020202020204" pitchFamily="34" charset="0"/>
              </a:rPr>
              <a:t>Vertical Depth of Fracture</a:t>
            </a:r>
          </a:p>
          <a:p>
            <a:pPr eaLnBrk="1" hangingPunct="1">
              <a:buFontTx/>
              <a:buChar char="•"/>
            </a:pPr>
            <a:endParaRPr lang="en-US" altLang="nb-NO" sz="1800" b="1">
              <a:solidFill>
                <a:srgbClr val="000000"/>
              </a:solidFill>
              <a:cs typeface="Arial" panose="020B0604020202020204" pitchFamily="34" charset="0"/>
            </a:endParaRPr>
          </a:p>
          <a:p>
            <a:pPr eaLnBrk="1" hangingPunct="1">
              <a:buFontTx/>
              <a:buChar char="•"/>
            </a:pPr>
            <a:r>
              <a:rPr lang="en-US" altLang="nb-NO" sz="1800" b="1">
                <a:solidFill>
                  <a:srgbClr val="000000"/>
                </a:solidFill>
                <a:cs typeface="Arial" panose="020B0604020202020204" pitchFamily="34" charset="0"/>
              </a:rPr>
              <a:t>Volume</a:t>
            </a:r>
          </a:p>
          <a:p>
            <a:pPr eaLnBrk="1" hangingPunct="1">
              <a:buFontTx/>
              <a:buChar char="•"/>
            </a:pPr>
            <a:endParaRPr lang="en-US" altLang="nb-NO" sz="1800" b="1">
              <a:solidFill>
                <a:srgbClr val="000000"/>
              </a:solidFill>
              <a:cs typeface="Arial" panose="020B0604020202020204" pitchFamily="34" charset="0"/>
            </a:endParaRPr>
          </a:p>
          <a:p>
            <a:pPr eaLnBrk="1" hangingPunct="1">
              <a:buFontTx/>
              <a:buChar char="•"/>
            </a:pPr>
            <a:r>
              <a:rPr lang="en-US" altLang="nb-NO" sz="1800" b="1">
                <a:solidFill>
                  <a:srgbClr val="000000"/>
                </a:solidFill>
                <a:cs typeface="Arial" panose="020B0604020202020204" pitchFamily="34" charset="0"/>
              </a:rPr>
              <a:t>Runout Distance</a:t>
            </a:r>
          </a:p>
        </p:txBody>
      </p:sp>
      <p:sp>
        <p:nvSpPr>
          <p:cNvPr id="123909" name="Freeform 5" descr="Pink tissue paper"/>
          <p:cNvSpPr>
            <a:spLocks/>
          </p:cNvSpPr>
          <p:nvPr/>
        </p:nvSpPr>
        <p:spPr bwMode="auto">
          <a:xfrm>
            <a:off x="1628775" y="898525"/>
            <a:ext cx="2457450" cy="4775200"/>
          </a:xfrm>
          <a:custGeom>
            <a:avLst/>
            <a:gdLst>
              <a:gd name="T0" fmla="*/ 2147483647 w 1548"/>
              <a:gd name="T1" fmla="*/ 2147483647 h 3008"/>
              <a:gd name="T2" fmla="*/ 2147483647 w 1548"/>
              <a:gd name="T3" fmla="*/ 2147483647 h 3008"/>
              <a:gd name="T4" fmla="*/ 2147483647 w 1548"/>
              <a:gd name="T5" fmla="*/ 2147483647 h 3008"/>
              <a:gd name="T6" fmla="*/ 2147483647 w 1548"/>
              <a:gd name="T7" fmla="*/ 2147483647 h 3008"/>
              <a:gd name="T8" fmla="*/ 2147483647 w 1548"/>
              <a:gd name="T9" fmla="*/ 2147483647 h 3008"/>
              <a:gd name="T10" fmla="*/ 2147483647 w 1548"/>
              <a:gd name="T11" fmla="*/ 2147483647 h 3008"/>
              <a:gd name="T12" fmla="*/ 2147483647 w 1548"/>
              <a:gd name="T13" fmla="*/ 2147483647 h 3008"/>
              <a:gd name="T14" fmla="*/ 2147483647 w 1548"/>
              <a:gd name="T15" fmla="*/ 2147483647 h 3008"/>
              <a:gd name="T16" fmla="*/ 2147483647 w 1548"/>
              <a:gd name="T17" fmla="*/ 2147483647 h 3008"/>
              <a:gd name="T18" fmla="*/ 2147483647 w 1548"/>
              <a:gd name="T19" fmla="*/ 2147483647 h 3008"/>
              <a:gd name="T20" fmla="*/ 2147483647 w 1548"/>
              <a:gd name="T21" fmla="*/ 2147483647 h 3008"/>
              <a:gd name="T22" fmla="*/ 2147483647 w 1548"/>
              <a:gd name="T23" fmla="*/ 2147483647 h 3008"/>
              <a:gd name="T24" fmla="*/ 2147483647 w 1548"/>
              <a:gd name="T25" fmla="*/ 2147483647 h 3008"/>
              <a:gd name="T26" fmla="*/ 2147483647 w 1548"/>
              <a:gd name="T27" fmla="*/ 2147483647 h 3008"/>
              <a:gd name="T28" fmla="*/ 2147483647 w 1548"/>
              <a:gd name="T29" fmla="*/ 2147483647 h 3008"/>
              <a:gd name="T30" fmla="*/ 2147483647 w 1548"/>
              <a:gd name="T31" fmla="*/ 2147483647 h 3008"/>
              <a:gd name="T32" fmla="*/ 2147483647 w 1548"/>
              <a:gd name="T33" fmla="*/ 2147483647 h 3008"/>
              <a:gd name="T34" fmla="*/ 2147483647 w 1548"/>
              <a:gd name="T35" fmla="*/ 2147483647 h 3008"/>
              <a:gd name="T36" fmla="*/ 2147483647 w 1548"/>
              <a:gd name="T37" fmla="*/ 2147483647 h 3008"/>
              <a:gd name="T38" fmla="*/ 2147483647 w 1548"/>
              <a:gd name="T39" fmla="*/ 2147483647 h 3008"/>
              <a:gd name="T40" fmla="*/ 2147483647 w 1548"/>
              <a:gd name="T41" fmla="*/ 2147483647 h 3008"/>
              <a:gd name="T42" fmla="*/ 2147483647 w 1548"/>
              <a:gd name="T43" fmla="*/ 2147483647 h 3008"/>
              <a:gd name="T44" fmla="*/ 2147483647 w 1548"/>
              <a:gd name="T45" fmla="*/ 2147483647 h 3008"/>
              <a:gd name="T46" fmla="*/ 2147483647 w 1548"/>
              <a:gd name="T47" fmla="*/ 2147483647 h 3008"/>
              <a:gd name="T48" fmla="*/ 2147483647 w 1548"/>
              <a:gd name="T49" fmla="*/ 2147483647 h 3008"/>
              <a:gd name="T50" fmla="*/ 2147483647 w 1548"/>
              <a:gd name="T51" fmla="*/ 2147483647 h 3008"/>
              <a:gd name="T52" fmla="*/ 2147483647 w 1548"/>
              <a:gd name="T53" fmla="*/ 2147483647 h 3008"/>
              <a:gd name="T54" fmla="*/ 2147483647 w 1548"/>
              <a:gd name="T55" fmla="*/ 2147483647 h 3008"/>
              <a:gd name="T56" fmla="*/ 2147483647 w 1548"/>
              <a:gd name="T57" fmla="*/ 2147483647 h 3008"/>
              <a:gd name="T58" fmla="*/ 2147483647 w 1548"/>
              <a:gd name="T59" fmla="*/ 2147483647 h 3008"/>
              <a:gd name="T60" fmla="*/ 2147483647 w 1548"/>
              <a:gd name="T61" fmla="*/ 2147483647 h 3008"/>
              <a:gd name="T62" fmla="*/ 2147483647 w 1548"/>
              <a:gd name="T63" fmla="*/ 2147483647 h 3008"/>
              <a:gd name="T64" fmla="*/ 2147483647 w 1548"/>
              <a:gd name="T65" fmla="*/ 2147483647 h 3008"/>
              <a:gd name="T66" fmla="*/ 2147483647 w 1548"/>
              <a:gd name="T67" fmla="*/ 2147483647 h 3008"/>
              <a:gd name="T68" fmla="*/ 2147483647 w 1548"/>
              <a:gd name="T69" fmla="*/ 2147483647 h 3008"/>
              <a:gd name="T70" fmla="*/ 2147483647 w 1548"/>
              <a:gd name="T71" fmla="*/ 2147483647 h 3008"/>
              <a:gd name="T72" fmla="*/ 2147483647 w 1548"/>
              <a:gd name="T73" fmla="*/ 2147483647 h 3008"/>
              <a:gd name="T74" fmla="*/ 2147483647 w 1548"/>
              <a:gd name="T75" fmla="*/ 2147483647 h 3008"/>
              <a:gd name="T76" fmla="*/ 2147483647 w 1548"/>
              <a:gd name="T77" fmla="*/ 2147483647 h 3008"/>
              <a:gd name="T78" fmla="*/ 2147483647 w 1548"/>
              <a:gd name="T79" fmla="*/ 2147483647 h 3008"/>
              <a:gd name="T80" fmla="*/ 2147483647 w 1548"/>
              <a:gd name="T81" fmla="*/ 2147483647 h 3008"/>
              <a:gd name="T82" fmla="*/ 2147483647 w 1548"/>
              <a:gd name="T83" fmla="*/ 2147483647 h 300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548"/>
              <a:gd name="T127" fmla="*/ 0 h 3008"/>
              <a:gd name="T128" fmla="*/ 1548 w 1548"/>
              <a:gd name="T129" fmla="*/ 3008 h 300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548" h="3008">
                <a:moveTo>
                  <a:pt x="1236" y="248"/>
                </a:moveTo>
                <a:cubicBezTo>
                  <a:pt x="1192" y="237"/>
                  <a:pt x="1172" y="223"/>
                  <a:pt x="1146" y="186"/>
                </a:cubicBezTo>
                <a:cubicBezTo>
                  <a:pt x="1131" y="142"/>
                  <a:pt x="1113" y="160"/>
                  <a:pt x="1077" y="137"/>
                </a:cubicBezTo>
                <a:cubicBezTo>
                  <a:pt x="1063" y="128"/>
                  <a:pt x="1049" y="119"/>
                  <a:pt x="1036" y="110"/>
                </a:cubicBezTo>
                <a:cubicBezTo>
                  <a:pt x="1022" y="100"/>
                  <a:pt x="995" y="82"/>
                  <a:pt x="995" y="82"/>
                </a:cubicBezTo>
                <a:cubicBezTo>
                  <a:pt x="990" y="68"/>
                  <a:pt x="984" y="55"/>
                  <a:pt x="981" y="41"/>
                </a:cubicBezTo>
                <a:cubicBezTo>
                  <a:pt x="978" y="31"/>
                  <a:pt x="980" y="20"/>
                  <a:pt x="974" y="13"/>
                </a:cubicBezTo>
                <a:cubicBezTo>
                  <a:pt x="969" y="7"/>
                  <a:pt x="960" y="8"/>
                  <a:pt x="953" y="6"/>
                </a:cubicBezTo>
                <a:cubicBezTo>
                  <a:pt x="852" y="12"/>
                  <a:pt x="756" y="12"/>
                  <a:pt x="657" y="0"/>
                </a:cubicBezTo>
                <a:cubicBezTo>
                  <a:pt x="640" y="2"/>
                  <a:pt x="624" y="2"/>
                  <a:pt x="608" y="6"/>
                </a:cubicBezTo>
                <a:cubicBezTo>
                  <a:pt x="593" y="9"/>
                  <a:pt x="567" y="20"/>
                  <a:pt x="567" y="20"/>
                </a:cubicBezTo>
                <a:cubicBezTo>
                  <a:pt x="551" y="66"/>
                  <a:pt x="541" y="109"/>
                  <a:pt x="498" y="137"/>
                </a:cubicBezTo>
                <a:cubicBezTo>
                  <a:pt x="480" y="207"/>
                  <a:pt x="456" y="277"/>
                  <a:pt x="415" y="337"/>
                </a:cubicBezTo>
                <a:cubicBezTo>
                  <a:pt x="403" y="372"/>
                  <a:pt x="422" y="362"/>
                  <a:pt x="443" y="393"/>
                </a:cubicBezTo>
                <a:cubicBezTo>
                  <a:pt x="440" y="406"/>
                  <a:pt x="440" y="420"/>
                  <a:pt x="436" y="434"/>
                </a:cubicBezTo>
                <a:cubicBezTo>
                  <a:pt x="432" y="443"/>
                  <a:pt x="423" y="451"/>
                  <a:pt x="422" y="462"/>
                </a:cubicBezTo>
                <a:cubicBezTo>
                  <a:pt x="416" y="488"/>
                  <a:pt x="422" y="517"/>
                  <a:pt x="415" y="544"/>
                </a:cubicBezTo>
                <a:cubicBezTo>
                  <a:pt x="410" y="561"/>
                  <a:pt x="385" y="564"/>
                  <a:pt x="374" y="579"/>
                </a:cubicBezTo>
                <a:cubicBezTo>
                  <a:pt x="363" y="592"/>
                  <a:pt x="344" y="628"/>
                  <a:pt x="326" y="641"/>
                </a:cubicBezTo>
                <a:cubicBezTo>
                  <a:pt x="303" y="656"/>
                  <a:pt x="268" y="653"/>
                  <a:pt x="243" y="662"/>
                </a:cubicBezTo>
                <a:cubicBezTo>
                  <a:pt x="213" y="690"/>
                  <a:pt x="208" y="717"/>
                  <a:pt x="167" y="731"/>
                </a:cubicBezTo>
                <a:cubicBezTo>
                  <a:pt x="154" y="743"/>
                  <a:pt x="138" y="752"/>
                  <a:pt x="126" y="765"/>
                </a:cubicBezTo>
                <a:cubicBezTo>
                  <a:pt x="90" y="801"/>
                  <a:pt x="129" y="769"/>
                  <a:pt x="105" y="806"/>
                </a:cubicBezTo>
                <a:cubicBezTo>
                  <a:pt x="88" y="830"/>
                  <a:pt x="49" y="845"/>
                  <a:pt x="22" y="855"/>
                </a:cubicBezTo>
                <a:cubicBezTo>
                  <a:pt x="2" y="883"/>
                  <a:pt x="2" y="876"/>
                  <a:pt x="2" y="924"/>
                </a:cubicBezTo>
                <a:cubicBezTo>
                  <a:pt x="2" y="947"/>
                  <a:pt x="0" y="971"/>
                  <a:pt x="8" y="993"/>
                </a:cubicBezTo>
                <a:cubicBezTo>
                  <a:pt x="11" y="1005"/>
                  <a:pt x="50" y="1011"/>
                  <a:pt x="57" y="1013"/>
                </a:cubicBezTo>
                <a:cubicBezTo>
                  <a:pt x="70" y="1017"/>
                  <a:pt x="85" y="1018"/>
                  <a:pt x="98" y="1027"/>
                </a:cubicBezTo>
                <a:cubicBezTo>
                  <a:pt x="105" y="1031"/>
                  <a:pt x="111" y="1037"/>
                  <a:pt x="119" y="1041"/>
                </a:cubicBezTo>
                <a:cubicBezTo>
                  <a:pt x="162" y="1060"/>
                  <a:pt x="217" y="1061"/>
                  <a:pt x="264" y="1075"/>
                </a:cubicBezTo>
                <a:cubicBezTo>
                  <a:pt x="297" y="1098"/>
                  <a:pt x="330" y="1120"/>
                  <a:pt x="367" y="1138"/>
                </a:cubicBezTo>
                <a:cubicBezTo>
                  <a:pt x="392" y="1150"/>
                  <a:pt x="423" y="1149"/>
                  <a:pt x="450" y="1158"/>
                </a:cubicBezTo>
                <a:cubicBezTo>
                  <a:pt x="466" y="1206"/>
                  <a:pt x="459" y="1185"/>
                  <a:pt x="470" y="1220"/>
                </a:cubicBezTo>
                <a:cubicBezTo>
                  <a:pt x="476" y="1284"/>
                  <a:pt x="478" y="1333"/>
                  <a:pt x="539" y="1365"/>
                </a:cubicBezTo>
                <a:cubicBezTo>
                  <a:pt x="572" y="1414"/>
                  <a:pt x="627" y="1439"/>
                  <a:pt x="670" y="1482"/>
                </a:cubicBezTo>
                <a:cubicBezTo>
                  <a:pt x="689" y="1541"/>
                  <a:pt x="682" y="1511"/>
                  <a:pt x="670" y="1634"/>
                </a:cubicBezTo>
                <a:cubicBezTo>
                  <a:pt x="667" y="1655"/>
                  <a:pt x="671" y="1681"/>
                  <a:pt x="657" y="1696"/>
                </a:cubicBezTo>
                <a:cubicBezTo>
                  <a:pt x="638" y="1714"/>
                  <a:pt x="595" y="1744"/>
                  <a:pt x="595" y="1744"/>
                </a:cubicBezTo>
                <a:cubicBezTo>
                  <a:pt x="577" y="1796"/>
                  <a:pt x="603" y="1733"/>
                  <a:pt x="567" y="1779"/>
                </a:cubicBezTo>
                <a:cubicBezTo>
                  <a:pt x="537" y="1815"/>
                  <a:pt x="564" y="1894"/>
                  <a:pt x="498" y="1917"/>
                </a:cubicBezTo>
                <a:cubicBezTo>
                  <a:pt x="493" y="1924"/>
                  <a:pt x="487" y="1930"/>
                  <a:pt x="484" y="1938"/>
                </a:cubicBezTo>
                <a:cubicBezTo>
                  <a:pt x="478" y="1951"/>
                  <a:pt x="477" y="1966"/>
                  <a:pt x="470" y="1979"/>
                </a:cubicBezTo>
                <a:cubicBezTo>
                  <a:pt x="455" y="2002"/>
                  <a:pt x="437" y="2018"/>
                  <a:pt x="422" y="2041"/>
                </a:cubicBezTo>
                <a:cubicBezTo>
                  <a:pt x="426" y="2081"/>
                  <a:pt x="417" y="2163"/>
                  <a:pt x="464" y="2179"/>
                </a:cubicBezTo>
                <a:cubicBezTo>
                  <a:pt x="477" y="2201"/>
                  <a:pt x="510" y="2233"/>
                  <a:pt x="533" y="2248"/>
                </a:cubicBezTo>
                <a:cubicBezTo>
                  <a:pt x="544" y="2271"/>
                  <a:pt x="558" y="2292"/>
                  <a:pt x="567" y="2317"/>
                </a:cubicBezTo>
                <a:cubicBezTo>
                  <a:pt x="564" y="2333"/>
                  <a:pt x="563" y="2349"/>
                  <a:pt x="560" y="2365"/>
                </a:cubicBezTo>
                <a:cubicBezTo>
                  <a:pt x="556" y="2379"/>
                  <a:pt x="546" y="2407"/>
                  <a:pt x="546" y="2407"/>
                </a:cubicBezTo>
                <a:cubicBezTo>
                  <a:pt x="553" y="2437"/>
                  <a:pt x="550" y="2451"/>
                  <a:pt x="581" y="2462"/>
                </a:cubicBezTo>
                <a:cubicBezTo>
                  <a:pt x="638" y="2543"/>
                  <a:pt x="560" y="2678"/>
                  <a:pt x="650" y="2738"/>
                </a:cubicBezTo>
                <a:cubicBezTo>
                  <a:pt x="656" y="2761"/>
                  <a:pt x="663" y="2783"/>
                  <a:pt x="670" y="2807"/>
                </a:cubicBezTo>
                <a:cubicBezTo>
                  <a:pt x="672" y="2866"/>
                  <a:pt x="651" y="2932"/>
                  <a:pt x="677" y="2986"/>
                </a:cubicBezTo>
                <a:cubicBezTo>
                  <a:pt x="688" y="3008"/>
                  <a:pt x="729" y="2988"/>
                  <a:pt x="753" y="2979"/>
                </a:cubicBezTo>
                <a:cubicBezTo>
                  <a:pt x="784" y="2966"/>
                  <a:pt x="801" y="2921"/>
                  <a:pt x="829" y="2903"/>
                </a:cubicBezTo>
                <a:cubicBezTo>
                  <a:pt x="837" y="2878"/>
                  <a:pt x="835" y="2844"/>
                  <a:pt x="857" y="2827"/>
                </a:cubicBezTo>
                <a:cubicBezTo>
                  <a:pt x="862" y="2822"/>
                  <a:pt x="902" y="2813"/>
                  <a:pt x="905" y="2813"/>
                </a:cubicBezTo>
                <a:cubicBezTo>
                  <a:pt x="939" y="2788"/>
                  <a:pt x="953" y="2755"/>
                  <a:pt x="988" y="2731"/>
                </a:cubicBezTo>
                <a:cubicBezTo>
                  <a:pt x="1023" y="2674"/>
                  <a:pt x="976" y="2739"/>
                  <a:pt x="1022" y="2703"/>
                </a:cubicBezTo>
                <a:cubicBezTo>
                  <a:pt x="1036" y="2691"/>
                  <a:pt x="1043" y="2674"/>
                  <a:pt x="1057" y="2662"/>
                </a:cubicBezTo>
                <a:cubicBezTo>
                  <a:pt x="1076" y="2620"/>
                  <a:pt x="1105" y="2585"/>
                  <a:pt x="1126" y="2544"/>
                </a:cubicBezTo>
                <a:cubicBezTo>
                  <a:pt x="1128" y="2481"/>
                  <a:pt x="1103" y="2326"/>
                  <a:pt x="1195" y="2296"/>
                </a:cubicBezTo>
                <a:cubicBezTo>
                  <a:pt x="1219" y="2211"/>
                  <a:pt x="1201" y="2176"/>
                  <a:pt x="1277" y="2124"/>
                </a:cubicBezTo>
                <a:cubicBezTo>
                  <a:pt x="1294" y="2097"/>
                  <a:pt x="1301" y="2067"/>
                  <a:pt x="1319" y="2041"/>
                </a:cubicBezTo>
                <a:cubicBezTo>
                  <a:pt x="1323" y="1942"/>
                  <a:pt x="1324" y="1842"/>
                  <a:pt x="1332" y="1744"/>
                </a:cubicBezTo>
                <a:cubicBezTo>
                  <a:pt x="1334" y="1713"/>
                  <a:pt x="1374" y="1662"/>
                  <a:pt x="1374" y="1662"/>
                </a:cubicBezTo>
                <a:cubicBezTo>
                  <a:pt x="1376" y="1611"/>
                  <a:pt x="1374" y="1560"/>
                  <a:pt x="1381" y="1510"/>
                </a:cubicBezTo>
                <a:cubicBezTo>
                  <a:pt x="1382" y="1501"/>
                  <a:pt x="1391" y="1496"/>
                  <a:pt x="1395" y="1489"/>
                </a:cubicBezTo>
                <a:cubicBezTo>
                  <a:pt x="1401" y="1476"/>
                  <a:pt x="1403" y="1452"/>
                  <a:pt x="1408" y="1441"/>
                </a:cubicBezTo>
                <a:cubicBezTo>
                  <a:pt x="1415" y="1423"/>
                  <a:pt x="1427" y="1409"/>
                  <a:pt x="1436" y="1393"/>
                </a:cubicBezTo>
                <a:cubicBezTo>
                  <a:pt x="1443" y="1345"/>
                  <a:pt x="1455" y="1347"/>
                  <a:pt x="1464" y="1310"/>
                </a:cubicBezTo>
                <a:cubicBezTo>
                  <a:pt x="1466" y="1298"/>
                  <a:pt x="1464" y="1285"/>
                  <a:pt x="1470" y="1275"/>
                </a:cubicBezTo>
                <a:cubicBezTo>
                  <a:pt x="1480" y="1253"/>
                  <a:pt x="1532" y="1241"/>
                  <a:pt x="1532" y="1241"/>
                </a:cubicBezTo>
                <a:cubicBezTo>
                  <a:pt x="1547" y="1197"/>
                  <a:pt x="1548" y="1177"/>
                  <a:pt x="1532" y="1131"/>
                </a:cubicBezTo>
                <a:cubicBezTo>
                  <a:pt x="1528" y="1098"/>
                  <a:pt x="1527" y="1065"/>
                  <a:pt x="1519" y="1034"/>
                </a:cubicBezTo>
                <a:cubicBezTo>
                  <a:pt x="1515" y="1020"/>
                  <a:pt x="1509" y="1006"/>
                  <a:pt x="1505" y="993"/>
                </a:cubicBezTo>
                <a:cubicBezTo>
                  <a:pt x="1502" y="986"/>
                  <a:pt x="1498" y="972"/>
                  <a:pt x="1498" y="972"/>
                </a:cubicBezTo>
                <a:cubicBezTo>
                  <a:pt x="1492" y="924"/>
                  <a:pt x="1497" y="883"/>
                  <a:pt x="1457" y="855"/>
                </a:cubicBezTo>
                <a:cubicBezTo>
                  <a:pt x="1447" y="827"/>
                  <a:pt x="1431" y="781"/>
                  <a:pt x="1408" y="765"/>
                </a:cubicBezTo>
                <a:cubicBezTo>
                  <a:pt x="1387" y="750"/>
                  <a:pt x="1346" y="724"/>
                  <a:pt x="1346" y="724"/>
                </a:cubicBezTo>
                <a:cubicBezTo>
                  <a:pt x="1336" y="710"/>
                  <a:pt x="1320" y="702"/>
                  <a:pt x="1312" y="689"/>
                </a:cubicBezTo>
                <a:cubicBezTo>
                  <a:pt x="1306" y="681"/>
                  <a:pt x="1308" y="670"/>
                  <a:pt x="1305" y="662"/>
                </a:cubicBezTo>
                <a:cubicBezTo>
                  <a:pt x="1294" y="637"/>
                  <a:pt x="1271" y="620"/>
                  <a:pt x="1250" y="606"/>
                </a:cubicBezTo>
                <a:cubicBezTo>
                  <a:pt x="1213" y="498"/>
                  <a:pt x="1226" y="375"/>
                  <a:pt x="1264" y="269"/>
                </a:cubicBezTo>
                <a:cubicBezTo>
                  <a:pt x="1241" y="246"/>
                  <a:pt x="1252" y="248"/>
                  <a:pt x="1236" y="248"/>
                </a:cubicBezTo>
                <a:close/>
              </a:path>
            </a:pathLst>
          </a:custGeom>
          <a:blipFill dpi="0" rotWithShape="0">
            <a:blip r:embed="rId4">
              <a:alphaModFix amt="50000"/>
            </a:blip>
            <a:srcRect/>
            <a:tile tx="0" ty="0" sx="100000" sy="100000" flip="none" algn="tl"/>
          </a:blipFill>
          <a:ln w="9525">
            <a:solidFill>
              <a:srgbClr val="FF0000"/>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nb-NO" altLang="nb-NO" sz="1800">
              <a:solidFill>
                <a:srgbClr val="000000"/>
              </a:solidFill>
            </a:endParaRPr>
          </a:p>
        </p:txBody>
      </p:sp>
      <p:sp>
        <p:nvSpPr>
          <p:cNvPr id="123910" name="Text Box 6"/>
          <p:cNvSpPr txBox="1">
            <a:spLocks noChangeArrowheads="1"/>
          </p:cNvSpPr>
          <p:nvPr/>
        </p:nvSpPr>
        <p:spPr bwMode="auto">
          <a:xfrm>
            <a:off x="60325" y="6491288"/>
            <a:ext cx="1173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nb-NO" sz="1400">
                <a:solidFill>
                  <a:srgbClr val="000000"/>
                </a:solidFill>
                <a:cs typeface="Arial" panose="020B0604020202020204" pitchFamily="34" charset="0"/>
              </a:rPr>
              <a:t>Photo: CAIC</a:t>
            </a:r>
          </a:p>
        </p:txBody>
      </p:sp>
    </p:spTree>
    <p:extLst>
      <p:ext uri="{BB962C8B-B14F-4D97-AF65-F5344CB8AC3E}">
        <p14:creationId xmlns:p14="http://schemas.microsoft.com/office/powerpoint/2010/main" val="345406569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05-Professor(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5678488"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5955" name="Rectangle 3"/>
          <p:cNvSpPr>
            <a:spLocks noChangeArrowheads="1"/>
          </p:cNvSpPr>
          <p:nvPr/>
        </p:nvSpPr>
        <p:spPr bwMode="auto">
          <a:xfrm>
            <a:off x="5791200" y="1143000"/>
            <a:ext cx="3276600" cy="1350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nb-NO" sz="4000" b="1">
                <a:solidFill>
                  <a:srgbClr val="000000"/>
                </a:solidFill>
                <a:cs typeface="Arial" panose="020B0604020202020204" pitchFamily="34" charset="0"/>
              </a:rPr>
              <a:t>R5</a:t>
            </a:r>
            <a:endParaRPr lang="en-US" altLang="nb-NO" sz="1800" b="1">
              <a:solidFill>
                <a:srgbClr val="000000"/>
              </a:solidFill>
              <a:cs typeface="Arial" panose="020B0604020202020204" pitchFamily="34" charset="0"/>
            </a:endParaRPr>
          </a:p>
          <a:p>
            <a:pPr eaLnBrk="1" hangingPunct="1"/>
            <a:endParaRPr lang="en-US" altLang="nb-NO" sz="1800" b="1">
              <a:solidFill>
                <a:srgbClr val="000000"/>
              </a:solidFill>
              <a:cs typeface="Arial" panose="020B0604020202020204" pitchFamily="34" charset="0"/>
            </a:endParaRPr>
          </a:p>
          <a:p>
            <a:pPr eaLnBrk="1" hangingPunct="1"/>
            <a:r>
              <a:rPr lang="en-US" altLang="nb-NO" b="1">
                <a:solidFill>
                  <a:srgbClr val="000000"/>
                </a:solidFill>
                <a:cs typeface="Arial" panose="020B0604020202020204" pitchFamily="34" charset="0"/>
              </a:rPr>
              <a:t>Major or Maximum</a:t>
            </a:r>
            <a:endParaRPr lang="en-US" altLang="nb-NO" sz="1800" b="1">
              <a:solidFill>
                <a:srgbClr val="000000"/>
              </a:solidFill>
              <a:cs typeface="Arial" panose="020B0604020202020204" pitchFamily="34" charset="0"/>
            </a:endParaRPr>
          </a:p>
        </p:txBody>
      </p:sp>
      <p:sp>
        <p:nvSpPr>
          <p:cNvPr id="125956" name="Rectangle 4"/>
          <p:cNvSpPr>
            <a:spLocks noChangeArrowheads="1"/>
          </p:cNvSpPr>
          <p:nvPr/>
        </p:nvSpPr>
        <p:spPr bwMode="auto">
          <a:xfrm>
            <a:off x="5791200" y="3810000"/>
            <a:ext cx="3352800"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nb-NO" sz="1800" b="1" i="1" u="sng">
                <a:solidFill>
                  <a:srgbClr val="000000"/>
                </a:solidFill>
                <a:cs typeface="Arial" panose="020B0604020202020204" pitchFamily="34" charset="0"/>
              </a:rPr>
              <a:t>Accounts for:</a:t>
            </a:r>
            <a:endParaRPr lang="en-US" altLang="nb-NO" sz="1800" b="1">
              <a:solidFill>
                <a:srgbClr val="000000"/>
              </a:solidFill>
              <a:cs typeface="Arial" panose="020B0604020202020204" pitchFamily="34" charset="0"/>
            </a:endParaRPr>
          </a:p>
          <a:p>
            <a:pPr eaLnBrk="1" hangingPunct="1"/>
            <a:endParaRPr lang="en-US" altLang="nb-NO" sz="1800" b="1">
              <a:solidFill>
                <a:srgbClr val="000000"/>
              </a:solidFill>
              <a:cs typeface="Arial" panose="020B0604020202020204" pitchFamily="34" charset="0"/>
            </a:endParaRPr>
          </a:p>
          <a:p>
            <a:pPr eaLnBrk="1" hangingPunct="1">
              <a:buFontTx/>
              <a:buChar char="•"/>
            </a:pPr>
            <a:r>
              <a:rPr lang="en-US" altLang="nb-NO" sz="1800" b="1">
                <a:solidFill>
                  <a:srgbClr val="000000"/>
                </a:solidFill>
                <a:cs typeface="Arial" panose="020B0604020202020204" pitchFamily="34" charset="0"/>
              </a:rPr>
              <a:t>Horizontal Extent</a:t>
            </a:r>
          </a:p>
          <a:p>
            <a:pPr eaLnBrk="1" hangingPunct="1">
              <a:buFontTx/>
              <a:buChar char="•"/>
            </a:pPr>
            <a:endParaRPr lang="en-US" altLang="nb-NO" sz="1800" b="1">
              <a:solidFill>
                <a:srgbClr val="000000"/>
              </a:solidFill>
              <a:cs typeface="Arial" panose="020B0604020202020204" pitchFamily="34" charset="0"/>
            </a:endParaRPr>
          </a:p>
          <a:p>
            <a:pPr eaLnBrk="1" hangingPunct="1">
              <a:buFontTx/>
              <a:buChar char="•"/>
            </a:pPr>
            <a:r>
              <a:rPr lang="en-US" altLang="nb-NO" sz="1800" b="1">
                <a:solidFill>
                  <a:srgbClr val="000000"/>
                </a:solidFill>
                <a:cs typeface="Arial" panose="020B0604020202020204" pitchFamily="34" charset="0"/>
              </a:rPr>
              <a:t>Vertical Depth of Fracture</a:t>
            </a:r>
          </a:p>
          <a:p>
            <a:pPr eaLnBrk="1" hangingPunct="1">
              <a:buFontTx/>
              <a:buChar char="•"/>
            </a:pPr>
            <a:endParaRPr lang="en-US" altLang="nb-NO" sz="1800" b="1">
              <a:solidFill>
                <a:srgbClr val="000000"/>
              </a:solidFill>
              <a:cs typeface="Arial" panose="020B0604020202020204" pitchFamily="34" charset="0"/>
            </a:endParaRPr>
          </a:p>
          <a:p>
            <a:pPr eaLnBrk="1" hangingPunct="1">
              <a:buFontTx/>
              <a:buChar char="•"/>
            </a:pPr>
            <a:r>
              <a:rPr lang="en-US" altLang="nb-NO" sz="1800" b="1">
                <a:solidFill>
                  <a:srgbClr val="000000"/>
                </a:solidFill>
                <a:cs typeface="Arial" panose="020B0604020202020204" pitchFamily="34" charset="0"/>
              </a:rPr>
              <a:t>Volume</a:t>
            </a:r>
          </a:p>
          <a:p>
            <a:pPr eaLnBrk="1" hangingPunct="1">
              <a:buFontTx/>
              <a:buChar char="•"/>
            </a:pPr>
            <a:endParaRPr lang="en-US" altLang="nb-NO" sz="1800" b="1">
              <a:solidFill>
                <a:srgbClr val="000000"/>
              </a:solidFill>
              <a:cs typeface="Arial" panose="020B0604020202020204" pitchFamily="34" charset="0"/>
            </a:endParaRPr>
          </a:p>
          <a:p>
            <a:pPr eaLnBrk="1" hangingPunct="1">
              <a:buFontTx/>
              <a:buChar char="•"/>
            </a:pPr>
            <a:r>
              <a:rPr lang="en-US" altLang="nb-NO" sz="1800" b="1">
                <a:solidFill>
                  <a:srgbClr val="000000"/>
                </a:solidFill>
                <a:cs typeface="Arial" panose="020B0604020202020204" pitchFamily="34" charset="0"/>
              </a:rPr>
              <a:t>Runout Distance</a:t>
            </a:r>
          </a:p>
        </p:txBody>
      </p:sp>
      <p:sp>
        <p:nvSpPr>
          <p:cNvPr id="125957" name="Freeform 5" descr="Pink tissue paper"/>
          <p:cNvSpPr>
            <a:spLocks/>
          </p:cNvSpPr>
          <p:nvPr/>
        </p:nvSpPr>
        <p:spPr bwMode="auto">
          <a:xfrm>
            <a:off x="533400" y="914400"/>
            <a:ext cx="4206875" cy="6065838"/>
          </a:xfrm>
          <a:custGeom>
            <a:avLst/>
            <a:gdLst>
              <a:gd name="T0" fmla="*/ 2147483647 w 2650"/>
              <a:gd name="T1" fmla="*/ 2147483647 h 3821"/>
              <a:gd name="T2" fmla="*/ 2147483647 w 2650"/>
              <a:gd name="T3" fmla="*/ 2147483647 h 3821"/>
              <a:gd name="T4" fmla="*/ 2147483647 w 2650"/>
              <a:gd name="T5" fmla="*/ 2147483647 h 3821"/>
              <a:gd name="T6" fmla="*/ 2147483647 w 2650"/>
              <a:gd name="T7" fmla="*/ 2147483647 h 3821"/>
              <a:gd name="T8" fmla="*/ 2147483647 w 2650"/>
              <a:gd name="T9" fmla="*/ 2147483647 h 3821"/>
              <a:gd name="T10" fmla="*/ 2147483647 w 2650"/>
              <a:gd name="T11" fmla="*/ 2147483647 h 3821"/>
              <a:gd name="T12" fmla="*/ 2147483647 w 2650"/>
              <a:gd name="T13" fmla="*/ 2147483647 h 3821"/>
              <a:gd name="T14" fmla="*/ 2147483647 w 2650"/>
              <a:gd name="T15" fmla="*/ 2147483647 h 3821"/>
              <a:gd name="T16" fmla="*/ 2147483647 w 2650"/>
              <a:gd name="T17" fmla="*/ 2147483647 h 3821"/>
              <a:gd name="T18" fmla="*/ 2147483647 w 2650"/>
              <a:gd name="T19" fmla="*/ 2147483647 h 3821"/>
              <a:gd name="T20" fmla="*/ 2147483647 w 2650"/>
              <a:gd name="T21" fmla="*/ 2147483647 h 3821"/>
              <a:gd name="T22" fmla="*/ 2147483647 w 2650"/>
              <a:gd name="T23" fmla="*/ 2147483647 h 3821"/>
              <a:gd name="T24" fmla="*/ 2147483647 w 2650"/>
              <a:gd name="T25" fmla="*/ 2147483647 h 3821"/>
              <a:gd name="T26" fmla="*/ 2147483647 w 2650"/>
              <a:gd name="T27" fmla="*/ 2147483647 h 3821"/>
              <a:gd name="T28" fmla="*/ 2147483647 w 2650"/>
              <a:gd name="T29" fmla="*/ 2147483647 h 3821"/>
              <a:gd name="T30" fmla="*/ 2147483647 w 2650"/>
              <a:gd name="T31" fmla="*/ 2147483647 h 3821"/>
              <a:gd name="T32" fmla="*/ 2147483647 w 2650"/>
              <a:gd name="T33" fmla="*/ 2147483647 h 3821"/>
              <a:gd name="T34" fmla="*/ 2147483647 w 2650"/>
              <a:gd name="T35" fmla="*/ 2147483647 h 3821"/>
              <a:gd name="T36" fmla="*/ 2147483647 w 2650"/>
              <a:gd name="T37" fmla="*/ 2147483647 h 3821"/>
              <a:gd name="T38" fmla="*/ 2147483647 w 2650"/>
              <a:gd name="T39" fmla="*/ 2147483647 h 3821"/>
              <a:gd name="T40" fmla="*/ 2147483647 w 2650"/>
              <a:gd name="T41" fmla="*/ 2147483647 h 3821"/>
              <a:gd name="T42" fmla="*/ 2147483647 w 2650"/>
              <a:gd name="T43" fmla="*/ 2147483647 h 3821"/>
              <a:gd name="T44" fmla="*/ 2147483647 w 2650"/>
              <a:gd name="T45" fmla="*/ 2147483647 h 3821"/>
              <a:gd name="T46" fmla="*/ 2147483647 w 2650"/>
              <a:gd name="T47" fmla="*/ 2147483647 h 3821"/>
              <a:gd name="T48" fmla="*/ 2147483647 w 2650"/>
              <a:gd name="T49" fmla="*/ 2147483647 h 3821"/>
              <a:gd name="T50" fmla="*/ 2147483647 w 2650"/>
              <a:gd name="T51" fmla="*/ 2147483647 h 3821"/>
              <a:gd name="T52" fmla="*/ 2147483647 w 2650"/>
              <a:gd name="T53" fmla="*/ 2147483647 h 3821"/>
              <a:gd name="T54" fmla="*/ 2147483647 w 2650"/>
              <a:gd name="T55" fmla="*/ 2147483647 h 3821"/>
              <a:gd name="T56" fmla="*/ 2147483647 w 2650"/>
              <a:gd name="T57" fmla="*/ 2147483647 h 3821"/>
              <a:gd name="T58" fmla="*/ 2147483647 w 2650"/>
              <a:gd name="T59" fmla="*/ 2147483647 h 3821"/>
              <a:gd name="T60" fmla="*/ 0 w 2650"/>
              <a:gd name="T61" fmla="*/ 2147483647 h 3821"/>
              <a:gd name="T62" fmla="*/ 2147483647 w 2650"/>
              <a:gd name="T63" fmla="*/ 2147483647 h 3821"/>
              <a:gd name="T64" fmla="*/ 2147483647 w 2650"/>
              <a:gd name="T65" fmla="*/ 2147483647 h 3821"/>
              <a:gd name="T66" fmla="*/ 2147483647 w 2650"/>
              <a:gd name="T67" fmla="*/ 2147483647 h 3821"/>
              <a:gd name="T68" fmla="*/ 2147483647 w 2650"/>
              <a:gd name="T69" fmla="*/ 2147483647 h 3821"/>
              <a:gd name="T70" fmla="*/ 2147483647 w 2650"/>
              <a:gd name="T71" fmla="*/ 2147483647 h 3821"/>
              <a:gd name="T72" fmla="*/ 2147483647 w 2650"/>
              <a:gd name="T73" fmla="*/ 2147483647 h 3821"/>
              <a:gd name="T74" fmla="*/ 2147483647 w 2650"/>
              <a:gd name="T75" fmla="*/ 2147483647 h 3821"/>
              <a:gd name="T76" fmla="*/ 2147483647 w 2650"/>
              <a:gd name="T77" fmla="*/ 2147483647 h 3821"/>
              <a:gd name="T78" fmla="*/ 2147483647 w 2650"/>
              <a:gd name="T79" fmla="*/ 2147483647 h 3821"/>
              <a:gd name="T80" fmla="*/ 2147483647 w 2650"/>
              <a:gd name="T81" fmla="*/ 2147483647 h 3821"/>
              <a:gd name="T82" fmla="*/ 2147483647 w 2650"/>
              <a:gd name="T83" fmla="*/ 2147483647 h 3821"/>
              <a:gd name="T84" fmla="*/ 2147483647 w 2650"/>
              <a:gd name="T85" fmla="*/ 2147483647 h 3821"/>
              <a:gd name="T86" fmla="*/ 2147483647 w 2650"/>
              <a:gd name="T87" fmla="*/ 2147483647 h 3821"/>
              <a:gd name="T88" fmla="*/ 2147483647 w 2650"/>
              <a:gd name="T89" fmla="*/ 2147483647 h 3821"/>
              <a:gd name="T90" fmla="*/ 2147483647 w 2650"/>
              <a:gd name="T91" fmla="*/ 2147483647 h 3821"/>
              <a:gd name="T92" fmla="*/ 2147483647 w 2650"/>
              <a:gd name="T93" fmla="*/ 2147483647 h 3821"/>
              <a:gd name="T94" fmla="*/ 2147483647 w 2650"/>
              <a:gd name="T95" fmla="*/ 2147483647 h 3821"/>
              <a:gd name="T96" fmla="*/ 2147483647 w 2650"/>
              <a:gd name="T97" fmla="*/ 2147483647 h 3821"/>
              <a:gd name="T98" fmla="*/ 2147483647 w 2650"/>
              <a:gd name="T99" fmla="*/ 2147483647 h 3821"/>
              <a:gd name="T100" fmla="*/ 2147483647 w 2650"/>
              <a:gd name="T101" fmla="*/ 2147483647 h 3821"/>
              <a:gd name="T102" fmla="*/ 2147483647 w 2650"/>
              <a:gd name="T103" fmla="*/ 2147483647 h 3821"/>
              <a:gd name="T104" fmla="*/ 2147483647 w 2650"/>
              <a:gd name="T105" fmla="*/ 2147483647 h 3821"/>
              <a:gd name="T106" fmla="*/ 2147483647 w 2650"/>
              <a:gd name="T107" fmla="*/ 2147483647 h 3821"/>
              <a:gd name="T108" fmla="*/ 2147483647 w 2650"/>
              <a:gd name="T109" fmla="*/ 2147483647 h 3821"/>
              <a:gd name="T110" fmla="*/ 2147483647 w 2650"/>
              <a:gd name="T111" fmla="*/ 2147483647 h 3821"/>
              <a:gd name="T112" fmla="*/ 2147483647 w 2650"/>
              <a:gd name="T113" fmla="*/ 2147483647 h 3821"/>
              <a:gd name="T114" fmla="*/ 2147483647 w 2650"/>
              <a:gd name="T115" fmla="*/ 2147483647 h 3821"/>
              <a:gd name="T116" fmla="*/ 2147483647 w 2650"/>
              <a:gd name="T117" fmla="*/ 2147483647 h 3821"/>
              <a:gd name="T118" fmla="*/ 2147483647 w 2650"/>
              <a:gd name="T119" fmla="*/ 2147483647 h 3821"/>
              <a:gd name="T120" fmla="*/ 2147483647 w 2650"/>
              <a:gd name="T121" fmla="*/ 2147483647 h 3821"/>
              <a:gd name="T122" fmla="*/ 2147483647 w 2650"/>
              <a:gd name="T123" fmla="*/ 0 h 382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650"/>
              <a:gd name="T187" fmla="*/ 0 h 3821"/>
              <a:gd name="T188" fmla="*/ 2650 w 2650"/>
              <a:gd name="T189" fmla="*/ 3821 h 382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650" h="3821">
                <a:moveTo>
                  <a:pt x="1717" y="0"/>
                </a:moveTo>
                <a:cubicBezTo>
                  <a:pt x="1601" y="30"/>
                  <a:pt x="1453" y="15"/>
                  <a:pt x="1331" y="21"/>
                </a:cubicBezTo>
                <a:cubicBezTo>
                  <a:pt x="1292" y="40"/>
                  <a:pt x="1262" y="61"/>
                  <a:pt x="1221" y="76"/>
                </a:cubicBezTo>
                <a:cubicBezTo>
                  <a:pt x="1207" y="80"/>
                  <a:pt x="1179" y="90"/>
                  <a:pt x="1179" y="90"/>
                </a:cubicBezTo>
                <a:cubicBezTo>
                  <a:pt x="1119" y="131"/>
                  <a:pt x="1180" y="213"/>
                  <a:pt x="1117" y="235"/>
                </a:cubicBezTo>
                <a:cubicBezTo>
                  <a:pt x="1096" y="249"/>
                  <a:pt x="1086" y="266"/>
                  <a:pt x="1076" y="290"/>
                </a:cubicBezTo>
                <a:cubicBezTo>
                  <a:pt x="1070" y="303"/>
                  <a:pt x="1062" y="331"/>
                  <a:pt x="1062" y="331"/>
                </a:cubicBezTo>
                <a:cubicBezTo>
                  <a:pt x="1072" y="395"/>
                  <a:pt x="1089" y="474"/>
                  <a:pt x="1028" y="518"/>
                </a:cubicBezTo>
                <a:cubicBezTo>
                  <a:pt x="1023" y="524"/>
                  <a:pt x="1016" y="530"/>
                  <a:pt x="1014" y="538"/>
                </a:cubicBezTo>
                <a:cubicBezTo>
                  <a:pt x="1009" y="549"/>
                  <a:pt x="1015" y="564"/>
                  <a:pt x="1007" y="573"/>
                </a:cubicBezTo>
                <a:cubicBezTo>
                  <a:pt x="1003" y="576"/>
                  <a:pt x="957" y="589"/>
                  <a:pt x="945" y="593"/>
                </a:cubicBezTo>
                <a:cubicBezTo>
                  <a:pt x="934" y="625"/>
                  <a:pt x="902" y="640"/>
                  <a:pt x="876" y="662"/>
                </a:cubicBezTo>
                <a:cubicBezTo>
                  <a:pt x="822" y="705"/>
                  <a:pt x="760" y="733"/>
                  <a:pt x="704" y="773"/>
                </a:cubicBezTo>
                <a:cubicBezTo>
                  <a:pt x="693" y="801"/>
                  <a:pt x="661" y="809"/>
                  <a:pt x="635" y="828"/>
                </a:cubicBezTo>
                <a:cubicBezTo>
                  <a:pt x="628" y="832"/>
                  <a:pt x="614" y="842"/>
                  <a:pt x="614" y="842"/>
                </a:cubicBezTo>
                <a:cubicBezTo>
                  <a:pt x="583" y="885"/>
                  <a:pt x="570" y="953"/>
                  <a:pt x="621" y="987"/>
                </a:cubicBezTo>
                <a:cubicBezTo>
                  <a:pt x="635" y="1041"/>
                  <a:pt x="615" y="991"/>
                  <a:pt x="648" y="1028"/>
                </a:cubicBezTo>
                <a:cubicBezTo>
                  <a:pt x="658" y="1040"/>
                  <a:pt x="662" y="1059"/>
                  <a:pt x="676" y="1069"/>
                </a:cubicBezTo>
                <a:cubicBezTo>
                  <a:pt x="708" y="1090"/>
                  <a:pt x="745" y="1106"/>
                  <a:pt x="779" y="1125"/>
                </a:cubicBezTo>
                <a:cubicBezTo>
                  <a:pt x="849" y="1163"/>
                  <a:pt x="795" y="1143"/>
                  <a:pt x="841" y="1159"/>
                </a:cubicBezTo>
                <a:cubicBezTo>
                  <a:pt x="870" y="1188"/>
                  <a:pt x="890" y="1187"/>
                  <a:pt x="931" y="1193"/>
                </a:cubicBezTo>
                <a:cubicBezTo>
                  <a:pt x="938" y="1195"/>
                  <a:pt x="946" y="1194"/>
                  <a:pt x="952" y="1200"/>
                </a:cubicBezTo>
                <a:cubicBezTo>
                  <a:pt x="963" y="1211"/>
                  <a:pt x="963" y="1236"/>
                  <a:pt x="979" y="1242"/>
                </a:cubicBezTo>
                <a:cubicBezTo>
                  <a:pt x="1012" y="1253"/>
                  <a:pt x="1035" y="1279"/>
                  <a:pt x="1069" y="1290"/>
                </a:cubicBezTo>
                <a:cubicBezTo>
                  <a:pt x="1115" y="1304"/>
                  <a:pt x="1166" y="1311"/>
                  <a:pt x="1214" y="1318"/>
                </a:cubicBezTo>
                <a:cubicBezTo>
                  <a:pt x="1241" y="1334"/>
                  <a:pt x="1251" y="1351"/>
                  <a:pt x="1283" y="1359"/>
                </a:cubicBezTo>
                <a:cubicBezTo>
                  <a:pt x="1295" y="1367"/>
                  <a:pt x="1311" y="1370"/>
                  <a:pt x="1324" y="1380"/>
                </a:cubicBezTo>
                <a:cubicBezTo>
                  <a:pt x="1330" y="1384"/>
                  <a:pt x="1332" y="1394"/>
                  <a:pt x="1338" y="1400"/>
                </a:cubicBezTo>
                <a:cubicBezTo>
                  <a:pt x="1344" y="1405"/>
                  <a:pt x="1352" y="1408"/>
                  <a:pt x="1359" y="1414"/>
                </a:cubicBezTo>
                <a:cubicBezTo>
                  <a:pt x="1366" y="1420"/>
                  <a:pt x="1372" y="1428"/>
                  <a:pt x="1379" y="1435"/>
                </a:cubicBezTo>
                <a:cubicBezTo>
                  <a:pt x="1397" y="1491"/>
                  <a:pt x="1369" y="1425"/>
                  <a:pt x="1407" y="1462"/>
                </a:cubicBezTo>
                <a:cubicBezTo>
                  <a:pt x="1414" y="1469"/>
                  <a:pt x="1416" y="1480"/>
                  <a:pt x="1421" y="1490"/>
                </a:cubicBezTo>
                <a:cubicBezTo>
                  <a:pt x="1414" y="1545"/>
                  <a:pt x="1421" y="1558"/>
                  <a:pt x="1379" y="1587"/>
                </a:cubicBezTo>
                <a:cubicBezTo>
                  <a:pt x="1374" y="1593"/>
                  <a:pt x="1371" y="1601"/>
                  <a:pt x="1366" y="1607"/>
                </a:cubicBezTo>
                <a:cubicBezTo>
                  <a:pt x="1360" y="1612"/>
                  <a:pt x="1350" y="1614"/>
                  <a:pt x="1345" y="1621"/>
                </a:cubicBezTo>
                <a:cubicBezTo>
                  <a:pt x="1326" y="1643"/>
                  <a:pt x="1317" y="1668"/>
                  <a:pt x="1297" y="1690"/>
                </a:cubicBezTo>
                <a:cubicBezTo>
                  <a:pt x="1275" y="1753"/>
                  <a:pt x="1256" y="1822"/>
                  <a:pt x="1207" y="1869"/>
                </a:cubicBezTo>
                <a:cubicBezTo>
                  <a:pt x="1183" y="1941"/>
                  <a:pt x="1221" y="1843"/>
                  <a:pt x="1179" y="1897"/>
                </a:cubicBezTo>
                <a:cubicBezTo>
                  <a:pt x="1162" y="1917"/>
                  <a:pt x="1174" y="1970"/>
                  <a:pt x="1152" y="1987"/>
                </a:cubicBezTo>
                <a:cubicBezTo>
                  <a:pt x="1119" y="2010"/>
                  <a:pt x="1095" y="2040"/>
                  <a:pt x="1062" y="2062"/>
                </a:cubicBezTo>
                <a:cubicBezTo>
                  <a:pt x="1046" y="2085"/>
                  <a:pt x="1041" y="2132"/>
                  <a:pt x="1014" y="2145"/>
                </a:cubicBezTo>
                <a:cubicBezTo>
                  <a:pt x="996" y="2152"/>
                  <a:pt x="959" y="2159"/>
                  <a:pt x="959" y="2159"/>
                </a:cubicBezTo>
                <a:cubicBezTo>
                  <a:pt x="927" y="2178"/>
                  <a:pt x="905" y="2187"/>
                  <a:pt x="883" y="2221"/>
                </a:cubicBezTo>
                <a:cubicBezTo>
                  <a:pt x="878" y="2228"/>
                  <a:pt x="875" y="2236"/>
                  <a:pt x="869" y="2242"/>
                </a:cubicBezTo>
                <a:cubicBezTo>
                  <a:pt x="863" y="2246"/>
                  <a:pt x="854" y="2245"/>
                  <a:pt x="848" y="2249"/>
                </a:cubicBezTo>
                <a:cubicBezTo>
                  <a:pt x="833" y="2256"/>
                  <a:pt x="807" y="2276"/>
                  <a:pt x="807" y="2276"/>
                </a:cubicBezTo>
                <a:cubicBezTo>
                  <a:pt x="790" y="2301"/>
                  <a:pt x="796" y="2298"/>
                  <a:pt x="766" y="2311"/>
                </a:cubicBezTo>
                <a:cubicBezTo>
                  <a:pt x="752" y="2316"/>
                  <a:pt x="724" y="2325"/>
                  <a:pt x="724" y="2325"/>
                </a:cubicBezTo>
                <a:cubicBezTo>
                  <a:pt x="687" y="2361"/>
                  <a:pt x="686" y="2390"/>
                  <a:pt x="641" y="2421"/>
                </a:cubicBezTo>
                <a:cubicBezTo>
                  <a:pt x="626" y="2470"/>
                  <a:pt x="612" y="2518"/>
                  <a:pt x="593" y="2566"/>
                </a:cubicBezTo>
                <a:cubicBezTo>
                  <a:pt x="585" y="2620"/>
                  <a:pt x="567" y="2670"/>
                  <a:pt x="559" y="2725"/>
                </a:cubicBezTo>
                <a:cubicBezTo>
                  <a:pt x="554" y="2756"/>
                  <a:pt x="552" y="2811"/>
                  <a:pt x="524" y="2835"/>
                </a:cubicBezTo>
                <a:cubicBezTo>
                  <a:pt x="455" y="2891"/>
                  <a:pt x="558" y="2782"/>
                  <a:pt x="483" y="2856"/>
                </a:cubicBezTo>
                <a:cubicBezTo>
                  <a:pt x="445" y="2892"/>
                  <a:pt x="431" y="2916"/>
                  <a:pt x="379" y="2931"/>
                </a:cubicBezTo>
                <a:cubicBezTo>
                  <a:pt x="350" y="2977"/>
                  <a:pt x="342" y="2977"/>
                  <a:pt x="297" y="3000"/>
                </a:cubicBezTo>
                <a:cubicBezTo>
                  <a:pt x="261" y="3052"/>
                  <a:pt x="307" y="2978"/>
                  <a:pt x="276" y="3063"/>
                </a:cubicBezTo>
                <a:cubicBezTo>
                  <a:pt x="260" y="3106"/>
                  <a:pt x="220" y="3143"/>
                  <a:pt x="193" y="3180"/>
                </a:cubicBezTo>
                <a:cubicBezTo>
                  <a:pt x="153" y="3232"/>
                  <a:pt x="190" y="3178"/>
                  <a:pt x="159" y="3242"/>
                </a:cubicBezTo>
                <a:cubicBezTo>
                  <a:pt x="141" y="3277"/>
                  <a:pt x="97" y="3317"/>
                  <a:pt x="69" y="3345"/>
                </a:cubicBezTo>
                <a:cubicBezTo>
                  <a:pt x="51" y="3398"/>
                  <a:pt x="59" y="3470"/>
                  <a:pt x="21" y="3511"/>
                </a:cubicBezTo>
                <a:cubicBezTo>
                  <a:pt x="18" y="3522"/>
                  <a:pt x="17" y="3533"/>
                  <a:pt x="14" y="3545"/>
                </a:cubicBezTo>
                <a:cubicBezTo>
                  <a:pt x="10" y="3559"/>
                  <a:pt x="0" y="3587"/>
                  <a:pt x="0" y="3587"/>
                </a:cubicBezTo>
                <a:cubicBezTo>
                  <a:pt x="21" y="3647"/>
                  <a:pt x="220" y="3607"/>
                  <a:pt x="221" y="3607"/>
                </a:cubicBezTo>
                <a:cubicBezTo>
                  <a:pt x="521" y="3613"/>
                  <a:pt x="815" y="3649"/>
                  <a:pt x="1117" y="3656"/>
                </a:cubicBezTo>
                <a:cubicBezTo>
                  <a:pt x="1208" y="3674"/>
                  <a:pt x="1277" y="3736"/>
                  <a:pt x="1366" y="3759"/>
                </a:cubicBezTo>
                <a:cubicBezTo>
                  <a:pt x="1446" y="3779"/>
                  <a:pt x="1531" y="3770"/>
                  <a:pt x="1614" y="3773"/>
                </a:cubicBezTo>
                <a:cubicBezTo>
                  <a:pt x="1673" y="3779"/>
                  <a:pt x="1726" y="3794"/>
                  <a:pt x="1786" y="3800"/>
                </a:cubicBezTo>
                <a:cubicBezTo>
                  <a:pt x="1817" y="3810"/>
                  <a:pt x="1850" y="3814"/>
                  <a:pt x="1883" y="3821"/>
                </a:cubicBezTo>
                <a:cubicBezTo>
                  <a:pt x="1917" y="3818"/>
                  <a:pt x="1951" y="3819"/>
                  <a:pt x="1986" y="3814"/>
                </a:cubicBezTo>
                <a:cubicBezTo>
                  <a:pt x="1998" y="3812"/>
                  <a:pt x="2008" y="3803"/>
                  <a:pt x="2021" y="3800"/>
                </a:cubicBezTo>
                <a:cubicBezTo>
                  <a:pt x="2032" y="3796"/>
                  <a:pt x="2043" y="3795"/>
                  <a:pt x="2055" y="3794"/>
                </a:cubicBezTo>
                <a:cubicBezTo>
                  <a:pt x="2103" y="3788"/>
                  <a:pt x="2151" y="3786"/>
                  <a:pt x="2200" y="3780"/>
                </a:cubicBezTo>
                <a:cubicBezTo>
                  <a:pt x="2218" y="3777"/>
                  <a:pt x="2236" y="3775"/>
                  <a:pt x="2255" y="3773"/>
                </a:cubicBezTo>
                <a:cubicBezTo>
                  <a:pt x="2268" y="3733"/>
                  <a:pt x="2251" y="3768"/>
                  <a:pt x="2283" y="3738"/>
                </a:cubicBezTo>
                <a:cubicBezTo>
                  <a:pt x="2301" y="3719"/>
                  <a:pt x="2309" y="3690"/>
                  <a:pt x="2324" y="3669"/>
                </a:cubicBezTo>
                <a:cubicBezTo>
                  <a:pt x="2310" y="3615"/>
                  <a:pt x="2330" y="3664"/>
                  <a:pt x="2276" y="3628"/>
                </a:cubicBezTo>
                <a:cubicBezTo>
                  <a:pt x="2247" y="3608"/>
                  <a:pt x="2211" y="3585"/>
                  <a:pt x="2179" y="3573"/>
                </a:cubicBezTo>
                <a:cubicBezTo>
                  <a:pt x="2161" y="3566"/>
                  <a:pt x="2141" y="3564"/>
                  <a:pt x="2124" y="3559"/>
                </a:cubicBezTo>
                <a:cubicBezTo>
                  <a:pt x="2096" y="3517"/>
                  <a:pt x="2015" y="3498"/>
                  <a:pt x="1972" y="3469"/>
                </a:cubicBezTo>
                <a:cubicBezTo>
                  <a:pt x="1964" y="3445"/>
                  <a:pt x="1964" y="3423"/>
                  <a:pt x="1938" y="3414"/>
                </a:cubicBezTo>
                <a:cubicBezTo>
                  <a:pt x="1920" y="3407"/>
                  <a:pt x="1883" y="3400"/>
                  <a:pt x="1883" y="3400"/>
                </a:cubicBezTo>
                <a:cubicBezTo>
                  <a:pt x="1868" y="3357"/>
                  <a:pt x="1835" y="3322"/>
                  <a:pt x="1814" y="3283"/>
                </a:cubicBezTo>
                <a:cubicBezTo>
                  <a:pt x="1793" y="3245"/>
                  <a:pt x="1784" y="3203"/>
                  <a:pt x="1766" y="3166"/>
                </a:cubicBezTo>
                <a:cubicBezTo>
                  <a:pt x="1754" y="3142"/>
                  <a:pt x="1739" y="3122"/>
                  <a:pt x="1731" y="3097"/>
                </a:cubicBezTo>
                <a:cubicBezTo>
                  <a:pt x="1733" y="3081"/>
                  <a:pt x="1733" y="3064"/>
                  <a:pt x="1738" y="3049"/>
                </a:cubicBezTo>
                <a:cubicBezTo>
                  <a:pt x="1747" y="3015"/>
                  <a:pt x="1775" y="2991"/>
                  <a:pt x="1786" y="2959"/>
                </a:cubicBezTo>
                <a:cubicBezTo>
                  <a:pt x="1798" y="2808"/>
                  <a:pt x="1786" y="2668"/>
                  <a:pt x="1800" y="2518"/>
                </a:cubicBezTo>
                <a:cubicBezTo>
                  <a:pt x="1801" y="2496"/>
                  <a:pt x="1819" y="2495"/>
                  <a:pt x="1834" y="2490"/>
                </a:cubicBezTo>
                <a:cubicBezTo>
                  <a:pt x="1866" y="2442"/>
                  <a:pt x="1852" y="2462"/>
                  <a:pt x="1876" y="2428"/>
                </a:cubicBezTo>
                <a:cubicBezTo>
                  <a:pt x="1880" y="2421"/>
                  <a:pt x="1890" y="2407"/>
                  <a:pt x="1890" y="2407"/>
                </a:cubicBezTo>
                <a:cubicBezTo>
                  <a:pt x="1898" y="2376"/>
                  <a:pt x="1906" y="2316"/>
                  <a:pt x="1924" y="2290"/>
                </a:cubicBezTo>
                <a:cubicBezTo>
                  <a:pt x="1944" y="2258"/>
                  <a:pt x="1960" y="2253"/>
                  <a:pt x="1972" y="2214"/>
                </a:cubicBezTo>
                <a:cubicBezTo>
                  <a:pt x="1983" y="2173"/>
                  <a:pt x="1992" y="2124"/>
                  <a:pt x="2000" y="2083"/>
                </a:cubicBezTo>
                <a:cubicBezTo>
                  <a:pt x="2002" y="2069"/>
                  <a:pt x="2000" y="2054"/>
                  <a:pt x="2007" y="2042"/>
                </a:cubicBezTo>
                <a:cubicBezTo>
                  <a:pt x="2010" y="2036"/>
                  <a:pt x="2046" y="2012"/>
                  <a:pt x="2055" y="2007"/>
                </a:cubicBezTo>
                <a:cubicBezTo>
                  <a:pt x="2059" y="1872"/>
                  <a:pt x="2044" y="1795"/>
                  <a:pt x="2097" y="1690"/>
                </a:cubicBezTo>
                <a:cubicBezTo>
                  <a:pt x="2099" y="1680"/>
                  <a:pt x="2097" y="1669"/>
                  <a:pt x="2103" y="1662"/>
                </a:cubicBezTo>
                <a:cubicBezTo>
                  <a:pt x="2107" y="1655"/>
                  <a:pt x="2121" y="1656"/>
                  <a:pt x="2124" y="1649"/>
                </a:cubicBezTo>
                <a:cubicBezTo>
                  <a:pt x="2147" y="1579"/>
                  <a:pt x="2127" y="1515"/>
                  <a:pt x="2172" y="1456"/>
                </a:cubicBezTo>
                <a:cubicBezTo>
                  <a:pt x="2185" y="1392"/>
                  <a:pt x="2191" y="1325"/>
                  <a:pt x="2221" y="1269"/>
                </a:cubicBezTo>
                <a:cubicBezTo>
                  <a:pt x="2229" y="1252"/>
                  <a:pt x="2228" y="1239"/>
                  <a:pt x="2234" y="1221"/>
                </a:cubicBezTo>
                <a:cubicBezTo>
                  <a:pt x="2238" y="1207"/>
                  <a:pt x="2248" y="1180"/>
                  <a:pt x="2248" y="1180"/>
                </a:cubicBezTo>
                <a:cubicBezTo>
                  <a:pt x="2242" y="1136"/>
                  <a:pt x="2209" y="1055"/>
                  <a:pt x="2234" y="1014"/>
                </a:cubicBezTo>
                <a:cubicBezTo>
                  <a:pt x="2241" y="1001"/>
                  <a:pt x="2276" y="1000"/>
                  <a:pt x="2276" y="1000"/>
                </a:cubicBezTo>
                <a:cubicBezTo>
                  <a:pt x="2305" y="972"/>
                  <a:pt x="2339" y="967"/>
                  <a:pt x="2379" y="959"/>
                </a:cubicBezTo>
                <a:cubicBezTo>
                  <a:pt x="2389" y="926"/>
                  <a:pt x="2394" y="840"/>
                  <a:pt x="2400" y="828"/>
                </a:cubicBezTo>
                <a:cubicBezTo>
                  <a:pt x="2410" y="804"/>
                  <a:pt x="2447" y="798"/>
                  <a:pt x="2469" y="793"/>
                </a:cubicBezTo>
                <a:cubicBezTo>
                  <a:pt x="2477" y="780"/>
                  <a:pt x="2480" y="764"/>
                  <a:pt x="2490" y="752"/>
                </a:cubicBezTo>
                <a:cubicBezTo>
                  <a:pt x="2503" y="734"/>
                  <a:pt x="2532" y="730"/>
                  <a:pt x="2552" y="725"/>
                </a:cubicBezTo>
                <a:cubicBezTo>
                  <a:pt x="2560" y="711"/>
                  <a:pt x="2562" y="695"/>
                  <a:pt x="2572" y="683"/>
                </a:cubicBezTo>
                <a:cubicBezTo>
                  <a:pt x="2585" y="666"/>
                  <a:pt x="2616" y="660"/>
                  <a:pt x="2634" y="649"/>
                </a:cubicBezTo>
                <a:cubicBezTo>
                  <a:pt x="2638" y="610"/>
                  <a:pt x="2650" y="574"/>
                  <a:pt x="2628" y="538"/>
                </a:cubicBezTo>
                <a:cubicBezTo>
                  <a:pt x="2624" y="531"/>
                  <a:pt x="2614" y="531"/>
                  <a:pt x="2607" y="531"/>
                </a:cubicBezTo>
                <a:cubicBezTo>
                  <a:pt x="2538" y="522"/>
                  <a:pt x="2400" y="511"/>
                  <a:pt x="2400" y="511"/>
                </a:cubicBezTo>
                <a:cubicBezTo>
                  <a:pt x="2350" y="498"/>
                  <a:pt x="2377" y="486"/>
                  <a:pt x="2338" y="469"/>
                </a:cubicBezTo>
                <a:cubicBezTo>
                  <a:pt x="2324" y="463"/>
                  <a:pt x="2297" y="456"/>
                  <a:pt x="2297" y="456"/>
                </a:cubicBezTo>
                <a:cubicBezTo>
                  <a:pt x="2265" y="432"/>
                  <a:pt x="2215" y="402"/>
                  <a:pt x="2186" y="373"/>
                </a:cubicBezTo>
                <a:cubicBezTo>
                  <a:pt x="2160" y="347"/>
                  <a:pt x="2184" y="353"/>
                  <a:pt x="2152" y="331"/>
                </a:cubicBezTo>
                <a:cubicBezTo>
                  <a:pt x="2132" y="317"/>
                  <a:pt x="2091" y="297"/>
                  <a:pt x="2069" y="290"/>
                </a:cubicBezTo>
                <a:cubicBezTo>
                  <a:pt x="2062" y="280"/>
                  <a:pt x="2058" y="266"/>
                  <a:pt x="2048" y="262"/>
                </a:cubicBezTo>
                <a:cubicBezTo>
                  <a:pt x="2008" y="244"/>
                  <a:pt x="1981" y="261"/>
                  <a:pt x="1945" y="235"/>
                </a:cubicBezTo>
                <a:cubicBezTo>
                  <a:pt x="1901" y="203"/>
                  <a:pt x="1865" y="161"/>
                  <a:pt x="1821" y="131"/>
                </a:cubicBezTo>
                <a:cubicBezTo>
                  <a:pt x="1812" y="98"/>
                  <a:pt x="1810" y="86"/>
                  <a:pt x="1786" y="62"/>
                </a:cubicBezTo>
                <a:cubicBezTo>
                  <a:pt x="1774" y="29"/>
                  <a:pt x="1755" y="0"/>
                  <a:pt x="1717" y="0"/>
                </a:cubicBezTo>
                <a:close/>
              </a:path>
            </a:pathLst>
          </a:custGeom>
          <a:blipFill dpi="0" rotWithShape="0">
            <a:blip r:embed="rId4">
              <a:alphaModFix amt="50000"/>
            </a:blip>
            <a:srcRect/>
            <a:tile tx="0" ty="0" sx="100000" sy="100000" flip="none" algn="tl"/>
          </a:blipFill>
          <a:ln w="9525">
            <a:solidFill>
              <a:srgbClr val="FF0000"/>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nb-NO" altLang="nb-NO" sz="1800">
              <a:solidFill>
                <a:srgbClr val="000000"/>
              </a:solidFill>
            </a:endParaRPr>
          </a:p>
        </p:txBody>
      </p:sp>
      <p:sp>
        <p:nvSpPr>
          <p:cNvPr id="125958" name="Text Box 6"/>
          <p:cNvSpPr txBox="1">
            <a:spLocks noChangeArrowheads="1"/>
          </p:cNvSpPr>
          <p:nvPr/>
        </p:nvSpPr>
        <p:spPr bwMode="auto">
          <a:xfrm>
            <a:off x="60325" y="6491288"/>
            <a:ext cx="1173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nb-NO" sz="1400">
                <a:solidFill>
                  <a:srgbClr val="000000"/>
                </a:solidFill>
                <a:cs typeface="Arial" panose="020B0604020202020204" pitchFamily="34" charset="0"/>
              </a:rPr>
              <a:t>Photo: CAIC</a:t>
            </a:r>
          </a:p>
        </p:txBody>
      </p:sp>
    </p:spTree>
    <p:extLst>
      <p:ext uri="{BB962C8B-B14F-4D97-AF65-F5344CB8AC3E}">
        <p14:creationId xmlns:p14="http://schemas.microsoft.com/office/powerpoint/2010/main" val="89622879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Snøskreddynamikk</a:t>
            </a:r>
          </a:p>
        </p:txBody>
      </p:sp>
      <p:sp>
        <p:nvSpPr>
          <p:cNvPr id="3" name="Rektangel 2"/>
          <p:cNvSpPr/>
          <p:nvPr/>
        </p:nvSpPr>
        <p:spPr>
          <a:xfrm>
            <a:off x="971600" y="5301208"/>
            <a:ext cx="4572000" cy="923330"/>
          </a:xfrm>
          <a:prstGeom prst="rect">
            <a:avLst/>
          </a:prstGeom>
        </p:spPr>
        <p:txBody>
          <a:bodyPr>
            <a:spAutoFit/>
          </a:bodyPr>
          <a:lstStyle/>
          <a:p>
            <a:r>
              <a:rPr lang="nb-NO" b="1" dirty="0">
                <a:solidFill>
                  <a:srgbClr val="000000"/>
                </a:solidFill>
                <a:latin typeface="Times New Roman" panose="02020603050405020304" pitchFamily="18" charset="0"/>
              </a:rPr>
              <a:t>Kinetiske energi = ½ m ∙ v</a:t>
            </a:r>
            <a:r>
              <a:rPr lang="nb-NO" sz="1100" b="1" baseline="30000" dirty="0">
                <a:solidFill>
                  <a:srgbClr val="000000"/>
                </a:solidFill>
                <a:latin typeface="Times New Roman" panose="02020603050405020304" pitchFamily="18" charset="0"/>
              </a:rPr>
              <a:t>2</a:t>
            </a:r>
            <a:r>
              <a:rPr lang="nb-NO" sz="1100" b="1" dirty="0">
                <a:solidFill>
                  <a:srgbClr val="000000"/>
                </a:solidFill>
                <a:latin typeface="Times New Roman" panose="02020603050405020304" pitchFamily="18" charset="0"/>
              </a:rPr>
              <a:t> </a:t>
            </a:r>
            <a:endParaRPr lang="nb-NO" dirty="0">
              <a:solidFill>
                <a:srgbClr val="000000"/>
              </a:solidFill>
            </a:endParaRPr>
          </a:p>
          <a:p>
            <a:endParaRPr lang="nb-NO" b="1" dirty="0">
              <a:solidFill>
                <a:srgbClr val="000000"/>
              </a:solidFill>
              <a:latin typeface="Times New Roman" panose="02020603050405020304" pitchFamily="18" charset="0"/>
            </a:endParaRPr>
          </a:p>
          <a:p>
            <a:r>
              <a:rPr lang="nb-NO" b="1" dirty="0">
                <a:solidFill>
                  <a:srgbClr val="000000"/>
                </a:solidFill>
                <a:latin typeface="Times New Roman" panose="02020603050405020304" pitchFamily="18" charset="0"/>
              </a:rPr>
              <a:t>Trykk = ρ ∙ v</a:t>
            </a:r>
            <a:r>
              <a:rPr lang="nb-NO" sz="1100" b="1" baseline="30000" dirty="0">
                <a:solidFill>
                  <a:srgbClr val="000000"/>
                </a:solidFill>
                <a:latin typeface="Times New Roman" panose="02020603050405020304" pitchFamily="18" charset="0"/>
              </a:rPr>
              <a:t>2</a:t>
            </a:r>
            <a:endParaRPr lang="nb-NO" sz="2800" baseline="30000" dirty="0">
              <a:solidFill>
                <a:srgbClr val="000000"/>
              </a:solidFill>
            </a:endParaRPr>
          </a:p>
        </p:txBody>
      </p:sp>
      <p:pic>
        <p:nvPicPr>
          <p:cNvPr id="4" name="Bild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1560" y="1268760"/>
            <a:ext cx="3600000" cy="3873919"/>
          </a:xfrm>
          <a:prstGeom prst="rect">
            <a:avLst/>
          </a:prstGeom>
        </p:spPr>
      </p:pic>
      <p:pic>
        <p:nvPicPr>
          <p:cNvPr id="5" name="Bild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92080" y="44624"/>
            <a:ext cx="3199091" cy="6120000"/>
          </a:xfrm>
          <a:prstGeom prst="rect">
            <a:avLst/>
          </a:prstGeom>
        </p:spPr>
      </p:pic>
    </p:spTree>
    <p:extLst>
      <p:ext uri="{BB962C8B-B14F-4D97-AF65-F5344CB8AC3E}">
        <p14:creationId xmlns:p14="http://schemas.microsoft.com/office/powerpoint/2010/main" val="108684314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Hastigheter av snøskred</a:t>
            </a:r>
          </a:p>
        </p:txBody>
      </p:sp>
      <p:graphicFrame>
        <p:nvGraphicFramePr>
          <p:cNvPr id="4" name="Tabell 3"/>
          <p:cNvGraphicFramePr>
            <a:graphicFrameLocks noGrp="1"/>
          </p:cNvGraphicFramePr>
          <p:nvPr>
            <p:extLst>
              <p:ext uri="{D42A27DB-BD31-4B8C-83A1-F6EECF244321}">
                <p14:modId xmlns:p14="http://schemas.microsoft.com/office/powerpoint/2010/main" val="1661292612"/>
              </p:ext>
            </p:extLst>
          </p:nvPr>
        </p:nvGraphicFramePr>
        <p:xfrm>
          <a:off x="947936" y="2276872"/>
          <a:ext cx="7248129" cy="2779504"/>
        </p:xfrm>
        <a:graphic>
          <a:graphicData uri="http://schemas.openxmlformats.org/drawingml/2006/table">
            <a:tbl>
              <a:tblPr firstRow="1" bandRow="1">
                <a:tableStyleId>{073A0DAA-6AF3-43AB-8588-CEC1D06C72B9}</a:tableStyleId>
              </a:tblPr>
              <a:tblGrid>
                <a:gridCol w="2416043">
                  <a:extLst>
                    <a:ext uri="{9D8B030D-6E8A-4147-A177-3AD203B41FA5}">
                      <a16:colId xmlns="" xmlns:a16="http://schemas.microsoft.com/office/drawing/2014/main" val="20000"/>
                    </a:ext>
                  </a:extLst>
                </a:gridCol>
                <a:gridCol w="2416043">
                  <a:extLst>
                    <a:ext uri="{9D8B030D-6E8A-4147-A177-3AD203B41FA5}">
                      <a16:colId xmlns="" xmlns:a16="http://schemas.microsoft.com/office/drawing/2014/main" val="20001"/>
                    </a:ext>
                  </a:extLst>
                </a:gridCol>
                <a:gridCol w="2416043">
                  <a:extLst>
                    <a:ext uri="{9D8B030D-6E8A-4147-A177-3AD203B41FA5}">
                      <a16:colId xmlns="" xmlns:a16="http://schemas.microsoft.com/office/drawing/2014/main" val="20002"/>
                    </a:ext>
                  </a:extLst>
                </a:gridCol>
              </a:tblGrid>
              <a:tr h="694876">
                <a:tc>
                  <a:txBody>
                    <a:bodyPr/>
                    <a:lstStyle/>
                    <a:p>
                      <a:r>
                        <a:rPr lang="en-US" sz="2400" dirty="0"/>
                        <a:t>Type</a:t>
                      </a:r>
                    </a:p>
                  </a:txBody>
                  <a:tcPr/>
                </a:tc>
                <a:tc>
                  <a:txBody>
                    <a:bodyPr/>
                    <a:lstStyle/>
                    <a:p>
                      <a:r>
                        <a:rPr lang="en-US" sz="2400" dirty="0" err="1"/>
                        <a:t>Hastighet</a:t>
                      </a:r>
                      <a:r>
                        <a:rPr lang="en-US" sz="2400" dirty="0"/>
                        <a:t> m/s</a:t>
                      </a:r>
                    </a:p>
                  </a:txBody>
                  <a:tcPr/>
                </a:tc>
                <a:tc>
                  <a:txBody>
                    <a:bodyPr/>
                    <a:lstStyle/>
                    <a:p>
                      <a:r>
                        <a:rPr lang="en-US" sz="2400" dirty="0" err="1"/>
                        <a:t>Tetthet</a:t>
                      </a:r>
                      <a:r>
                        <a:rPr lang="en-US" sz="2400" dirty="0"/>
                        <a:t> </a:t>
                      </a:r>
                      <a:r>
                        <a:rPr lang="en-US" sz="2400" baseline="0" dirty="0"/>
                        <a:t>kg/m</a:t>
                      </a:r>
                      <a:r>
                        <a:rPr lang="en-US" sz="2400" baseline="30000" dirty="0"/>
                        <a:t>3</a:t>
                      </a:r>
                    </a:p>
                  </a:txBody>
                  <a:tcPr/>
                </a:tc>
                <a:extLst>
                  <a:ext uri="{0D108BD9-81ED-4DB2-BD59-A6C34878D82A}">
                    <a16:rowId xmlns="" xmlns:a16="http://schemas.microsoft.com/office/drawing/2014/main" val="10000"/>
                  </a:ext>
                </a:extLst>
              </a:tr>
              <a:tr h="694876">
                <a:tc>
                  <a:txBody>
                    <a:bodyPr/>
                    <a:lstStyle/>
                    <a:p>
                      <a:r>
                        <a:rPr lang="en-US" sz="2400" dirty="0" err="1">
                          <a:solidFill>
                            <a:srgbClr val="000000"/>
                          </a:solidFill>
                          <a:latin typeface="Arial" panose="020B0604020202020204" pitchFamily="34" charset="0"/>
                        </a:rPr>
                        <a:t>Våt</a:t>
                      </a:r>
                      <a:r>
                        <a:rPr lang="en-US" sz="2400" dirty="0">
                          <a:solidFill>
                            <a:srgbClr val="000000"/>
                          </a:solidFill>
                          <a:latin typeface="Arial" panose="020B0604020202020204" pitchFamily="34" charset="0"/>
                        </a:rPr>
                        <a:t> </a:t>
                      </a:r>
                      <a:endParaRPr lang="en-US" sz="2400" dirty="0"/>
                    </a:p>
                  </a:txBody>
                  <a:tcPr/>
                </a:tc>
                <a:tc>
                  <a:txBody>
                    <a:bodyPr/>
                    <a:lstStyle/>
                    <a:p>
                      <a:r>
                        <a:rPr lang="en-US" sz="2400" dirty="0"/>
                        <a:t>10 – 20 (35)</a:t>
                      </a:r>
                    </a:p>
                  </a:txBody>
                  <a:tcPr/>
                </a:tc>
                <a:tc>
                  <a:txBody>
                    <a:bodyPr/>
                    <a:lstStyle/>
                    <a:p>
                      <a:r>
                        <a:rPr lang="en-US" sz="2400" dirty="0"/>
                        <a:t>300 – 500 </a:t>
                      </a:r>
                    </a:p>
                  </a:txBody>
                  <a:tcPr/>
                </a:tc>
                <a:extLst>
                  <a:ext uri="{0D108BD9-81ED-4DB2-BD59-A6C34878D82A}">
                    <a16:rowId xmlns="" xmlns:a16="http://schemas.microsoft.com/office/drawing/2014/main" val="10001"/>
                  </a:ext>
                </a:extLst>
              </a:tr>
              <a:tr h="694876">
                <a:tc>
                  <a:txBody>
                    <a:bodyPr/>
                    <a:lstStyle/>
                    <a:p>
                      <a:r>
                        <a:rPr lang="nb-NO" sz="2400" dirty="0"/>
                        <a:t>Tørr</a:t>
                      </a:r>
                      <a:endParaRPr lang="en-US" sz="2400" dirty="0"/>
                    </a:p>
                  </a:txBody>
                  <a:tcPr/>
                </a:tc>
                <a:tc>
                  <a:txBody>
                    <a:bodyPr/>
                    <a:lstStyle/>
                    <a:p>
                      <a:r>
                        <a:rPr lang="en-US" sz="2400" dirty="0"/>
                        <a:t>20</a:t>
                      </a:r>
                      <a:r>
                        <a:rPr lang="en-US" sz="2400" baseline="0" dirty="0"/>
                        <a:t> – 40 (60)</a:t>
                      </a:r>
                      <a:endParaRPr lang="en-US" sz="2400" dirty="0"/>
                    </a:p>
                  </a:txBody>
                  <a:tcPr/>
                </a:tc>
                <a:tc>
                  <a:txBody>
                    <a:bodyPr/>
                    <a:lstStyle/>
                    <a:p>
                      <a:r>
                        <a:rPr lang="en-US" sz="2400" dirty="0"/>
                        <a:t>50 – 300 </a:t>
                      </a:r>
                    </a:p>
                  </a:txBody>
                  <a:tcPr/>
                </a:tc>
                <a:extLst>
                  <a:ext uri="{0D108BD9-81ED-4DB2-BD59-A6C34878D82A}">
                    <a16:rowId xmlns="" xmlns:a16="http://schemas.microsoft.com/office/drawing/2014/main" val="10002"/>
                  </a:ext>
                </a:extLst>
              </a:tr>
              <a:tr h="694876">
                <a:tc>
                  <a:txBody>
                    <a:bodyPr/>
                    <a:lstStyle/>
                    <a:p>
                      <a:r>
                        <a:rPr lang="en-US" sz="2400" dirty="0" err="1"/>
                        <a:t>Støvsky</a:t>
                      </a:r>
                      <a:endParaRPr lang="en-US" sz="2400" dirty="0"/>
                    </a:p>
                  </a:txBody>
                  <a:tcPr/>
                </a:tc>
                <a:tc>
                  <a:txBody>
                    <a:bodyPr/>
                    <a:lstStyle/>
                    <a:p>
                      <a:r>
                        <a:rPr lang="en-US" sz="2400" dirty="0"/>
                        <a:t>25 – 60 (90)</a:t>
                      </a:r>
                    </a:p>
                  </a:txBody>
                  <a:tcPr/>
                </a:tc>
                <a:tc>
                  <a:txBody>
                    <a:bodyPr/>
                    <a:lstStyle/>
                    <a:p>
                      <a:r>
                        <a:rPr lang="en-US" sz="2400" dirty="0"/>
                        <a:t>2 – 15 </a:t>
                      </a:r>
                    </a:p>
                  </a:txBody>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409523558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Snøprofil og Stabilitetstest</a:t>
            </a:r>
          </a:p>
        </p:txBody>
      </p:sp>
      <p:sp>
        <p:nvSpPr>
          <p:cNvPr id="3" name="Plassholder for tekst 2"/>
          <p:cNvSpPr>
            <a:spLocks noGrp="1"/>
          </p:cNvSpPr>
          <p:nvPr>
            <p:ph type="body" idx="1"/>
          </p:nvPr>
        </p:nvSpPr>
        <p:spPr/>
        <p:txBody>
          <a:bodyPr/>
          <a:lstStyle/>
          <a:p>
            <a:endParaRPr lang="nb-NO"/>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snowNERD.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8950" y="0"/>
            <a:ext cx="3575050" cy="3306763"/>
          </a:xfrm>
          <a:prstGeom prst="rect">
            <a:avLst/>
          </a:prstGeom>
          <a:noFill/>
          <a:ln w="9525">
            <a:noFill/>
            <a:miter lim="800000"/>
            <a:headEnd/>
            <a:tailEnd/>
          </a:ln>
        </p:spPr>
      </p:pic>
      <p:sp>
        <p:nvSpPr>
          <p:cNvPr id="4" name="Tittel 3"/>
          <p:cNvSpPr>
            <a:spLocks noGrp="1"/>
          </p:cNvSpPr>
          <p:nvPr>
            <p:ph type="title"/>
          </p:nvPr>
        </p:nvSpPr>
        <p:spPr/>
        <p:txBody>
          <a:bodyPr/>
          <a:lstStyle/>
          <a:p>
            <a:r>
              <a:rPr lang="nb-NO" dirty="0"/>
              <a:t>Snøprofil: Hvorfor?</a:t>
            </a:r>
          </a:p>
        </p:txBody>
      </p:sp>
      <p:sp>
        <p:nvSpPr>
          <p:cNvPr id="5" name="Plassholder for innhold 4"/>
          <p:cNvSpPr>
            <a:spLocks noGrp="1"/>
          </p:cNvSpPr>
          <p:nvPr>
            <p:ph idx="1"/>
          </p:nvPr>
        </p:nvSpPr>
        <p:spPr>
          <a:xfrm>
            <a:off x="179512" y="3256607"/>
            <a:ext cx="8856984" cy="4060825"/>
          </a:xfrm>
        </p:spPr>
        <p:txBody>
          <a:bodyPr/>
          <a:lstStyle/>
          <a:p>
            <a:r>
              <a:rPr lang="nb-NO" dirty="0"/>
              <a:t>Uten flak - ingen flakskred! Finnes det et flak?</a:t>
            </a:r>
          </a:p>
          <a:p>
            <a:r>
              <a:rPr lang="nb-NO" dirty="0"/>
              <a:t>Finnes det svake lag? Hvor svake er de? Hvor utbred er de?</a:t>
            </a:r>
          </a:p>
          <a:p>
            <a:r>
              <a:rPr lang="nb-NO" dirty="0"/>
              <a:t>Hvor fuktig er snøen?</a:t>
            </a:r>
          </a:p>
          <a:p>
            <a:pPr>
              <a:buNone/>
            </a:pPr>
            <a:endParaRPr lang="nb-NO" dirty="0"/>
          </a:p>
          <a:p>
            <a:pPr algn="ctr">
              <a:buNone/>
            </a:pPr>
            <a:r>
              <a:rPr lang="nb-NO" sz="2000" dirty="0">
                <a:solidFill>
                  <a:srgbClr val="FF0000"/>
                </a:solidFill>
              </a:rPr>
              <a:t>Oppbygging av snødekket er utgangspunkt for faregradsvurderingen</a:t>
            </a:r>
          </a:p>
        </p:txBody>
      </p:sp>
      <p:sp>
        <p:nvSpPr>
          <p:cNvPr id="51202" name="AutoShape 2" descr="http://www.avalanches.org/uploads/pics/Schneedeckenaufbau_01.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nb-NO"/>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Snøprofil: Når?</a:t>
            </a:r>
          </a:p>
        </p:txBody>
      </p:sp>
      <p:sp>
        <p:nvSpPr>
          <p:cNvPr id="3" name="Plassholder for innhold 2"/>
          <p:cNvSpPr>
            <a:spLocks noGrp="1"/>
          </p:cNvSpPr>
          <p:nvPr>
            <p:ph idx="1"/>
          </p:nvPr>
        </p:nvSpPr>
        <p:spPr/>
        <p:txBody>
          <a:bodyPr/>
          <a:lstStyle/>
          <a:p>
            <a:r>
              <a:rPr lang="nb-NO" dirty="0"/>
              <a:t>Når oppbygging av snødekke er ukjent for oss.</a:t>
            </a:r>
          </a:p>
          <a:p>
            <a:r>
              <a:rPr lang="nb-NO" dirty="0"/>
              <a:t>Ved fravær av tydelige faretegn må vi ta en titt i snødekket!</a:t>
            </a:r>
          </a:p>
          <a:p>
            <a:r>
              <a:rPr lang="nb-NO" dirty="0"/>
              <a:t>Når vi skal undersøke årsaken til et tydelig faretegn.</a:t>
            </a:r>
          </a:p>
        </p:txBody>
      </p:sp>
      <p:pic>
        <p:nvPicPr>
          <p:cNvPr id="68614" name="Picture 6" descr="http://mycupofteaminiatures.files.wordpress.com/2012/04/antique-wall-clocks-3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06514" y="3212976"/>
            <a:ext cx="2930973" cy="2880000"/>
          </a:xfrm>
          <a:prstGeom prst="rect">
            <a:avLst/>
          </a:prstGeom>
          <a:noFill/>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Snøprofil: Hvor?</a:t>
            </a:r>
          </a:p>
        </p:txBody>
      </p:sp>
      <p:sp>
        <p:nvSpPr>
          <p:cNvPr id="3" name="Plassholder for innhold 2"/>
          <p:cNvSpPr>
            <a:spLocks noGrp="1"/>
          </p:cNvSpPr>
          <p:nvPr>
            <p:ph idx="1"/>
          </p:nvPr>
        </p:nvSpPr>
        <p:spPr/>
        <p:txBody>
          <a:bodyPr/>
          <a:lstStyle/>
          <a:p>
            <a:pPr>
              <a:buNone/>
            </a:pPr>
            <a:r>
              <a:rPr lang="nb-NO" dirty="0"/>
              <a:t>Vi skal finne den ”verste” snøen, men samtidig tar vare på vår egen sikkerhet.</a:t>
            </a:r>
          </a:p>
          <a:p>
            <a:pPr>
              <a:buNone/>
            </a:pPr>
            <a:endParaRPr lang="nb-NO" dirty="0"/>
          </a:p>
          <a:p>
            <a:pPr>
              <a:buNone/>
            </a:pPr>
            <a:r>
              <a:rPr lang="nb-NO" dirty="0"/>
              <a:t>Plasseringen av snøprofilen skal tilfredsstille følgene kriterier:</a:t>
            </a:r>
          </a:p>
          <a:p>
            <a:r>
              <a:rPr lang="nb-NO" dirty="0"/>
              <a:t>Må være trygt (små heng uten terrengfeller)</a:t>
            </a:r>
          </a:p>
          <a:p>
            <a:r>
              <a:rPr lang="nb-NO" dirty="0"/>
              <a:t>Skal ha representativ eksposisjon og høyde over havet</a:t>
            </a:r>
          </a:p>
          <a:p>
            <a:r>
              <a:rPr lang="nb-NO" dirty="0"/>
              <a:t>Profilveggen skal ikke være </a:t>
            </a:r>
            <a:r>
              <a:rPr lang="nb-NO" dirty="0" err="1"/>
              <a:t>solutsatt</a:t>
            </a:r>
            <a:endParaRPr lang="nb-NO" dirty="0"/>
          </a:p>
          <a:p>
            <a:r>
              <a:rPr lang="nb-NO" dirty="0"/>
              <a:t>Snødybde &lt; 150 cm (bruk søkestang)</a:t>
            </a:r>
          </a:p>
          <a:p>
            <a:endParaRPr lang="nb-NO" dirty="0"/>
          </a:p>
          <a:p>
            <a:pPr>
              <a:buNone/>
            </a:pPr>
            <a:r>
              <a:rPr lang="nb-NO" sz="1800" dirty="0">
                <a:solidFill>
                  <a:srgbClr val="FF0000"/>
                </a:solidFill>
              </a:rPr>
              <a:t>Unngå områder som er veldig vindpåvirket (skavl), mye kjørt (nær heiser, populære turer) eller har mye vegetasjon (busker, store trær)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Omvandlingen i snøen påvirker</a:t>
            </a:r>
          </a:p>
        </p:txBody>
      </p:sp>
      <p:sp>
        <p:nvSpPr>
          <p:cNvPr id="3" name="Plassholder for innhold 2"/>
          <p:cNvSpPr>
            <a:spLocks noGrp="1"/>
          </p:cNvSpPr>
          <p:nvPr>
            <p:ph idx="1"/>
          </p:nvPr>
        </p:nvSpPr>
        <p:spPr>
          <a:xfrm>
            <a:off x="323850" y="2104479"/>
            <a:ext cx="8496300" cy="4060825"/>
          </a:xfrm>
        </p:spPr>
        <p:txBody>
          <a:bodyPr/>
          <a:lstStyle/>
          <a:p>
            <a:r>
              <a:rPr lang="nb-NO" dirty="0"/>
              <a:t>Tetthet</a:t>
            </a:r>
          </a:p>
          <a:p>
            <a:r>
              <a:rPr lang="nb-NO" dirty="0"/>
              <a:t>Struktur</a:t>
            </a:r>
          </a:p>
          <a:p>
            <a:r>
              <a:rPr lang="nb-NO" dirty="0"/>
              <a:t>Tekstur</a:t>
            </a:r>
          </a:p>
          <a:p>
            <a:r>
              <a:rPr lang="nb-NO" dirty="0"/>
              <a:t>Hardhet</a:t>
            </a:r>
          </a:p>
          <a:p>
            <a:r>
              <a:rPr lang="nb-NO" dirty="0"/>
              <a:t>Permeabilitet</a:t>
            </a:r>
          </a:p>
          <a:p>
            <a:endParaRPr lang="nb-NO" dirty="0"/>
          </a:p>
        </p:txBody>
      </p:sp>
      <p:pic>
        <p:nvPicPr>
          <p:cNvPr id="4" name="Bilde 3" descr="s1_aspect.jpg"/>
          <p:cNvPicPr>
            <a:picLocks noChangeAspect="1"/>
          </p:cNvPicPr>
          <p:nvPr/>
        </p:nvPicPr>
        <p:blipFill>
          <a:blip r:embed="rId3" cstate="print"/>
          <a:stretch>
            <a:fillRect/>
          </a:stretch>
        </p:blipFill>
        <p:spPr>
          <a:xfrm>
            <a:off x="4067944" y="1628800"/>
            <a:ext cx="4762500" cy="3314700"/>
          </a:xfrm>
          <a:prstGeom prst="rect">
            <a:avLst/>
          </a:prstGeom>
        </p:spPr>
      </p:pic>
      <p:sp>
        <p:nvSpPr>
          <p:cNvPr id="5" name="TekstSylinder 4"/>
          <p:cNvSpPr txBox="1"/>
          <p:nvPr/>
        </p:nvSpPr>
        <p:spPr>
          <a:xfrm>
            <a:off x="4067944" y="1628800"/>
            <a:ext cx="1330814" cy="307777"/>
          </a:xfrm>
          <a:prstGeom prst="rect">
            <a:avLst/>
          </a:prstGeom>
          <a:noFill/>
        </p:spPr>
        <p:txBody>
          <a:bodyPr wrap="none" rtlCol="0">
            <a:spAutoFit/>
          </a:bodyPr>
          <a:lstStyle/>
          <a:p>
            <a:r>
              <a:rPr lang="nb-NO" sz="1400" dirty="0">
                <a:solidFill>
                  <a:schemeClr val="bg1">
                    <a:lumMod val="65000"/>
                  </a:schemeClr>
                </a:solidFill>
              </a:rPr>
              <a:t>Kilde: COMET</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lstStyle/>
          <a:p>
            <a:r>
              <a:rPr lang="nb-NO" dirty="0"/>
              <a:t>Snøprofil: Hvordan?</a:t>
            </a:r>
          </a:p>
        </p:txBody>
      </p:sp>
      <p:sp>
        <p:nvSpPr>
          <p:cNvPr id="7" name="Plassholder for innhold 6"/>
          <p:cNvSpPr>
            <a:spLocks noGrp="1"/>
          </p:cNvSpPr>
          <p:nvPr>
            <p:ph idx="1"/>
          </p:nvPr>
        </p:nvSpPr>
        <p:spPr/>
        <p:txBody>
          <a:bodyPr/>
          <a:lstStyle/>
          <a:p>
            <a:r>
              <a:rPr lang="nb-NO" dirty="0"/>
              <a:t>Bruk søkestang for å finne en plass med ønsket snødybde over jevn underlag</a:t>
            </a:r>
          </a:p>
          <a:p>
            <a:r>
              <a:rPr lang="nb-NO" dirty="0"/>
              <a:t>Frigjør en 150 cm bredd profilvegg som ligger i skyggen</a:t>
            </a:r>
          </a:p>
          <a:p>
            <a:r>
              <a:rPr lang="nb-NO" dirty="0"/>
              <a:t>Grav helst til bunn, men ikke særlig dypere enn 150 cm</a:t>
            </a:r>
          </a:p>
          <a:p>
            <a:r>
              <a:rPr lang="nb-NO" dirty="0"/>
              <a:t>Noter dato, tid, koordinater og helning</a:t>
            </a:r>
          </a:p>
          <a:p>
            <a:r>
              <a:rPr lang="nb-NO" dirty="0"/>
              <a:t>Begynn med hardhetsprofil (evt. kornform og størrelse) på en side av profilveggen</a:t>
            </a:r>
          </a:p>
          <a:p>
            <a:r>
              <a:rPr lang="nb-NO" dirty="0"/>
              <a:t>Utfør ECT på den urørte delen av profilveggen</a:t>
            </a:r>
          </a:p>
          <a:p>
            <a:endParaRPr lang="nb-NO" dirty="0"/>
          </a:p>
          <a:p>
            <a:endParaRPr lang="nb-NO" dirty="0"/>
          </a:p>
        </p:txBody>
      </p:sp>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nb-NO" dirty="0"/>
              <a:t>Registrering i felt</a:t>
            </a:r>
          </a:p>
        </p:txBody>
      </p:sp>
      <p:pic>
        <p:nvPicPr>
          <p:cNvPr id="3074" name="Picture 2"/>
          <p:cNvPicPr>
            <a:picLocks noChangeAspect="1" noChangeArrowheads="1"/>
          </p:cNvPicPr>
          <p:nvPr/>
        </p:nvPicPr>
        <p:blipFill>
          <a:blip r:embed="rId3" cstate="print"/>
          <a:srcRect/>
          <a:stretch>
            <a:fillRect/>
          </a:stretch>
        </p:blipFill>
        <p:spPr bwMode="auto">
          <a:xfrm rot="5400000">
            <a:off x="2887638" y="1368946"/>
            <a:ext cx="3714750" cy="5962650"/>
          </a:xfrm>
          <a:prstGeom prst="rect">
            <a:avLst/>
          </a:prstGeom>
          <a:noFill/>
          <a:ln w="9525">
            <a:noFill/>
            <a:miter lim="800000"/>
            <a:headEnd/>
            <a:tailEnd/>
          </a:ln>
        </p:spPr>
      </p:pic>
      <p:sp>
        <p:nvSpPr>
          <p:cNvPr id="6" name="TekstSylinder 5"/>
          <p:cNvSpPr txBox="1"/>
          <p:nvPr/>
        </p:nvSpPr>
        <p:spPr>
          <a:xfrm>
            <a:off x="6286048" y="1988840"/>
            <a:ext cx="1742336" cy="461665"/>
          </a:xfrm>
          <a:prstGeom prst="rect">
            <a:avLst/>
          </a:prstGeom>
          <a:solidFill>
            <a:srgbClr val="FFFFCC">
              <a:alpha val="80000"/>
            </a:srgbClr>
          </a:solidFill>
        </p:spPr>
        <p:txBody>
          <a:bodyPr wrap="none" rtlCol="0">
            <a:spAutoFit/>
          </a:bodyPr>
          <a:lstStyle/>
          <a:p>
            <a:r>
              <a:rPr lang="nb-NO" sz="2400" dirty="0">
                <a:solidFill>
                  <a:srgbClr val="FF0000"/>
                </a:solidFill>
              </a:rPr>
              <a:t>Temperatur</a:t>
            </a:r>
          </a:p>
        </p:txBody>
      </p:sp>
      <p:sp>
        <p:nvSpPr>
          <p:cNvPr id="7" name="TekstSylinder 6"/>
          <p:cNvSpPr txBox="1"/>
          <p:nvPr/>
        </p:nvSpPr>
        <p:spPr>
          <a:xfrm>
            <a:off x="2282768" y="2031231"/>
            <a:ext cx="1281120" cy="461665"/>
          </a:xfrm>
          <a:prstGeom prst="rect">
            <a:avLst/>
          </a:prstGeom>
          <a:solidFill>
            <a:srgbClr val="FFFFCC">
              <a:alpha val="80000"/>
            </a:srgbClr>
          </a:solidFill>
        </p:spPr>
        <p:txBody>
          <a:bodyPr wrap="none" rtlCol="0">
            <a:spAutoFit/>
          </a:bodyPr>
          <a:lstStyle/>
          <a:p>
            <a:r>
              <a:rPr lang="nb-NO" sz="2400" dirty="0">
                <a:solidFill>
                  <a:srgbClr val="FF0000"/>
                </a:solidFill>
              </a:rPr>
              <a:t>Hardhet</a:t>
            </a:r>
          </a:p>
        </p:txBody>
      </p:sp>
      <p:sp>
        <p:nvSpPr>
          <p:cNvPr id="8" name="TekstSylinder 7"/>
          <p:cNvSpPr txBox="1"/>
          <p:nvPr/>
        </p:nvSpPr>
        <p:spPr>
          <a:xfrm>
            <a:off x="3334874" y="1268760"/>
            <a:ext cx="1741182" cy="830997"/>
          </a:xfrm>
          <a:prstGeom prst="rect">
            <a:avLst/>
          </a:prstGeom>
          <a:solidFill>
            <a:srgbClr val="FFFFCC">
              <a:alpha val="80000"/>
            </a:srgbClr>
          </a:solidFill>
        </p:spPr>
        <p:txBody>
          <a:bodyPr wrap="none" rtlCol="0">
            <a:spAutoFit/>
          </a:bodyPr>
          <a:lstStyle/>
          <a:p>
            <a:r>
              <a:rPr lang="nb-NO" sz="2400" dirty="0">
                <a:solidFill>
                  <a:srgbClr val="FF0000"/>
                </a:solidFill>
              </a:rPr>
              <a:t>Kornform &amp;</a:t>
            </a:r>
          </a:p>
          <a:p>
            <a:r>
              <a:rPr lang="nb-NO" sz="2400" dirty="0">
                <a:solidFill>
                  <a:srgbClr val="FF0000"/>
                </a:solidFill>
              </a:rPr>
              <a:t>størrelse</a:t>
            </a:r>
          </a:p>
        </p:txBody>
      </p:sp>
      <p:sp>
        <p:nvSpPr>
          <p:cNvPr id="9" name="TekstSylinder 8"/>
          <p:cNvSpPr txBox="1"/>
          <p:nvPr/>
        </p:nvSpPr>
        <p:spPr>
          <a:xfrm>
            <a:off x="1137682" y="3247180"/>
            <a:ext cx="553998" cy="1838004"/>
          </a:xfrm>
          <a:prstGeom prst="rect">
            <a:avLst/>
          </a:prstGeom>
          <a:solidFill>
            <a:srgbClr val="FFFFCC">
              <a:alpha val="80000"/>
            </a:srgbClr>
          </a:solidFill>
        </p:spPr>
        <p:txBody>
          <a:bodyPr vert="vert270" wrap="none" rtlCol="0">
            <a:spAutoFit/>
          </a:bodyPr>
          <a:lstStyle/>
          <a:p>
            <a:r>
              <a:rPr lang="nb-NO" sz="2400" dirty="0">
                <a:solidFill>
                  <a:srgbClr val="FF0000"/>
                </a:solidFill>
              </a:rPr>
              <a:t>Hvor i snøen</a:t>
            </a:r>
          </a:p>
        </p:txBody>
      </p:sp>
      <p:sp>
        <p:nvSpPr>
          <p:cNvPr id="10" name="TekstSylinder 9"/>
          <p:cNvSpPr txBox="1"/>
          <p:nvPr/>
        </p:nvSpPr>
        <p:spPr>
          <a:xfrm>
            <a:off x="3851920" y="4581128"/>
            <a:ext cx="1194558" cy="738664"/>
          </a:xfrm>
          <a:prstGeom prst="rect">
            <a:avLst/>
          </a:prstGeom>
          <a:solidFill>
            <a:srgbClr val="FFFFCC">
              <a:alpha val="80000"/>
            </a:srgbClr>
          </a:solidFill>
        </p:spPr>
        <p:txBody>
          <a:bodyPr wrap="none" rtlCol="0">
            <a:spAutoFit/>
          </a:bodyPr>
          <a:lstStyle/>
          <a:p>
            <a:r>
              <a:rPr lang="nb-NO" dirty="0">
                <a:solidFill>
                  <a:srgbClr val="FF0000"/>
                </a:solidFill>
              </a:rPr>
              <a:t>ECT</a:t>
            </a:r>
          </a:p>
          <a:p>
            <a:r>
              <a:rPr lang="nb-NO" sz="2400" dirty="0">
                <a:solidFill>
                  <a:srgbClr val="FF0000"/>
                </a:solidFill>
              </a:rPr>
              <a:t>resultat</a:t>
            </a:r>
            <a:endParaRPr lang="nb-NO" dirty="0">
              <a:solidFill>
                <a:srgbClr val="FF0000"/>
              </a:solidFill>
            </a:endParaRPr>
          </a:p>
        </p:txBody>
      </p:sp>
      <p:sp>
        <p:nvSpPr>
          <p:cNvPr id="11" name="TekstSylinder 10"/>
          <p:cNvSpPr txBox="1"/>
          <p:nvPr/>
        </p:nvSpPr>
        <p:spPr>
          <a:xfrm>
            <a:off x="1187624" y="1556792"/>
            <a:ext cx="1451038" cy="461665"/>
          </a:xfrm>
          <a:prstGeom prst="rect">
            <a:avLst/>
          </a:prstGeom>
          <a:solidFill>
            <a:srgbClr val="FFFFCC">
              <a:alpha val="80000"/>
            </a:srgbClr>
          </a:solidFill>
        </p:spPr>
        <p:txBody>
          <a:bodyPr wrap="none" rtlCol="0">
            <a:spAutoFit/>
          </a:bodyPr>
          <a:lstStyle/>
          <a:p>
            <a:r>
              <a:rPr lang="nb-NO" sz="2400" dirty="0">
                <a:solidFill>
                  <a:srgbClr val="FF0000"/>
                </a:solidFill>
              </a:rPr>
              <a:t>Fuktighet</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6" name="Picture 6" descr="http://www.avalanche.ca/cax/images/store/fieldbook"/>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4008" y="3367613"/>
            <a:ext cx="720000" cy="720000"/>
          </a:xfrm>
          <a:prstGeom prst="rect">
            <a:avLst/>
          </a:prstGeom>
          <a:noFill/>
        </p:spPr>
      </p:pic>
      <p:pic>
        <p:nvPicPr>
          <p:cNvPr id="47117" name="Picture 1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441143">
            <a:off x="4677260" y="2574742"/>
            <a:ext cx="1152525" cy="593725"/>
          </a:xfrm>
          <a:prstGeom prst="rect">
            <a:avLst/>
          </a:prstGeom>
          <a:noFill/>
          <a:ln w="9525">
            <a:noFill/>
            <a:miter lim="800000"/>
            <a:headEnd/>
            <a:tailEnd/>
          </a:ln>
        </p:spPr>
      </p:pic>
      <p:sp>
        <p:nvSpPr>
          <p:cNvPr id="17" name="Rectangle 3"/>
          <p:cNvSpPr txBox="1">
            <a:spLocks noChangeArrowheads="1"/>
          </p:cNvSpPr>
          <p:nvPr/>
        </p:nvSpPr>
        <p:spPr bwMode="auto">
          <a:xfrm>
            <a:off x="6373267" y="2071389"/>
            <a:ext cx="226982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
                <a:srgbClr val="F4792C"/>
              </a:buClr>
              <a:buSzPct val="85000"/>
              <a:tabLst/>
              <a:defRPr/>
            </a:pPr>
            <a:r>
              <a:rPr kumimoji="0" lang="nb-NO" sz="2400" b="1" i="0" u="none" strike="noStrike" kern="0" cap="none" spc="0" normalizeH="0" baseline="0" noProof="0" dirty="0">
                <a:ln>
                  <a:noFill/>
                </a:ln>
                <a:solidFill>
                  <a:schemeClr val="tx1"/>
                </a:solidFill>
                <a:effectLst/>
                <a:uLnTx/>
                <a:uFillTx/>
                <a:latin typeface="+mn-lt"/>
                <a:ea typeface="+mn-ea"/>
                <a:cs typeface="+mn-cs"/>
              </a:rPr>
              <a:t>Kjekt å ha:</a:t>
            </a:r>
          </a:p>
          <a:p>
            <a:pPr marL="342900" lvl="0" indent="-342900">
              <a:lnSpc>
                <a:spcPct val="150000"/>
              </a:lnSpc>
              <a:spcBef>
                <a:spcPct val="20000"/>
              </a:spcBef>
              <a:buClr>
                <a:srgbClr val="F4792C"/>
              </a:buClr>
              <a:buSzPct val="85000"/>
              <a:buFont typeface="Arial Unicode MS" pitchFamily="34" charset="-128"/>
              <a:buChar char="■"/>
            </a:pPr>
            <a:r>
              <a:rPr lang="nb-NO" sz="2000" kern="0" dirty="0"/>
              <a:t>Målestokk</a:t>
            </a:r>
          </a:p>
          <a:p>
            <a:pPr marL="342900" marR="0" lvl="0" indent="-342900" algn="l" defTabSz="914400" rtl="0" eaLnBrk="1" fontAlgn="base" latinLnBrk="0" hangingPunct="1">
              <a:lnSpc>
                <a:spcPct val="150000"/>
              </a:lnSpc>
              <a:spcBef>
                <a:spcPct val="20000"/>
              </a:spcBef>
              <a:spcAft>
                <a:spcPct val="0"/>
              </a:spcAft>
              <a:buClr>
                <a:srgbClr val="F4792C"/>
              </a:buClr>
              <a:buSzPct val="85000"/>
              <a:buFont typeface="Arial Unicode MS" pitchFamily="34" charset="-128"/>
              <a:buChar char="■"/>
              <a:tabLst/>
              <a:defRPr/>
            </a:pPr>
            <a:r>
              <a:rPr kumimoji="0" lang="nb-NO" sz="2000" b="0" i="0" u="none" strike="noStrike" kern="0" cap="none" spc="0" normalizeH="0" baseline="0" noProof="0" dirty="0">
                <a:ln>
                  <a:noFill/>
                </a:ln>
                <a:solidFill>
                  <a:schemeClr val="tx1"/>
                </a:solidFill>
                <a:effectLst/>
                <a:uLnTx/>
                <a:uFillTx/>
                <a:latin typeface="+mn-lt"/>
                <a:ea typeface="+mn-ea"/>
                <a:cs typeface="+mn-cs"/>
              </a:rPr>
              <a:t>Lupe</a:t>
            </a:r>
          </a:p>
          <a:p>
            <a:pPr marL="342900" indent="-342900">
              <a:lnSpc>
                <a:spcPct val="150000"/>
              </a:lnSpc>
              <a:spcBef>
                <a:spcPct val="20000"/>
              </a:spcBef>
              <a:buClr>
                <a:srgbClr val="F4792C"/>
              </a:buClr>
              <a:buSzPct val="85000"/>
              <a:buFont typeface="Arial Unicode MS" pitchFamily="34" charset="-128"/>
              <a:buChar char="■"/>
            </a:pPr>
            <a:r>
              <a:rPr lang="nb-NO" sz="2000" kern="0" dirty="0"/>
              <a:t>Kniv</a:t>
            </a:r>
            <a:endParaRPr kumimoji="0" lang="nb-NO" sz="20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
                <a:srgbClr val="F4792C"/>
              </a:buClr>
              <a:buSzPct val="85000"/>
              <a:buFont typeface="Arial Unicode MS" pitchFamily="34" charset="-128"/>
              <a:buChar char="■"/>
              <a:tabLst/>
              <a:defRPr/>
            </a:pPr>
            <a:endParaRPr kumimoji="0" lang="nb-NO" sz="1800" b="0" i="0" u="none" strike="noStrike" kern="0" cap="none" spc="0" normalizeH="0" baseline="0" noProof="0" dirty="0">
              <a:ln>
                <a:noFill/>
              </a:ln>
              <a:solidFill>
                <a:schemeClr val="tx1"/>
              </a:solidFill>
              <a:effectLst/>
              <a:uLnTx/>
              <a:uFillTx/>
              <a:latin typeface="+mn-lt"/>
              <a:ea typeface="+mn-ea"/>
              <a:cs typeface="+mn-cs"/>
            </a:endParaRPr>
          </a:p>
        </p:txBody>
      </p:sp>
      <p:sp>
        <p:nvSpPr>
          <p:cNvPr id="18" name="Tittel 1"/>
          <p:cNvSpPr>
            <a:spLocks noGrp="1"/>
          </p:cNvSpPr>
          <p:nvPr>
            <p:ph type="title"/>
          </p:nvPr>
        </p:nvSpPr>
        <p:spPr>
          <a:xfrm>
            <a:off x="323850" y="274638"/>
            <a:ext cx="8496300" cy="1143000"/>
          </a:xfrm>
        </p:spPr>
        <p:txBody>
          <a:bodyPr/>
          <a:lstStyle/>
          <a:p>
            <a:r>
              <a:rPr lang="nb-NO" dirty="0"/>
              <a:t>Snøprofil: Hva trenger jeg?</a:t>
            </a:r>
          </a:p>
        </p:txBody>
      </p:sp>
      <p:sp>
        <p:nvSpPr>
          <p:cNvPr id="47108" name="Rectangle 3"/>
          <p:cNvSpPr>
            <a:spLocks noGrp="1" noChangeArrowheads="1"/>
          </p:cNvSpPr>
          <p:nvPr>
            <p:ph type="body" sz="half" idx="1"/>
          </p:nvPr>
        </p:nvSpPr>
        <p:spPr>
          <a:xfrm>
            <a:off x="179512" y="2071389"/>
            <a:ext cx="3673475" cy="892696"/>
          </a:xfrm>
        </p:spPr>
        <p:txBody>
          <a:bodyPr/>
          <a:lstStyle/>
          <a:p>
            <a:pPr eaLnBrk="1" hangingPunct="1">
              <a:lnSpc>
                <a:spcPct val="80000"/>
              </a:lnSpc>
              <a:buNone/>
            </a:pPr>
            <a:r>
              <a:rPr lang="nb-NO" b="1" dirty="0"/>
              <a:t>Kjapt profil:</a:t>
            </a:r>
          </a:p>
          <a:p>
            <a:pPr eaLnBrk="1" hangingPunct="1">
              <a:lnSpc>
                <a:spcPct val="150000"/>
              </a:lnSpc>
            </a:pPr>
            <a:r>
              <a:rPr lang="nb-NO" sz="2000" dirty="0"/>
              <a:t>Snøspade</a:t>
            </a:r>
          </a:p>
          <a:p>
            <a:pPr eaLnBrk="1" hangingPunct="1">
              <a:lnSpc>
                <a:spcPct val="150000"/>
              </a:lnSpc>
            </a:pPr>
            <a:r>
              <a:rPr lang="nb-NO" sz="2000" dirty="0"/>
              <a:t>Søkestang</a:t>
            </a:r>
          </a:p>
        </p:txBody>
      </p:sp>
      <p:pic>
        <p:nvPicPr>
          <p:cNvPr id="47110" name="Picture 9"/>
          <p:cNvPicPr>
            <a:picLocks noChangeAspect="1" noChangeArrowheads="1"/>
          </p:cNvPicPr>
          <p:nvPr/>
        </p:nvPicPr>
        <p:blipFill>
          <a:blip r:embed="rId5" cstate="print"/>
          <a:srcRect/>
          <a:stretch>
            <a:fillRect/>
          </a:stretch>
        </p:blipFill>
        <p:spPr bwMode="auto">
          <a:xfrm rot="1770481">
            <a:off x="2008925" y="2149123"/>
            <a:ext cx="584200" cy="857250"/>
          </a:xfrm>
          <a:prstGeom prst="rect">
            <a:avLst/>
          </a:prstGeom>
          <a:noFill/>
          <a:ln w="9525">
            <a:noFill/>
            <a:miter lim="800000"/>
            <a:headEnd/>
            <a:tailEnd/>
          </a:ln>
        </p:spPr>
      </p:pic>
      <p:pic>
        <p:nvPicPr>
          <p:cNvPr id="47111" name="Picture 11"/>
          <p:cNvPicPr>
            <a:picLocks noChangeAspect="1" noChangeArrowheads="1"/>
          </p:cNvPicPr>
          <p:nvPr/>
        </p:nvPicPr>
        <p:blipFill>
          <a:blip r:embed="rId6" cstate="print"/>
          <a:srcRect/>
          <a:stretch>
            <a:fillRect/>
          </a:stretch>
        </p:blipFill>
        <p:spPr bwMode="auto">
          <a:xfrm rot="-1052479">
            <a:off x="1895962" y="2939775"/>
            <a:ext cx="1143000" cy="576262"/>
          </a:xfrm>
          <a:prstGeom prst="rect">
            <a:avLst/>
          </a:prstGeom>
          <a:noFill/>
          <a:ln w="9525">
            <a:noFill/>
            <a:miter lim="800000"/>
            <a:headEnd/>
            <a:tailEnd/>
          </a:ln>
        </p:spPr>
      </p:pic>
      <p:pic>
        <p:nvPicPr>
          <p:cNvPr id="47113" name="Picture 7"/>
          <p:cNvPicPr>
            <a:picLocks noGrp="1" noChangeAspect="1" noChangeArrowheads="1"/>
          </p:cNvPicPr>
          <p:nvPr>
            <p:ph sz="quarter" idx="3"/>
          </p:nvPr>
        </p:nvPicPr>
        <p:blipFill>
          <a:blip r:embed="rId7" cstate="email">
            <a:extLst>
              <a:ext uri="{28A0092B-C50C-407E-A947-70E740481C1C}">
                <a14:useLocalDpi xmlns:a14="http://schemas.microsoft.com/office/drawing/2010/main"/>
              </a:ext>
            </a:extLst>
          </a:blip>
          <a:srcRect/>
          <a:stretch>
            <a:fillRect/>
          </a:stretch>
        </p:blipFill>
        <p:spPr>
          <a:xfrm>
            <a:off x="7669411" y="2924944"/>
            <a:ext cx="508000" cy="576262"/>
          </a:xfrm>
          <a:noFill/>
        </p:spPr>
      </p:pic>
      <p:pic>
        <p:nvPicPr>
          <p:cNvPr id="47116" name="Picture 1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rot="519413">
            <a:off x="7834765" y="3564371"/>
            <a:ext cx="868362" cy="349250"/>
          </a:xfrm>
          <a:prstGeom prst="rect">
            <a:avLst/>
          </a:prstGeom>
          <a:noFill/>
          <a:ln w="9525">
            <a:noFill/>
            <a:miter lim="800000"/>
            <a:headEnd/>
            <a:tailEnd/>
          </a:ln>
        </p:spPr>
      </p:pic>
      <p:pic>
        <p:nvPicPr>
          <p:cNvPr id="47118" name="Picture 19"/>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rot="1043947">
            <a:off x="5345248" y="4178882"/>
            <a:ext cx="720725" cy="720725"/>
          </a:xfrm>
          <a:prstGeom prst="rect">
            <a:avLst/>
          </a:prstGeom>
          <a:noFill/>
          <a:ln w="9525">
            <a:noFill/>
            <a:miter lim="800000"/>
            <a:headEnd/>
            <a:tailEnd/>
          </a:ln>
        </p:spPr>
      </p:pic>
      <p:pic>
        <p:nvPicPr>
          <p:cNvPr id="47114" name="Picture 1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rot="-309510">
            <a:off x="8224239" y="2455953"/>
            <a:ext cx="792162" cy="506412"/>
          </a:xfrm>
          <a:prstGeom prst="rect">
            <a:avLst/>
          </a:prstGeom>
          <a:noFill/>
          <a:ln w="9525">
            <a:noFill/>
            <a:miter lim="800000"/>
            <a:headEnd/>
            <a:tailEnd/>
          </a:ln>
        </p:spPr>
      </p:pic>
      <p:pic>
        <p:nvPicPr>
          <p:cNvPr id="51204" name="Picture 4" descr="http://www.negotiationlawblog.com/uploads/image/pencil(1).jpg"/>
          <p:cNvPicPr>
            <a:picLocks noChangeAspect="1" noChangeArrowheads="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16016" y="3007493"/>
            <a:ext cx="720000" cy="573402"/>
          </a:xfrm>
          <a:prstGeom prst="rect">
            <a:avLst/>
          </a:prstGeom>
          <a:noFill/>
        </p:spPr>
      </p:pic>
      <p:sp>
        <p:nvSpPr>
          <p:cNvPr id="15" name="Rectangle 3"/>
          <p:cNvSpPr txBox="1">
            <a:spLocks noChangeArrowheads="1"/>
          </p:cNvSpPr>
          <p:nvPr/>
        </p:nvSpPr>
        <p:spPr bwMode="auto">
          <a:xfrm>
            <a:off x="3276390" y="2071389"/>
            <a:ext cx="3673475"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
                <a:srgbClr val="F4792C"/>
              </a:buClr>
              <a:buSzPct val="85000"/>
              <a:tabLst/>
              <a:defRPr/>
            </a:pPr>
            <a:r>
              <a:rPr lang="nb-NO" sz="2400" b="1" kern="0" dirty="0">
                <a:latin typeface="+mn-lt"/>
              </a:rPr>
              <a:t>Full profil</a:t>
            </a:r>
            <a:r>
              <a:rPr kumimoji="0" lang="nb-NO" sz="2400" b="1" i="0" u="none" strike="noStrike" kern="0" cap="none" spc="0" normalizeH="0" baseline="0" noProof="0" dirty="0">
                <a:ln>
                  <a:noFill/>
                </a:ln>
                <a:solidFill>
                  <a:schemeClr val="tx1"/>
                </a:solidFill>
                <a:effectLst/>
                <a:uLnTx/>
                <a:uFillTx/>
                <a:latin typeface="+mn-lt"/>
                <a:ea typeface="+mn-ea"/>
                <a:cs typeface="+mn-cs"/>
              </a:rPr>
              <a:t>:</a:t>
            </a:r>
          </a:p>
          <a:p>
            <a:pPr marL="342900" indent="-342900">
              <a:lnSpc>
                <a:spcPct val="150000"/>
              </a:lnSpc>
              <a:spcBef>
                <a:spcPct val="20000"/>
              </a:spcBef>
              <a:buClr>
                <a:srgbClr val="F4792C"/>
              </a:buClr>
              <a:buSzPct val="85000"/>
              <a:buFont typeface="Arial Unicode MS" pitchFamily="34" charset="-128"/>
              <a:buChar char="■"/>
            </a:pPr>
            <a:r>
              <a:rPr lang="nb-NO" sz="2000" kern="0" dirty="0" err="1"/>
              <a:t>Snøsag</a:t>
            </a:r>
            <a:endParaRPr lang="nb-NO" sz="2000" kern="0" dirty="0"/>
          </a:p>
          <a:p>
            <a:pPr marL="342900" marR="0" lvl="0" indent="-342900" algn="l" defTabSz="914400" rtl="0" eaLnBrk="1" fontAlgn="base" latinLnBrk="0" hangingPunct="1">
              <a:lnSpc>
                <a:spcPct val="150000"/>
              </a:lnSpc>
              <a:spcBef>
                <a:spcPct val="20000"/>
              </a:spcBef>
              <a:spcAft>
                <a:spcPct val="0"/>
              </a:spcAft>
              <a:buClr>
                <a:srgbClr val="F4792C"/>
              </a:buClr>
              <a:buSzPct val="85000"/>
              <a:buFont typeface="Arial Unicode MS" pitchFamily="34" charset="-128"/>
              <a:buChar char="■"/>
              <a:tabLst/>
              <a:defRPr/>
            </a:pPr>
            <a:r>
              <a:rPr kumimoji="0" lang="nb-NO" sz="2000" b="0" i="0" u="none" strike="noStrike" kern="0" cap="none" spc="0" normalizeH="0" baseline="0" noProof="0" dirty="0">
                <a:ln>
                  <a:noFill/>
                </a:ln>
                <a:solidFill>
                  <a:schemeClr val="tx1"/>
                </a:solidFill>
                <a:effectLst/>
                <a:uLnTx/>
                <a:uFillTx/>
                <a:latin typeface="+mn-lt"/>
                <a:ea typeface="+mn-ea"/>
                <a:cs typeface="+mn-cs"/>
              </a:rPr>
              <a:t>Blyant</a:t>
            </a:r>
          </a:p>
          <a:p>
            <a:pPr marL="342900" marR="0" lvl="0" indent="-342900" algn="l" defTabSz="914400" rtl="0" eaLnBrk="1" fontAlgn="base" latinLnBrk="0" hangingPunct="1">
              <a:lnSpc>
                <a:spcPct val="150000"/>
              </a:lnSpc>
              <a:spcBef>
                <a:spcPct val="20000"/>
              </a:spcBef>
              <a:spcAft>
                <a:spcPct val="0"/>
              </a:spcAft>
              <a:buClr>
                <a:srgbClr val="F4792C"/>
              </a:buClr>
              <a:buSzPct val="85000"/>
              <a:buFont typeface="Arial Unicode MS" pitchFamily="34" charset="-128"/>
              <a:buChar char="■"/>
              <a:tabLst/>
              <a:defRPr/>
            </a:pPr>
            <a:r>
              <a:rPr kumimoji="0" lang="nb-NO" sz="2000" b="0" i="0" u="none" strike="noStrike" kern="0" cap="none" spc="0" normalizeH="0" baseline="0" noProof="0" dirty="0">
                <a:ln>
                  <a:noFill/>
                </a:ln>
                <a:solidFill>
                  <a:schemeClr val="tx1"/>
                </a:solidFill>
                <a:effectLst/>
                <a:uLnTx/>
                <a:uFillTx/>
                <a:latin typeface="+mn-lt"/>
                <a:ea typeface="+mn-ea"/>
                <a:cs typeface="+mn-cs"/>
              </a:rPr>
              <a:t>Feltbok</a:t>
            </a:r>
          </a:p>
          <a:p>
            <a:pPr marL="342900" indent="-342900">
              <a:lnSpc>
                <a:spcPct val="150000"/>
              </a:lnSpc>
              <a:spcBef>
                <a:spcPct val="20000"/>
              </a:spcBef>
              <a:buClr>
                <a:srgbClr val="F4792C"/>
              </a:buClr>
              <a:buSzPct val="85000"/>
              <a:buFont typeface="Arial Unicode MS" pitchFamily="34" charset="-128"/>
              <a:buChar char="■"/>
            </a:pPr>
            <a:r>
              <a:rPr kumimoji="0" lang="nb-NO" sz="2000" b="0" i="0" u="none" strike="noStrike" kern="0" cap="none" spc="0" normalizeH="0" baseline="0" noProof="0" dirty="0" err="1">
                <a:ln>
                  <a:noFill/>
                </a:ln>
                <a:solidFill>
                  <a:schemeClr val="tx1"/>
                </a:solidFill>
                <a:effectLst/>
                <a:uLnTx/>
                <a:uFillTx/>
                <a:latin typeface="+mn-lt"/>
                <a:ea typeface="+mn-ea"/>
                <a:cs typeface="+mn-cs"/>
              </a:rPr>
              <a:t>Rutsjblokksnor</a:t>
            </a:r>
            <a:endParaRPr kumimoji="0" lang="nb-NO" sz="20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Registrering av snøprofil i </a:t>
            </a:r>
            <a:r>
              <a:rPr lang="nb-NO" dirty="0" err="1"/>
              <a:t>regObs</a:t>
            </a:r>
            <a:endParaRPr lang="nb-NO" dirty="0"/>
          </a:p>
        </p:txBody>
      </p:sp>
      <p:sp>
        <p:nvSpPr>
          <p:cNvPr id="3" name="Plassholder for innhold 2"/>
          <p:cNvSpPr>
            <a:spLocks noGrp="1"/>
          </p:cNvSpPr>
          <p:nvPr>
            <p:ph idx="1"/>
          </p:nvPr>
        </p:nvSpPr>
        <p:spPr/>
        <p:txBody>
          <a:bodyPr/>
          <a:lstStyle/>
          <a:p>
            <a:endParaRPr lang="nb-NO" dirty="0"/>
          </a:p>
        </p:txBody>
      </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pPr lvl="0"/>
            <a:r>
              <a:rPr lang="nb-NO" dirty="0"/>
              <a:t>Vurdering av instabiliteten:</a:t>
            </a:r>
            <a:br>
              <a:rPr lang="nb-NO" dirty="0"/>
            </a:br>
            <a:r>
              <a:rPr lang="nb-NO" dirty="0"/>
              <a:t>”Sitroner” / ”</a:t>
            </a:r>
            <a:r>
              <a:rPr lang="nb-NO" dirty="0" err="1"/>
              <a:t>Threshold</a:t>
            </a:r>
            <a:r>
              <a:rPr lang="nb-NO" dirty="0"/>
              <a:t> </a:t>
            </a:r>
            <a:r>
              <a:rPr lang="nb-NO" dirty="0" err="1"/>
              <a:t>approach</a:t>
            </a:r>
            <a:r>
              <a:rPr lang="nb-NO" dirty="0"/>
              <a:t>”</a:t>
            </a:r>
          </a:p>
        </p:txBody>
      </p:sp>
      <p:graphicFrame>
        <p:nvGraphicFramePr>
          <p:cNvPr id="5" name="Tabell 4"/>
          <p:cNvGraphicFramePr>
            <a:graphicFrameLocks noGrp="1"/>
          </p:cNvGraphicFramePr>
          <p:nvPr/>
        </p:nvGraphicFramePr>
        <p:xfrm>
          <a:off x="755576" y="1843923"/>
          <a:ext cx="7848871" cy="4033350"/>
        </p:xfrm>
        <a:graphic>
          <a:graphicData uri="http://schemas.openxmlformats.org/drawingml/2006/table">
            <a:tbl>
              <a:tblPr firstRow="1" bandRow="1">
                <a:tableStyleId>{5C22544A-7EE6-4342-B048-85BDC9FD1C3A}</a:tableStyleId>
              </a:tblPr>
              <a:tblGrid>
                <a:gridCol w="2634581">
                  <a:extLst>
                    <a:ext uri="{9D8B030D-6E8A-4147-A177-3AD203B41FA5}">
                      <a16:colId xmlns="" xmlns:a16="http://schemas.microsoft.com/office/drawing/2014/main" val="20000"/>
                    </a:ext>
                  </a:extLst>
                </a:gridCol>
                <a:gridCol w="2634581">
                  <a:extLst>
                    <a:ext uri="{9D8B030D-6E8A-4147-A177-3AD203B41FA5}">
                      <a16:colId xmlns="" xmlns:a16="http://schemas.microsoft.com/office/drawing/2014/main" val="20001"/>
                    </a:ext>
                  </a:extLst>
                </a:gridCol>
                <a:gridCol w="2579709">
                  <a:extLst>
                    <a:ext uri="{9D8B030D-6E8A-4147-A177-3AD203B41FA5}">
                      <a16:colId xmlns="" xmlns:a16="http://schemas.microsoft.com/office/drawing/2014/main" val="20002"/>
                    </a:ext>
                  </a:extLst>
                </a:gridCol>
              </a:tblGrid>
              <a:tr h="796734">
                <a:tc>
                  <a:txBody>
                    <a:bodyPr/>
                    <a:lstStyle/>
                    <a:p>
                      <a:pPr rtl="0"/>
                      <a:r>
                        <a:rPr lang="nb-NO" sz="1800" dirty="0"/>
                        <a:t>Egenskap</a:t>
                      </a:r>
                    </a:p>
                  </a:txBody>
                  <a:tcPr marL="32774" marR="32774" marT="32774" marB="32774"/>
                </a:tc>
                <a:tc>
                  <a:txBody>
                    <a:bodyPr/>
                    <a:lstStyle/>
                    <a:p>
                      <a:pPr rtl="0"/>
                      <a:r>
                        <a:rPr lang="nb-NO" sz="1800" dirty="0"/>
                        <a:t>Kriterium (hvis oppfylt = ”sitron”)</a:t>
                      </a:r>
                    </a:p>
                  </a:txBody>
                  <a:tcPr marL="32774" marR="32774" marT="32774" marB="32774"/>
                </a:tc>
                <a:tc>
                  <a:txBody>
                    <a:bodyPr/>
                    <a:lstStyle/>
                    <a:p>
                      <a:pPr rtl="0"/>
                      <a:r>
                        <a:rPr lang="nb-NO" sz="1800" dirty="0"/>
                        <a:t>Interpretasjon</a:t>
                      </a:r>
                    </a:p>
                  </a:txBody>
                  <a:tcPr marL="32774" marR="32774" marT="32774" marB="32774"/>
                </a:tc>
                <a:extLst>
                  <a:ext uri="{0D108BD9-81ED-4DB2-BD59-A6C34878D82A}">
                    <a16:rowId xmlns="" xmlns:a16="http://schemas.microsoft.com/office/drawing/2014/main" val="10000"/>
                  </a:ext>
                </a:extLst>
              </a:tr>
              <a:tr h="308938">
                <a:tc>
                  <a:txBody>
                    <a:bodyPr/>
                    <a:lstStyle/>
                    <a:p>
                      <a:pPr rtl="0"/>
                      <a:r>
                        <a:rPr lang="nb-NO" sz="1600"/>
                        <a:t>Kornstørrelse</a:t>
                      </a:r>
                    </a:p>
                  </a:txBody>
                  <a:tcPr marL="32774" marR="32774" marT="32774" marB="32774"/>
                </a:tc>
                <a:tc>
                  <a:txBody>
                    <a:bodyPr/>
                    <a:lstStyle/>
                    <a:p>
                      <a:pPr rtl="0"/>
                      <a:r>
                        <a:rPr lang="nb-NO" sz="1600"/>
                        <a:t>&gt; 1mm</a:t>
                      </a:r>
                    </a:p>
                  </a:txBody>
                  <a:tcPr marL="32774" marR="32774" marT="32774" marB="32774"/>
                </a:tc>
                <a:tc rowSpan="6">
                  <a:txBody>
                    <a:bodyPr/>
                    <a:lstStyle/>
                    <a:p>
                      <a:pPr rtl="0"/>
                      <a:r>
                        <a:rPr lang="nb-NO" sz="1600"/>
                        <a:t>0-2: gunstig oppbygget snødekke</a:t>
                      </a:r>
                    </a:p>
                    <a:p>
                      <a:pPr rtl="0"/>
                      <a:r>
                        <a:rPr lang="nb-NO" sz="1600"/>
                        <a:t/>
                      </a:r>
                      <a:br>
                        <a:rPr lang="nb-NO" sz="1600"/>
                      </a:br>
                      <a:endParaRPr lang="nb-NO" sz="1600"/>
                    </a:p>
                    <a:p>
                      <a:pPr rtl="0"/>
                      <a:r>
                        <a:rPr lang="nb-NO" sz="1600"/>
                        <a:t>3-4: muligens svake lag i snødekke</a:t>
                      </a:r>
                    </a:p>
                    <a:p>
                      <a:pPr rtl="0"/>
                      <a:r>
                        <a:rPr lang="nb-NO" sz="1600"/>
                        <a:t/>
                      </a:r>
                      <a:br>
                        <a:rPr lang="nb-NO" sz="1600"/>
                      </a:br>
                      <a:endParaRPr lang="nb-NO" sz="1600"/>
                    </a:p>
                    <a:p>
                      <a:pPr rtl="0"/>
                      <a:r>
                        <a:rPr lang="nb-NO" sz="1600"/>
                        <a:t>5-6: sannsynlig med kritisk svakt lag i snødekke</a:t>
                      </a:r>
                    </a:p>
                  </a:txBody>
                  <a:tcPr marL="32774" marR="32774" marT="32774" marB="32774"/>
                </a:tc>
                <a:extLst>
                  <a:ext uri="{0D108BD9-81ED-4DB2-BD59-A6C34878D82A}">
                    <a16:rowId xmlns="" xmlns:a16="http://schemas.microsoft.com/office/drawing/2014/main" val="10001"/>
                  </a:ext>
                </a:extLst>
              </a:tr>
              <a:tr h="308938">
                <a:tc>
                  <a:txBody>
                    <a:bodyPr/>
                    <a:lstStyle/>
                    <a:p>
                      <a:pPr rtl="0"/>
                      <a:r>
                        <a:rPr lang="nb-NO" sz="1600"/>
                        <a:t>Hardhet</a:t>
                      </a:r>
                    </a:p>
                  </a:txBody>
                  <a:tcPr marL="32774" marR="32774" marT="32774" marB="32774"/>
                </a:tc>
                <a:tc>
                  <a:txBody>
                    <a:bodyPr/>
                    <a:lstStyle/>
                    <a:p>
                      <a:pPr rtl="0"/>
                      <a:r>
                        <a:rPr lang="nb-NO" sz="1600"/>
                        <a:t>Knyttet neve (F)</a:t>
                      </a:r>
                    </a:p>
                  </a:txBody>
                  <a:tcPr marL="32774" marR="32774" marT="32774" marB="32774"/>
                </a:tc>
                <a:tc vMerge="1">
                  <a:txBody>
                    <a:bodyPr/>
                    <a:lstStyle/>
                    <a:p>
                      <a:endParaRPr lang="nb-NO"/>
                    </a:p>
                  </a:txBody>
                  <a:tcPr/>
                </a:tc>
                <a:extLst>
                  <a:ext uri="{0D108BD9-81ED-4DB2-BD59-A6C34878D82A}">
                    <a16:rowId xmlns="" xmlns:a16="http://schemas.microsoft.com/office/drawing/2014/main" val="10002"/>
                  </a:ext>
                </a:extLst>
              </a:tr>
              <a:tr h="552836">
                <a:tc>
                  <a:txBody>
                    <a:bodyPr/>
                    <a:lstStyle/>
                    <a:p>
                      <a:pPr rtl="0"/>
                      <a:r>
                        <a:rPr lang="nb-NO" sz="1600"/>
                        <a:t>Kornform</a:t>
                      </a:r>
                    </a:p>
                  </a:txBody>
                  <a:tcPr marL="32774" marR="32774" marT="32774" marB="32774"/>
                </a:tc>
                <a:tc>
                  <a:txBody>
                    <a:bodyPr/>
                    <a:lstStyle/>
                    <a:p>
                      <a:pPr rtl="0"/>
                      <a:r>
                        <a:rPr lang="nb-NO" sz="1600"/>
                        <a:t>Kantkornet, beger, rim</a:t>
                      </a:r>
                    </a:p>
                  </a:txBody>
                  <a:tcPr marL="32774" marR="32774" marT="32774" marB="32774"/>
                </a:tc>
                <a:tc vMerge="1">
                  <a:txBody>
                    <a:bodyPr/>
                    <a:lstStyle/>
                    <a:p>
                      <a:endParaRPr lang="nb-NO"/>
                    </a:p>
                  </a:txBody>
                  <a:tcPr/>
                </a:tc>
                <a:extLst>
                  <a:ext uri="{0D108BD9-81ED-4DB2-BD59-A6C34878D82A}">
                    <a16:rowId xmlns="" xmlns:a16="http://schemas.microsoft.com/office/drawing/2014/main" val="10003"/>
                  </a:ext>
                </a:extLst>
              </a:tr>
              <a:tr h="552836">
                <a:tc>
                  <a:txBody>
                    <a:bodyPr/>
                    <a:lstStyle/>
                    <a:p>
                      <a:pPr rtl="0"/>
                      <a:r>
                        <a:rPr lang="nb-NO" sz="1600"/>
                        <a:t>Kornstørrelseforskjell</a:t>
                      </a:r>
                    </a:p>
                  </a:txBody>
                  <a:tcPr marL="32774" marR="32774" marT="32774" marB="32774"/>
                </a:tc>
                <a:tc>
                  <a:txBody>
                    <a:bodyPr/>
                    <a:lstStyle/>
                    <a:p>
                      <a:pPr rtl="0"/>
                      <a:r>
                        <a:rPr lang="nb-NO" sz="1600"/>
                        <a:t>&gt; 1 mm</a:t>
                      </a:r>
                    </a:p>
                  </a:txBody>
                  <a:tcPr marL="32774" marR="32774" marT="32774" marB="32774"/>
                </a:tc>
                <a:tc vMerge="1">
                  <a:txBody>
                    <a:bodyPr/>
                    <a:lstStyle/>
                    <a:p>
                      <a:endParaRPr lang="nb-NO"/>
                    </a:p>
                  </a:txBody>
                  <a:tcPr/>
                </a:tc>
                <a:extLst>
                  <a:ext uri="{0D108BD9-81ED-4DB2-BD59-A6C34878D82A}">
                    <a16:rowId xmlns="" xmlns:a16="http://schemas.microsoft.com/office/drawing/2014/main" val="10004"/>
                  </a:ext>
                </a:extLst>
              </a:tr>
              <a:tr h="552836">
                <a:tc>
                  <a:txBody>
                    <a:bodyPr/>
                    <a:lstStyle/>
                    <a:p>
                      <a:pPr rtl="0"/>
                      <a:r>
                        <a:rPr lang="nb-NO" sz="1600"/>
                        <a:t>Hardhetsforskjell</a:t>
                      </a:r>
                    </a:p>
                  </a:txBody>
                  <a:tcPr marL="32774" marR="32774" marT="32774" marB="32774"/>
                </a:tc>
                <a:tc>
                  <a:txBody>
                    <a:bodyPr/>
                    <a:lstStyle/>
                    <a:p>
                      <a:pPr rtl="0"/>
                      <a:r>
                        <a:rPr lang="nb-NO" sz="1600" dirty="0"/>
                        <a:t>&gt; Ett trinn på håndhardhet</a:t>
                      </a:r>
                    </a:p>
                  </a:txBody>
                  <a:tcPr marL="32774" marR="32774" marT="32774" marB="32774"/>
                </a:tc>
                <a:tc vMerge="1">
                  <a:txBody>
                    <a:bodyPr/>
                    <a:lstStyle/>
                    <a:p>
                      <a:endParaRPr lang="nb-NO"/>
                    </a:p>
                  </a:txBody>
                  <a:tcPr/>
                </a:tc>
                <a:extLst>
                  <a:ext uri="{0D108BD9-81ED-4DB2-BD59-A6C34878D82A}">
                    <a16:rowId xmlns="" xmlns:a16="http://schemas.microsoft.com/office/drawing/2014/main" val="10005"/>
                  </a:ext>
                </a:extLst>
              </a:tr>
              <a:tr h="959332">
                <a:tc>
                  <a:txBody>
                    <a:bodyPr/>
                    <a:lstStyle/>
                    <a:p>
                      <a:pPr rtl="0"/>
                      <a:r>
                        <a:rPr lang="nb-NO" sz="1600" dirty="0"/>
                        <a:t>Dybde i snødekket</a:t>
                      </a:r>
                    </a:p>
                  </a:txBody>
                  <a:tcPr marL="32774" marR="32774" marT="32774" marB="32774"/>
                </a:tc>
                <a:tc>
                  <a:txBody>
                    <a:bodyPr/>
                    <a:lstStyle/>
                    <a:p>
                      <a:pPr rtl="0"/>
                      <a:r>
                        <a:rPr lang="nb-NO" sz="1600" dirty="0"/>
                        <a:t>&lt; 1m</a:t>
                      </a:r>
                    </a:p>
                  </a:txBody>
                  <a:tcPr marL="32774" marR="32774" marT="32774" marB="32774"/>
                </a:tc>
                <a:tc vMerge="1">
                  <a:txBody>
                    <a:bodyPr/>
                    <a:lstStyle/>
                    <a:p>
                      <a:endParaRPr lang="nb-NO"/>
                    </a:p>
                  </a:txBody>
                  <a:tcPr/>
                </a:tc>
                <a:extLst>
                  <a:ext uri="{0D108BD9-81ED-4DB2-BD59-A6C34878D82A}">
                    <a16:rowId xmlns="" xmlns:a16="http://schemas.microsoft.com/office/drawing/2014/main" val="10006"/>
                  </a:ext>
                </a:extLst>
              </a:tr>
            </a:tbl>
          </a:graphicData>
        </a:graphic>
      </p:graphicFrame>
      <p:sp>
        <p:nvSpPr>
          <p:cNvPr id="1025" name="Rectangle 1"/>
          <p:cNvSpPr>
            <a:spLocks noChangeArrowheads="1"/>
          </p:cNvSpPr>
          <p:nvPr/>
        </p:nvSpPr>
        <p:spPr bwMode="auto">
          <a:xfrm>
            <a:off x="0" y="-246992"/>
            <a:ext cx="41678" cy="951184"/>
          </a:xfrm>
          <a:prstGeom prst="rect">
            <a:avLst/>
          </a:prstGeom>
          <a:noFill/>
          <a:ln w="9525">
            <a:noFill/>
            <a:miter lim="800000"/>
            <a:headEnd/>
            <a:tailEnd/>
          </a:ln>
          <a:effectLst/>
        </p:spPr>
        <p:txBody>
          <a:bodyPr vert="horz" wrap="none" lIns="0" tIns="119025"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a:ln>
                  <a:noFill/>
                </a:ln>
                <a:solidFill>
                  <a:srgbClr val="666666"/>
                </a:solidFill>
                <a:effectLst/>
                <a:latin typeface="Trebuchet MS" pitchFamily="34" charset="0"/>
                <a:cs typeface="Arial" pitchFamily="34" charset="0"/>
              </a:rPr>
              <a:t>.</a:t>
            </a:r>
            <a:endParaRPr kumimoji="0" lang="en-US"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a:ln>
                  <a:noFill/>
                </a:ln>
                <a:solidFill>
                  <a:srgbClr val="666666"/>
                </a:solidFill>
                <a:effectLst/>
                <a:latin typeface="Trebuchet MS" pitchFamily="34" charset="0"/>
                <a:cs typeface="Arial" pitchFamily="34" charset="0"/>
              </a:rPr>
              <a:t/>
            </a:r>
            <a:br>
              <a:rPr kumimoji="0" lang="en-US" sz="900" b="0" i="0" u="none" strike="noStrike" cap="none" normalizeH="0" baseline="0" dirty="0">
                <a:ln>
                  <a:noFill/>
                </a:ln>
                <a:solidFill>
                  <a:srgbClr val="666666"/>
                </a:solidFill>
                <a:effectLst/>
                <a:latin typeface="Trebuchet MS" pitchFamily="34" charset="0"/>
                <a:cs typeface="Arial" pitchFamily="34" charset="0"/>
              </a:rPr>
            </a:br>
            <a:endParaRPr kumimoji="0" lang="en-US"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pitchFamily="34" charset="0"/>
                <a:cs typeface="Arial" pitchFamily="34" charset="0"/>
              </a:rPr>
              <a:t/>
            </a:r>
            <a:br>
              <a:rPr kumimoji="0" lang="en-US" sz="900" b="0" i="0" u="none" strike="noStrike" cap="none" normalizeH="0" baseline="0" dirty="0">
                <a:ln>
                  <a:noFill/>
                </a:ln>
                <a:solidFill>
                  <a:schemeClr val="tx1"/>
                </a:solidFill>
                <a:effectLst/>
                <a:latin typeface="Arial" pitchFamily="34" charset="0"/>
                <a:cs typeface="Arial" pitchFamily="34" charset="0"/>
              </a:rPr>
            </a:b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Hardhetsprofil</a:t>
            </a:r>
          </a:p>
        </p:txBody>
      </p:sp>
      <p:sp>
        <p:nvSpPr>
          <p:cNvPr id="4" name="Rektangel 3"/>
          <p:cNvSpPr/>
          <p:nvPr/>
        </p:nvSpPr>
        <p:spPr>
          <a:xfrm>
            <a:off x="539552" y="2535287"/>
            <a:ext cx="1440160" cy="223224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nvGrpSpPr>
          <p:cNvPr id="5" name="Gruppe 9"/>
          <p:cNvGrpSpPr/>
          <p:nvPr/>
        </p:nvGrpSpPr>
        <p:grpSpPr>
          <a:xfrm>
            <a:off x="2123728" y="2535287"/>
            <a:ext cx="1512168" cy="2232248"/>
            <a:chOff x="5436096" y="3501008"/>
            <a:chExt cx="1512168" cy="2232248"/>
          </a:xfrm>
          <a:solidFill>
            <a:srgbClr val="92D050"/>
          </a:solidFill>
        </p:grpSpPr>
        <p:sp>
          <p:nvSpPr>
            <p:cNvPr id="6" name="Rektangel 5"/>
            <p:cNvSpPr/>
            <p:nvPr/>
          </p:nvSpPr>
          <p:spPr>
            <a:xfrm>
              <a:off x="5436096" y="4797152"/>
              <a:ext cx="1512168" cy="936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5868144" y="4365104"/>
              <a:ext cx="1080120" cy="13681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6372200" y="3501008"/>
              <a:ext cx="576064" cy="22322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 name="Gruppe 10"/>
          <p:cNvGrpSpPr/>
          <p:nvPr/>
        </p:nvGrpSpPr>
        <p:grpSpPr>
          <a:xfrm flipV="1">
            <a:off x="7164288" y="2535287"/>
            <a:ext cx="1512168" cy="2232248"/>
            <a:chOff x="5436096" y="3501008"/>
            <a:chExt cx="1512168" cy="2232248"/>
          </a:xfrm>
          <a:solidFill>
            <a:srgbClr val="FF0000"/>
          </a:solidFill>
        </p:grpSpPr>
        <p:sp>
          <p:nvSpPr>
            <p:cNvPr id="10" name="Rektangel 9"/>
            <p:cNvSpPr/>
            <p:nvPr/>
          </p:nvSpPr>
          <p:spPr>
            <a:xfrm>
              <a:off x="5436096" y="4797152"/>
              <a:ext cx="1512168" cy="936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ktangel 10"/>
            <p:cNvSpPr/>
            <p:nvPr/>
          </p:nvSpPr>
          <p:spPr>
            <a:xfrm>
              <a:off x="5868144" y="4365104"/>
              <a:ext cx="1080120" cy="13681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ktangel 11"/>
            <p:cNvSpPr/>
            <p:nvPr/>
          </p:nvSpPr>
          <p:spPr>
            <a:xfrm>
              <a:off x="6372200" y="3501008"/>
              <a:ext cx="576064" cy="22322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3" name="Gruppe 20"/>
          <p:cNvGrpSpPr/>
          <p:nvPr/>
        </p:nvGrpSpPr>
        <p:grpSpPr>
          <a:xfrm>
            <a:off x="5436096" y="2535287"/>
            <a:ext cx="1512168" cy="2232248"/>
            <a:chOff x="5436096" y="3212976"/>
            <a:chExt cx="1512168" cy="2232248"/>
          </a:xfrm>
          <a:solidFill>
            <a:srgbClr val="FF0000"/>
          </a:solidFill>
        </p:grpSpPr>
        <p:sp>
          <p:nvSpPr>
            <p:cNvPr id="14" name="Rektangel 13"/>
            <p:cNvSpPr/>
            <p:nvPr/>
          </p:nvSpPr>
          <p:spPr>
            <a:xfrm>
              <a:off x="5508104" y="3212976"/>
              <a:ext cx="1440160"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ktangel 14"/>
            <p:cNvSpPr/>
            <p:nvPr/>
          </p:nvSpPr>
          <p:spPr>
            <a:xfrm>
              <a:off x="6084168" y="4797152"/>
              <a:ext cx="864096" cy="648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ktangel 15"/>
            <p:cNvSpPr/>
            <p:nvPr/>
          </p:nvSpPr>
          <p:spPr>
            <a:xfrm>
              <a:off x="6444208" y="3212976"/>
              <a:ext cx="504056" cy="22322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Rektangel 16"/>
            <p:cNvSpPr/>
            <p:nvPr/>
          </p:nvSpPr>
          <p:spPr>
            <a:xfrm>
              <a:off x="5436096" y="5085184"/>
              <a:ext cx="1440160"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ktangel 17"/>
            <p:cNvSpPr/>
            <p:nvPr/>
          </p:nvSpPr>
          <p:spPr>
            <a:xfrm>
              <a:off x="6084168" y="3212976"/>
              <a:ext cx="864096" cy="936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19" name="TekstSylinder 18"/>
          <p:cNvSpPr txBox="1"/>
          <p:nvPr/>
        </p:nvSpPr>
        <p:spPr>
          <a:xfrm>
            <a:off x="1547664" y="5127575"/>
            <a:ext cx="1245854" cy="461665"/>
          </a:xfrm>
          <a:prstGeom prst="rect">
            <a:avLst/>
          </a:prstGeom>
          <a:noFill/>
        </p:spPr>
        <p:txBody>
          <a:bodyPr wrap="none" rtlCol="0">
            <a:spAutoFit/>
          </a:bodyPr>
          <a:lstStyle/>
          <a:p>
            <a:r>
              <a:rPr lang="nb-NO" sz="2400" dirty="0"/>
              <a:t>Gunstig</a:t>
            </a:r>
          </a:p>
        </p:txBody>
      </p:sp>
      <p:sp>
        <p:nvSpPr>
          <p:cNvPr id="20" name="TekstSylinder 19"/>
          <p:cNvSpPr txBox="1"/>
          <p:nvPr/>
        </p:nvSpPr>
        <p:spPr>
          <a:xfrm>
            <a:off x="6444208" y="5127575"/>
            <a:ext cx="1401346" cy="461665"/>
          </a:xfrm>
          <a:prstGeom prst="rect">
            <a:avLst/>
          </a:prstGeom>
          <a:noFill/>
        </p:spPr>
        <p:txBody>
          <a:bodyPr wrap="none" rtlCol="0">
            <a:spAutoFit/>
          </a:bodyPr>
          <a:lstStyle/>
          <a:p>
            <a:r>
              <a:rPr lang="nb-NO" sz="2400" dirty="0"/>
              <a:t>Ugunstig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88024" y="333978"/>
            <a:ext cx="4320000" cy="2446950"/>
          </a:xfrm>
          <a:prstGeom prst="rect">
            <a:avLst/>
          </a:prstGeom>
          <a:noFill/>
          <a:ln w="9525">
            <a:noFill/>
            <a:miter lim="800000"/>
            <a:headEnd/>
            <a:tailEnd/>
          </a:ln>
        </p:spPr>
      </p:pic>
      <p:sp>
        <p:nvSpPr>
          <p:cNvPr id="2" name="Tittel 1"/>
          <p:cNvSpPr>
            <a:spLocks noGrp="1"/>
          </p:cNvSpPr>
          <p:nvPr>
            <p:ph type="title"/>
          </p:nvPr>
        </p:nvSpPr>
        <p:spPr/>
        <p:txBody>
          <a:bodyPr/>
          <a:lstStyle/>
          <a:p>
            <a:r>
              <a:rPr lang="nb-NO" dirty="0"/>
              <a:t>ECT gjennomføring</a:t>
            </a:r>
          </a:p>
        </p:txBody>
      </p:sp>
      <p:sp>
        <p:nvSpPr>
          <p:cNvPr id="3" name="Plassholder for innhold 2"/>
          <p:cNvSpPr>
            <a:spLocks noGrp="1"/>
          </p:cNvSpPr>
          <p:nvPr>
            <p:ph idx="1"/>
          </p:nvPr>
        </p:nvSpPr>
        <p:spPr>
          <a:xfrm>
            <a:off x="323850" y="2968575"/>
            <a:ext cx="8496300" cy="4060825"/>
          </a:xfrm>
        </p:spPr>
        <p:txBody>
          <a:bodyPr/>
          <a:lstStyle/>
          <a:p>
            <a:r>
              <a:rPr lang="nb-NO" dirty="0"/>
              <a:t>Frigjør en søyle med 90 cm bredde og 30 cm horisontal dybde som går vertikalt dypt nok til å inkludere svake lag.</a:t>
            </a:r>
          </a:p>
          <a:p>
            <a:r>
              <a:rPr lang="nb-NO" dirty="0"/>
              <a:t>Noter antallet slag som trengs for å få et første brudd. Slå et slag til når bruddet ikke har forplantet seg over hele søylen.</a:t>
            </a:r>
          </a:p>
          <a:p>
            <a:r>
              <a:rPr lang="nb-NO" dirty="0"/>
              <a:t>Noter hvor mange slag totalt som trengtes for å få et brudd, samt hvor mange cm ned i snødekket bruddet kom.</a:t>
            </a:r>
          </a:p>
        </p:txBody>
      </p:sp>
      <p:sp>
        <p:nvSpPr>
          <p:cNvPr id="4" name="TekstSylinder 3"/>
          <p:cNvSpPr txBox="1"/>
          <p:nvPr/>
        </p:nvSpPr>
        <p:spPr>
          <a:xfrm>
            <a:off x="2654328" y="5795972"/>
            <a:ext cx="3899465" cy="369332"/>
          </a:xfrm>
          <a:prstGeom prst="rect">
            <a:avLst/>
          </a:prstGeom>
          <a:noFill/>
        </p:spPr>
        <p:txBody>
          <a:bodyPr wrap="none" rtlCol="0">
            <a:spAutoFit/>
          </a:bodyPr>
          <a:lstStyle/>
          <a:p>
            <a:r>
              <a:rPr lang="nb-NO" dirty="0">
                <a:solidFill>
                  <a:srgbClr val="FF0000"/>
                </a:solidFill>
              </a:rPr>
              <a:t>Husk ECT kan utføres i slakt terreng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ECT koder</a:t>
            </a:r>
          </a:p>
        </p:txBody>
      </p:sp>
      <p:graphicFrame>
        <p:nvGraphicFramePr>
          <p:cNvPr id="4" name="Tabell 3"/>
          <p:cNvGraphicFramePr>
            <a:graphicFrameLocks noGrp="1"/>
          </p:cNvGraphicFramePr>
          <p:nvPr/>
        </p:nvGraphicFramePr>
        <p:xfrm>
          <a:off x="1524000" y="1397000"/>
          <a:ext cx="6096000" cy="4028440"/>
        </p:xfrm>
        <a:graphic>
          <a:graphicData uri="http://schemas.openxmlformats.org/drawingml/2006/table">
            <a:tbl>
              <a:tblPr firstRow="1" bandRow="1">
                <a:tableStyleId>{5C22544A-7EE6-4342-B048-85BDC9FD1C3A}</a:tableStyleId>
              </a:tblPr>
              <a:tblGrid>
                <a:gridCol w="1175792">
                  <a:extLst>
                    <a:ext uri="{9D8B030D-6E8A-4147-A177-3AD203B41FA5}">
                      <a16:colId xmlns="" xmlns:a16="http://schemas.microsoft.com/office/drawing/2014/main" val="20000"/>
                    </a:ext>
                  </a:extLst>
                </a:gridCol>
                <a:gridCol w="4920208">
                  <a:extLst>
                    <a:ext uri="{9D8B030D-6E8A-4147-A177-3AD203B41FA5}">
                      <a16:colId xmlns="" xmlns:a16="http://schemas.microsoft.com/office/drawing/2014/main" val="20001"/>
                    </a:ext>
                  </a:extLst>
                </a:gridCol>
              </a:tblGrid>
              <a:tr h="370840">
                <a:tc>
                  <a:txBody>
                    <a:bodyPr/>
                    <a:lstStyle/>
                    <a:p>
                      <a:r>
                        <a:rPr lang="nb-NO" b="1" dirty="0"/>
                        <a:t>Kode</a:t>
                      </a:r>
                      <a:endParaRPr lang="nb-NO" dirty="0"/>
                    </a:p>
                  </a:txBody>
                  <a:tcPr/>
                </a:tc>
                <a:tc>
                  <a:txBody>
                    <a:bodyPr/>
                    <a:lstStyle/>
                    <a:p>
                      <a:r>
                        <a:rPr lang="nb-NO" b="1" dirty="0"/>
                        <a:t>Beskrivelse</a:t>
                      </a:r>
                      <a:endParaRPr lang="nb-NO" dirty="0"/>
                    </a:p>
                  </a:txBody>
                  <a:tcPr/>
                </a:tc>
                <a:extLst>
                  <a:ext uri="{0D108BD9-81ED-4DB2-BD59-A6C34878D82A}">
                    <a16:rowId xmlns="" xmlns:a16="http://schemas.microsoft.com/office/drawing/2014/main" val="10000"/>
                  </a:ext>
                </a:extLst>
              </a:tr>
              <a:tr h="370840">
                <a:tc>
                  <a:txBody>
                    <a:bodyPr/>
                    <a:lstStyle/>
                    <a:p>
                      <a:r>
                        <a:rPr lang="nb-NO" dirty="0"/>
                        <a:t>ECTPV</a:t>
                      </a:r>
                    </a:p>
                  </a:txBody>
                  <a:tcPr/>
                </a:tc>
                <a:tc>
                  <a:txBody>
                    <a:bodyPr/>
                    <a:lstStyle/>
                    <a:p>
                      <a:r>
                        <a:rPr lang="nb-NO" dirty="0"/>
                        <a:t>Brudd forplanter seg over hele søylen ved frigjøring.</a:t>
                      </a:r>
                    </a:p>
                  </a:txBody>
                  <a:tcPr/>
                </a:tc>
                <a:extLst>
                  <a:ext uri="{0D108BD9-81ED-4DB2-BD59-A6C34878D82A}">
                    <a16:rowId xmlns="" xmlns:a16="http://schemas.microsoft.com/office/drawing/2014/main" val="10001"/>
                  </a:ext>
                </a:extLst>
              </a:tr>
              <a:tr h="370840">
                <a:tc>
                  <a:txBody>
                    <a:bodyPr/>
                    <a:lstStyle/>
                    <a:p>
                      <a:r>
                        <a:rPr lang="nb-NO" dirty="0"/>
                        <a:t>ECTP##	</a:t>
                      </a:r>
                    </a:p>
                  </a:txBody>
                  <a:tcPr/>
                </a:tc>
                <a:tc>
                  <a:txBody>
                    <a:bodyPr/>
                    <a:lstStyle/>
                    <a:p>
                      <a:r>
                        <a:rPr lang="nb-NO" dirty="0"/>
                        <a:t>Brudd forplanter seg over hele søylen etter ## antall slag ELLER brudd etter ## antall slag og forplanter seg over hele søylen etter ##+1 antall slag. </a:t>
                      </a:r>
                      <a:r>
                        <a:rPr lang="nb-NO" dirty="0" err="1"/>
                        <a:t>Belastnings-anvisning</a:t>
                      </a:r>
                      <a:r>
                        <a:rPr lang="nb-NO" dirty="0"/>
                        <a:t> som for CT. Maksimalt antall slag er 30.</a:t>
                      </a:r>
                    </a:p>
                  </a:txBody>
                  <a:tcPr/>
                </a:tc>
                <a:extLst>
                  <a:ext uri="{0D108BD9-81ED-4DB2-BD59-A6C34878D82A}">
                    <a16:rowId xmlns="" xmlns:a16="http://schemas.microsoft.com/office/drawing/2014/main" val="10002"/>
                  </a:ext>
                </a:extLst>
              </a:tr>
              <a:tr h="370840">
                <a:tc>
                  <a:txBody>
                    <a:bodyPr/>
                    <a:lstStyle/>
                    <a:p>
                      <a:r>
                        <a:rPr lang="nb-NO" dirty="0"/>
                        <a:t>ECTN##</a:t>
                      </a:r>
                    </a:p>
                  </a:txBody>
                  <a:tcPr/>
                </a:tc>
                <a:tc>
                  <a:txBody>
                    <a:bodyPr/>
                    <a:lstStyle/>
                    <a:p>
                      <a:r>
                        <a:rPr lang="nb-NO" dirty="0"/>
                        <a:t>Brudd etter ## antall slag, men bruddet forplanter seg verken etter ## eller ##+1 antall slag.</a:t>
                      </a:r>
                    </a:p>
                  </a:txBody>
                  <a:tcPr/>
                </a:tc>
                <a:extLst>
                  <a:ext uri="{0D108BD9-81ED-4DB2-BD59-A6C34878D82A}">
                    <a16:rowId xmlns="" xmlns:a16="http://schemas.microsoft.com/office/drawing/2014/main" val="10003"/>
                  </a:ext>
                </a:extLst>
              </a:tr>
              <a:tr h="370840">
                <a:tc>
                  <a:txBody>
                    <a:bodyPr/>
                    <a:lstStyle/>
                    <a:p>
                      <a:r>
                        <a:rPr lang="nb-NO" dirty="0"/>
                        <a:t>ECTX</a:t>
                      </a:r>
                    </a:p>
                  </a:txBody>
                  <a:tcPr/>
                </a:tc>
                <a:tc>
                  <a:txBody>
                    <a:bodyPr/>
                    <a:lstStyle/>
                    <a:p>
                      <a:r>
                        <a:rPr lang="nb-NO" dirty="0"/>
                        <a:t>Ingen brudd oppstår under testen etter 30 antall slag.</a:t>
                      </a:r>
                    </a:p>
                  </a:txBody>
                  <a:tcPr/>
                </a:tc>
                <a:extLst>
                  <a:ext uri="{0D108BD9-81ED-4DB2-BD59-A6C34878D82A}">
                    <a16:rowId xmlns="" xmlns:a16="http://schemas.microsoft.com/office/drawing/2014/main" val="10004"/>
                  </a:ext>
                </a:extLst>
              </a:tr>
            </a:tbl>
          </a:graphicData>
        </a:graphic>
      </p:graphicFrame>
      <p:sp>
        <p:nvSpPr>
          <p:cNvPr id="5" name="Rektangel 4"/>
          <p:cNvSpPr/>
          <p:nvPr/>
        </p:nvSpPr>
        <p:spPr>
          <a:xfrm>
            <a:off x="1547664" y="5723964"/>
            <a:ext cx="8136904" cy="369332"/>
          </a:xfrm>
          <a:prstGeom prst="rect">
            <a:avLst/>
          </a:prstGeom>
        </p:spPr>
        <p:txBody>
          <a:bodyPr wrap="square">
            <a:spAutoFit/>
          </a:bodyPr>
          <a:lstStyle/>
          <a:p>
            <a:r>
              <a:rPr lang="nb-NO" dirty="0">
                <a:solidFill>
                  <a:srgbClr val="FF0000"/>
                </a:solidFill>
              </a:rPr>
              <a:t>F.eks.: ECTP12@85cmQ1, ECTN21@55cmQ3, ECTX.</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dirty="0"/>
              <a:t>ECT video</a:t>
            </a:r>
          </a:p>
        </p:txBody>
      </p:sp>
      <p:pic>
        <p:nvPicPr>
          <p:cNvPr id="4" name="Extended Column Test, Southern Madison Range, 3_12_09">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62025" y="1600200"/>
            <a:ext cx="7219950" cy="4060825"/>
          </a:xfrm>
        </p:spPr>
      </p:pic>
    </p:spTree>
    <p:extLst>
      <p:ext uri="{BB962C8B-B14F-4D97-AF65-F5344CB8AC3E}">
        <p14:creationId xmlns:p14="http://schemas.microsoft.com/office/powerpoint/2010/main" val="1577252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16576" y="700176"/>
            <a:ext cx="6047912" cy="5537136"/>
          </a:xfrm>
          <a:prstGeom prst="rect">
            <a:avLst/>
          </a:prstGeom>
          <a:noFill/>
          <a:ln w="9525">
            <a:noFill/>
            <a:miter lim="800000"/>
            <a:headEnd/>
            <a:tailEnd/>
          </a:ln>
        </p:spPr>
      </p:pic>
      <p:sp>
        <p:nvSpPr>
          <p:cNvPr id="2" name="Tittel 1"/>
          <p:cNvSpPr>
            <a:spLocks noGrp="1"/>
          </p:cNvSpPr>
          <p:nvPr>
            <p:ph type="title"/>
          </p:nvPr>
        </p:nvSpPr>
        <p:spPr>
          <a:xfrm>
            <a:off x="86816" y="-171400"/>
            <a:ext cx="8229600" cy="1143000"/>
          </a:xfrm>
        </p:spPr>
        <p:txBody>
          <a:bodyPr/>
          <a:lstStyle/>
          <a:p>
            <a:r>
              <a:rPr lang="nb-NO" dirty="0"/>
              <a:t>Utvidet kompresjonstest (ECT)</a:t>
            </a:r>
          </a:p>
        </p:txBody>
      </p:sp>
      <p:sp>
        <p:nvSpPr>
          <p:cNvPr id="4" name="TekstSylinder 3"/>
          <p:cNvSpPr txBox="1"/>
          <p:nvPr/>
        </p:nvSpPr>
        <p:spPr>
          <a:xfrm>
            <a:off x="2815046" y="5651956"/>
            <a:ext cx="1900970" cy="307777"/>
          </a:xfrm>
          <a:prstGeom prst="rect">
            <a:avLst/>
          </a:prstGeom>
          <a:noFill/>
        </p:spPr>
        <p:txBody>
          <a:bodyPr wrap="none" rtlCol="0">
            <a:spAutoFit/>
          </a:bodyPr>
          <a:lstStyle/>
          <a:p>
            <a:r>
              <a:rPr lang="nb-NO" sz="1400" dirty="0" err="1">
                <a:solidFill>
                  <a:schemeClr val="bg1">
                    <a:lumMod val="65000"/>
                  </a:schemeClr>
                </a:solidFill>
              </a:rPr>
              <a:t>bergundsteigen</a:t>
            </a:r>
            <a:r>
              <a:rPr lang="nb-NO" sz="1400" dirty="0">
                <a:solidFill>
                  <a:schemeClr val="bg1">
                    <a:lumMod val="65000"/>
                  </a:schemeClr>
                </a:solidFill>
              </a:rPr>
              <a:t> 04/11</a:t>
            </a:r>
          </a:p>
        </p:txBody>
      </p:sp>
      <p:sp>
        <p:nvSpPr>
          <p:cNvPr id="5" name="TekstSylinder 4"/>
          <p:cNvSpPr txBox="1"/>
          <p:nvPr/>
        </p:nvSpPr>
        <p:spPr>
          <a:xfrm>
            <a:off x="179512" y="1535881"/>
            <a:ext cx="2808312" cy="3693319"/>
          </a:xfrm>
          <a:prstGeom prst="rect">
            <a:avLst/>
          </a:prstGeom>
          <a:noFill/>
        </p:spPr>
        <p:txBody>
          <a:bodyPr wrap="square" rtlCol="0">
            <a:spAutoFit/>
          </a:bodyPr>
          <a:lstStyle/>
          <a:p>
            <a:r>
              <a:rPr lang="nb-NO" sz="2400" dirty="0"/>
              <a:t>Hvor lett er det å initiere et brudd?  (Antall slag)</a:t>
            </a:r>
          </a:p>
          <a:p>
            <a:pPr>
              <a:buFont typeface="Arial" pitchFamily="34" charset="0"/>
              <a:buChar char="•"/>
            </a:pPr>
            <a:endParaRPr lang="nb-NO" sz="2400" dirty="0"/>
          </a:p>
          <a:p>
            <a:r>
              <a:rPr lang="nb-NO" sz="2400" dirty="0">
                <a:solidFill>
                  <a:srgbClr val="C00000"/>
                </a:solidFill>
              </a:rPr>
              <a:t>Forplanter bruddet seg? (N/P)</a:t>
            </a:r>
          </a:p>
          <a:p>
            <a:pPr>
              <a:buFont typeface="Arial" pitchFamily="34" charset="0"/>
              <a:buChar char="•"/>
            </a:pPr>
            <a:endParaRPr lang="nb-NO" sz="2400" dirty="0"/>
          </a:p>
          <a:p>
            <a:r>
              <a:rPr lang="nb-NO" sz="2400" dirty="0"/>
              <a:t>Hvor lett vil et flak sklir ut? (Q)</a:t>
            </a:r>
          </a:p>
          <a:p>
            <a:endParaRPr lang="nb-NO"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Omvandlingen i snøen kan skje gjennom…</a:t>
            </a:r>
            <a:endParaRPr lang="en-US" dirty="0"/>
          </a:p>
        </p:txBody>
      </p:sp>
      <p:pic>
        <p:nvPicPr>
          <p:cNvPr id="4" name="Plassholder for innhold 11" descr="overflaterim.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528" y="3938588"/>
            <a:ext cx="2916767" cy="2187575"/>
          </a:xfrm>
          <a:prstGeom prst="rect">
            <a:avLst/>
          </a:prstGeom>
        </p:spPr>
      </p:pic>
      <p:pic>
        <p:nvPicPr>
          <p:cNvPr id="5" name="Plassholder for innhold 6" descr="vindtransport.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7000" y="1556792"/>
            <a:ext cx="2700000" cy="3600000"/>
          </a:xfrm>
          <a:prstGeom prst="rect">
            <a:avLst/>
          </a:prstGeom>
        </p:spPr>
      </p:pic>
      <p:pic>
        <p:nvPicPr>
          <p:cNvPr id="7" name="Plassholder for innhold 14" descr="molekylvandring.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auto">
          <a:xfrm>
            <a:off x="467544" y="1747638"/>
            <a:ext cx="2491539" cy="1681362"/>
          </a:xfrm>
          <a:prstGeom prst="rect">
            <a:avLst/>
          </a:prstGeom>
          <a:noFill/>
          <a:ln w="9525">
            <a:noFill/>
            <a:miter lim="800000"/>
            <a:headEnd/>
            <a:tailEnd/>
          </a:ln>
          <a:effectLst/>
        </p:spPr>
      </p:pic>
      <p:sp>
        <p:nvSpPr>
          <p:cNvPr id="8" name="TekstSylinder 7"/>
          <p:cNvSpPr txBox="1"/>
          <p:nvPr/>
        </p:nvSpPr>
        <p:spPr>
          <a:xfrm>
            <a:off x="2022979" y="3501008"/>
            <a:ext cx="864096" cy="215444"/>
          </a:xfrm>
          <a:prstGeom prst="rect">
            <a:avLst/>
          </a:prstGeom>
          <a:noFill/>
        </p:spPr>
        <p:txBody>
          <a:bodyPr wrap="square" rtlCol="0">
            <a:spAutoFit/>
          </a:bodyPr>
          <a:lstStyle/>
          <a:p>
            <a:r>
              <a:rPr lang="nb-NO" sz="800" dirty="0"/>
              <a:t>Fig: LWD Tirol</a:t>
            </a:r>
          </a:p>
        </p:txBody>
      </p:sp>
      <p:pic>
        <p:nvPicPr>
          <p:cNvPr id="1026" name="Picture 2" descr="C:\Users\kmu\Pictures\2012-02-17\P1000269.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156176" y="2276872"/>
            <a:ext cx="2880000" cy="2160000"/>
          </a:xfrm>
          <a:prstGeom prst="rect">
            <a:avLst/>
          </a:prstGeom>
          <a:noFill/>
        </p:spPr>
      </p:pic>
    </p:spTree>
    <p:extLst>
      <p:ext uri="{BB962C8B-B14F-4D97-AF65-F5344CB8AC3E}">
        <p14:creationId xmlns:p14="http://schemas.microsoft.com/office/powerpoint/2010/main" val="312991488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23850" y="-18256"/>
            <a:ext cx="8496300" cy="1143000"/>
          </a:xfrm>
        </p:spPr>
        <p:txBody>
          <a:bodyPr/>
          <a:lstStyle/>
          <a:p>
            <a:r>
              <a:rPr lang="nb-NO" dirty="0"/>
              <a:t>Registrering av ECT resultat i </a:t>
            </a:r>
            <a:r>
              <a:rPr lang="nb-NO" dirty="0" err="1"/>
              <a:t>regObs</a:t>
            </a:r>
            <a:endParaRPr lang="nb-NO" dirty="0"/>
          </a:p>
        </p:txBody>
      </p:sp>
      <p:pic>
        <p:nvPicPr>
          <p:cNvPr id="16998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r="41387"/>
          <a:stretch>
            <a:fillRect/>
          </a:stretch>
        </p:blipFill>
        <p:spPr bwMode="auto">
          <a:xfrm>
            <a:off x="395536" y="871285"/>
            <a:ext cx="3600000" cy="4213899"/>
          </a:xfrm>
          <a:prstGeom prst="rect">
            <a:avLst/>
          </a:prstGeom>
          <a:ln>
            <a:noFill/>
          </a:ln>
          <a:effectLst>
            <a:softEdge rad="112500"/>
          </a:effectLst>
        </p:spPr>
      </p:pic>
      <p:pic>
        <p:nvPicPr>
          <p:cNvPr id="16998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r="20110"/>
          <a:stretch>
            <a:fillRect/>
          </a:stretch>
        </p:blipFill>
        <p:spPr bwMode="auto">
          <a:xfrm>
            <a:off x="-113846" y="4830446"/>
            <a:ext cx="9504000" cy="1406866"/>
          </a:xfrm>
          <a:prstGeom prst="rect">
            <a:avLst/>
          </a:prstGeom>
          <a:noFill/>
          <a:ln w="9525">
            <a:noFill/>
            <a:miter lim="800000"/>
            <a:headEnd/>
            <a:tailEnd/>
          </a:ln>
        </p:spPr>
      </p:pic>
      <p:sp>
        <p:nvSpPr>
          <p:cNvPr id="6" name="Ellipse 5"/>
          <p:cNvSpPr/>
          <p:nvPr/>
        </p:nvSpPr>
        <p:spPr>
          <a:xfrm>
            <a:off x="1907704" y="1484784"/>
            <a:ext cx="720080" cy="3600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Ellipse 6"/>
          <p:cNvSpPr/>
          <p:nvPr/>
        </p:nvSpPr>
        <p:spPr>
          <a:xfrm>
            <a:off x="539552" y="3284984"/>
            <a:ext cx="1224136" cy="3600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l 6"/>
          <p:cNvGraphicFramePr>
            <a:graphicFrameLocks noGrp="1"/>
          </p:cNvGraphicFramePr>
          <p:nvPr/>
        </p:nvGraphicFramePr>
        <p:xfrm>
          <a:off x="323528" y="2708920"/>
          <a:ext cx="8208912" cy="3261360"/>
        </p:xfrm>
        <a:graphic>
          <a:graphicData uri="http://schemas.openxmlformats.org/drawingml/2006/table">
            <a:tbl>
              <a:tblPr firstRow="1" bandRow="1">
                <a:tableStyleId>{5C22544A-7EE6-4342-B048-85BDC9FD1C3A}</a:tableStyleId>
              </a:tblPr>
              <a:tblGrid>
                <a:gridCol w="1001530">
                  <a:extLst>
                    <a:ext uri="{9D8B030D-6E8A-4147-A177-3AD203B41FA5}">
                      <a16:colId xmlns="" xmlns:a16="http://schemas.microsoft.com/office/drawing/2014/main" val="20000"/>
                    </a:ext>
                  </a:extLst>
                </a:gridCol>
                <a:gridCol w="7207382">
                  <a:extLst>
                    <a:ext uri="{9D8B030D-6E8A-4147-A177-3AD203B41FA5}">
                      <a16:colId xmlns="" xmlns:a16="http://schemas.microsoft.com/office/drawing/2014/main" val="20001"/>
                    </a:ext>
                  </a:extLst>
                </a:gridCol>
              </a:tblGrid>
              <a:tr h="370840">
                <a:tc>
                  <a:txBody>
                    <a:bodyPr/>
                    <a:lstStyle/>
                    <a:p>
                      <a:r>
                        <a:rPr lang="nb-NO" dirty="0"/>
                        <a:t>Kode</a:t>
                      </a:r>
                    </a:p>
                  </a:txBody>
                  <a:tcPr/>
                </a:tc>
                <a:tc>
                  <a:txBody>
                    <a:bodyPr/>
                    <a:lstStyle/>
                    <a:p>
                      <a:r>
                        <a:rPr lang="nb-NO" dirty="0"/>
                        <a:t>Belastning</a:t>
                      </a:r>
                    </a:p>
                  </a:txBody>
                  <a:tcPr/>
                </a:tc>
                <a:extLst>
                  <a:ext uri="{0D108BD9-81ED-4DB2-BD59-A6C34878D82A}">
                    <a16:rowId xmlns="" xmlns:a16="http://schemas.microsoft.com/office/drawing/2014/main" val="10000"/>
                  </a:ext>
                </a:extLst>
              </a:tr>
              <a:tr h="370840">
                <a:tc>
                  <a:txBody>
                    <a:bodyPr/>
                    <a:lstStyle/>
                    <a:p>
                      <a:r>
                        <a:rPr lang="nb-NO" sz="1400" dirty="0"/>
                        <a:t>RB 1</a:t>
                      </a:r>
                    </a:p>
                  </a:txBody>
                  <a:tcPr/>
                </a:tc>
                <a:tc>
                  <a:txBody>
                    <a:bodyPr/>
                    <a:lstStyle/>
                    <a:p>
                      <a:r>
                        <a:rPr lang="nb-NO" sz="1400" kern="1200" baseline="0" dirty="0">
                          <a:solidFill>
                            <a:schemeClr val="dk1"/>
                          </a:solidFill>
                          <a:latin typeface="+mn-lt"/>
                          <a:ea typeface="+mn-ea"/>
                          <a:cs typeface="+mn-cs"/>
                        </a:rPr>
                        <a:t>Blokken sklir ut ved utskjæring uten tilleggsbelastning</a:t>
                      </a:r>
                      <a:endParaRPr lang="nb-NO" sz="1400" dirty="0"/>
                    </a:p>
                  </a:txBody>
                  <a:tcPr/>
                </a:tc>
                <a:extLst>
                  <a:ext uri="{0D108BD9-81ED-4DB2-BD59-A6C34878D82A}">
                    <a16:rowId xmlns="" xmlns:a16="http://schemas.microsoft.com/office/drawing/2014/main" val="10001"/>
                  </a:ext>
                </a:extLst>
              </a:tr>
              <a:tr h="370840">
                <a:tc>
                  <a:txBody>
                    <a:bodyPr/>
                    <a:lstStyle/>
                    <a:p>
                      <a:r>
                        <a:rPr lang="nb-NO" sz="1400" dirty="0"/>
                        <a:t>RB 2</a:t>
                      </a:r>
                    </a:p>
                  </a:txBody>
                  <a:tcPr/>
                </a:tc>
                <a:tc>
                  <a:txBody>
                    <a:bodyPr/>
                    <a:lstStyle/>
                    <a:p>
                      <a:r>
                        <a:rPr lang="nb-NO" sz="1400" kern="1200" baseline="0" dirty="0">
                          <a:solidFill>
                            <a:schemeClr val="dk1"/>
                          </a:solidFill>
                          <a:latin typeface="+mn-lt"/>
                          <a:ea typeface="+mn-ea"/>
                          <a:cs typeface="+mn-cs"/>
                        </a:rPr>
                        <a:t>Blokken sklir ut når en skiløper forsiktig beveger seg inn på blokken</a:t>
                      </a:r>
                    </a:p>
                    <a:p>
                      <a:r>
                        <a:rPr lang="nb-NO" sz="1400" kern="1200" baseline="0" dirty="0">
                          <a:solidFill>
                            <a:schemeClr val="dk1"/>
                          </a:solidFill>
                          <a:latin typeface="+mn-lt"/>
                          <a:ea typeface="+mn-ea"/>
                          <a:cs typeface="+mn-cs"/>
                        </a:rPr>
                        <a:t>(på øvre halvdel av blokken, 30-40 cm nedenfor øvre begrensning).</a:t>
                      </a:r>
                      <a:endParaRPr lang="nb-NO" sz="1400" dirty="0"/>
                    </a:p>
                  </a:txBody>
                  <a:tcPr/>
                </a:tc>
                <a:extLst>
                  <a:ext uri="{0D108BD9-81ED-4DB2-BD59-A6C34878D82A}">
                    <a16:rowId xmlns="" xmlns:a16="http://schemas.microsoft.com/office/drawing/2014/main" val="10002"/>
                  </a:ext>
                </a:extLst>
              </a:tr>
              <a:tr h="370840">
                <a:tc>
                  <a:txBody>
                    <a:bodyPr/>
                    <a:lstStyle/>
                    <a:p>
                      <a:r>
                        <a:rPr lang="nb-NO" sz="1400" dirty="0"/>
                        <a:t>RB 3</a:t>
                      </a:r>
                    </a:p>
                  </a:txBody>
                  <a:tcPr/>
                </a:tc>
                <a:tc>
                  <a:txBody>
                    <a:bodyPr/>
                    <a:lstStyle/>
                    <a:p>
                      <a:r>
                        <a:rPr lang="nb-NO" sz="1400" kern="1200" baseline="0" dirty="0">
                          <a:solidFill>
                            <a:schemeClr val="dk1"/>
                          </a:solidFill>
                          <a:latin typeface="+mn-lt"/>
                          <a:ea typeface="+mn-ea"/>
                          <a:cs typeface="+mn-cs"/>
                        </a:rPr>
                        <a:t>Skiløperen gjør en gyngende bevegelse uten å løfte heler eller ski.</a:t>
                      </a:r>
                      <a:endParaRPr lang="nb-NO" sz="1400" dirty="0"/>
                    </a:p>
                  </a:txBody>
                  <a:tcPr/>
                </a:tc>
                <a:extLst>
                  <a:ext uri="{0D108BD9-81ED-4DB2-BD59-A6C34878D82A}">
                    <a16:rowId xmlns="" xmlns:a16="http://schemas.microsoft.com/office/drawing/2014/main" val="10003"/>
                  </a:ext>
                </a:extLst>
              </a:tr>
              <a:tr h="370840">
                <a:tc>
                  <a:txBody>
                    <a:bodyPr/>
                    <a:lstStyle/>
                    <a:p>
                      <a:r>
                        <a:rPr lang="nb-NO" sz="1400" dirty="0"/>
                        <a:t>RB 4</a:t>
                      </a:r>
                    </a:p>
                  </a:txBody>
                  <a:tcPr/>
                </a:tc>
                <a:tc>
                  <a:txBody>
                    <a:bodyPr/>
                    <a:lstStyle/>
                    <a:p>
                      <a:r>
                        <a:rPr lang="nb-NO" sz="1400" kern="1200" baseline="0" dirty="0">
                          <a:solidFill>
                            <a:schemeClr val="dk1"/>
                          </a:solidFill>
                          <a:latin typeface="+mn-lt"/>
                          <a:ea typeface="+mn-ea"/>
                          <a:cs typeface="+mn-cs"/>
                        </a:rPr>
                        <a:t>Skiløperen hopper en gang og lander på samme sted.</a:t>
                      </a:r>
                      <a:endParaRPr lang="nb-NO" sz="1400" dirty="0"/>
                    </a:p>
                  </a:txBody>
                  <a:tcPr/>
                </a:tc>
                <a:extLst>
                  <a:ext uri="{0D108BD9-81ED-4DB2-BD59-A6C34878D82A}">
                    <a16:rowId xmlns="" xmlns:a16="http://schemas.microsoft.com/office/drawing/2014/main" val="10004"/>
                  </a:ext>
                </a:extLst>
              </a:tr>
              <a:tr h="370840">
                <a:tc>
                  <a:txBody>
                    <a:bodyPr/>
                    <a:lstStyle/>
                    <a:p>
                      <a:r>
                        <a:rPr lang="nb-NO" sz="1400" dirty="0"/>
                        <a:t>RB 5</a:t>
                      </a:r>
                    </a:p>
                  </a:txBody>
                  <a:tcPr/>
                </a:tc>
                <a:tc>
                  <a:txBody>
                    <a:bodyPr/>
                    <a:lstStyle/>
                    <a:p>
                      <a:r>
                        <a:rPr lang="nb-NO" sz="1400" kern="1200" baseline="0" dirty="0">
                          <a:solidFill>
                            <a:schemeClr val="dk1"/>
                          </a:solidFill>
                          <a:latin typeface="+mn-lt"/>
                          <a:ea typeface="+mn-ea"/>
                          <a:cs typeface="+mn-cs"/>
                        </a:rPr>
                        <a:t>Skiløperen hopper en gang til på samme sted.</a:t>
                      </a:r>
                      <a:endParaRPr lang="nb-NO" sz="1400" dirty="0"/>
                    </a:p>
                  </a:txBody>
                  <a:tcPr/>
                </a:tc>
                <a:extLst>
                  <a:ext uri="{0D108BD9-81ED-4DB2-BD59-A6C34878D82A}">
                    <a16:rowId xmlns="" xmlns:a16="http://schemas.microsoft.com/office/drawing/2014/main" val="10005"/>
                  </a:ext>
                </a:extLst>
              </a:tr>
              <a:tr h="370840">
                <a:tc>
                  <a:txBody>
                    <a:bodyPr/>
                    <a:lstStyle/>
                    <a:p>
                      <a:r>
                        <a:rPr lang="nb-NO" sz="1400" dirty="0"/>
                        <a:t>RB 6</a:t>
                      </a:r>
                    </a:p>
                  </a:txBody>
                  <a:tcPr/>
                </a:tc>
                <a:tc>
                  <a:txBody>
                    <a:bodyPr/>
                    <a:lstStyle/>
                    <a:p>
                      <a:r>
                        <a:rPr lang="nb-NO" sz="1400" kern="1200" baseline="0" dirty="0">
                          <a:solidFill>
                            <a:schemeClr val="dk1"/>
                          </a:solidFill>
                          <a:latin typeface="+mn-lt"/>
                          <a:ea typeface="+mn-ea"/>
                          <a:cs typeface="+mn-cs"/>
                        </a:rPr>
                        <a:t>Hopp uten ski på samme sted. Dersom det er løs snø kan man, med skia på, stige ned til midten av blokken og først gynge en gang, deretter hoppe tre ganger.</a:t>
                      </a:r>
                      <a:endParaRPr lang="nb-NO" sz="1400" dirty="0"/>
                    </a:p>
                  </a:txBody>
                  <a:tcPr/>
                </a:tc>
                <a:extLst>
                  <a:ext uri="{0D108BD9-81ED-4DB2-BD59-A6C34878D82A}">
                    <a16:rowId xmlns="" xmlns:a16="http://schemas.microsoft.com/office/drawing/2014/main" val="10006"/>
                  </a:ext>
                </a:extLst>
              </a:tr>
              <a:tr h="370840">
                <a:tc>
                  <a:txBody>
                    <a:bodyPr/>
                    <a:lstStyle/>
                    <a:p>
                      <a:r>
                        <a:rPr lang="nb-NO" sz="1400" dirty="0"/>
                        <a:t>RB 7</a:t>
                      </a:r>
                    </a:p>
                  </a:txBody>
                  <a:tcPr/>
                </a:tc>
                <a:tc>
                  <a:txBody>
                    <a:bodyPr/>
                    <a:lstStyle/>
                    <a:p>
                      <a:r>
                        <a:rPr lang="nb-NO" sz="1400" kern="1200" baseline="0" dirty="0">
                          <a:solidFill>
                            <a:schemeClr val="dk1"/>
                          </a:solidFill>
                          <a:latin typeface="+mn-lt"/>
                          <a:ea typeface="+mn-ea"/>
                          <a:cs typeface="+mn-cs"/>
                        </a:rPr>
                        <a:t>Ingen av de foregående trinnene forårsaker rent brudd.</a:t>
                      </a:r>
                      <a:endParaRPr lang="nb-NO" sz="1400" dirty="0"/>
                    </a:p>
                  </a:txBody>
                  <a:tcPr/>
                </a:tc>
                <a:extLst>
                  <a:ext uri="{0D108BD9-81ED-4DB2-BD59-A6C34878D82A}">
                    <a16:rowId xmlns="" xmlns:a16="http://schemas.microsoft.com/office/drawing/2014/main" val="10007"/>
                  </a:ext>
                </a:extLst>
              </a:tr>
            </a:tbl>
          </a:graphicData>
        </a:graphic>
      </p:graphicFrame>
      <p:sp>
        <p:nvSpPr>
          <p:cNvPr id="2" name="Tittel 1"/>
          <p:cNvSpPr>
            <a:spLocks noGrp="1"/>
          </p:cNvSpPr>
          <p:nvPr>
            <p:ph type="title"/>
          </p:nvPr>
        </p:nvSpPr>
        <p:spPr/>
        <p:txBody>
          <a:bodyPr/>
          <a:lstStyle/>
          <a:p>
            <a:r>
              <a:rPr lang="nb-NO" dirty="0" err="1"/>
              <a:t>Rutsjblokk</a:t>
            </a:r>
            <a:r>
              <a:rPr lang="nb-NO" dirty="0"/>
              <a:t> (RB)</a:t>
            </a:r>
          </a:p>
        </p:txBody>
      </p:sp>
      <p:pic>
        <p:nvPicPr>
          <p:cNvPr id="3"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52512" y="0"/>
            <a:ext cx="3528000" cy="3069918"/>
          </a:xfrm>
          <a:prstGeom prst="rect">
            <a:avLst/>
          </a:prstGeom>
          <a:noFill/>
          <a:ln w="9525">
            <a:noFill/>
            <a:miter lim="800000"/>
            <a:headEnd/>
            <a:tailEnd/>
          </a:ln>
        </p:spPr>
      </p:pic>
      <p:sp>
        <p:nvSpPr>
          <p:cNvPr id="4" name="TekstSylinder 3"/>
          <p:cNvSpPr txBox="1"/>
          <p:nvPr/>
        </p:nvSpPr>
        <p:spPr>
          <a:xfrm>
            <a:off x="7351550" y="2708920"/>
            <a:ext cx="1900970" cy="307777"/>
          </a:xfrm>
          <a:prstGeom prst="rect">
            <a:avLst/>
          </a:prstGeom>
          <a:noFill/>
        </p:spPr>
        <p:txBody>
          <a:bodyPr wrap="none" rtlCol="0">
            <a:spAutoFit/>
          </a:bodyPr>
          <a:lstStyle/>
          <a:p>
            <a:r>
              <a:rPr lang="nb-NO" sz="1400" dirty="0" err="1">
                <a:solidFill>
                  <a:schemeClr val="bg1">
                    <a:lumMod val="65000"/>
                  </a:schemeClr>
                </a:solidFill>
              </a:rPr>
              <a:t>bergundsteigen</a:t>
            </a:r>
            <a:r>
              <a:rPr lang="nb-NO" sz="1400" dirty="0">
                <a:solidFill>
                  <a:schemeClr val="bg1">
                    <a:lumMod val="65000"/>
                  </a:schemeClr>
                </a:solidFill>
              </a:rPr>
              <a:t> 04/11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p:txBody>
          <a:bodyPr/>
          <a:lstStyle/>
          <a:p>
            <a:r>
              <a:rPr lang="en-US" dirty="0" err="1"/>
              <a:t>Rutschblock</a:t>
            </a:r>
            <a:r>
              <a:rPr lang="en-US" dirty="0"/>
              <a:t> video</a:t>
            </a:r>
          </a:p>
        </p:txBody>
      </p:sp>
      <p:pic>
        <p:nvPicPr>
          <p:cNvPr id="5" name="Rutschblock Test 2_19_2009 Rattlesnake Wildernes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4163" y="1600200"/>
            <a:ext cx="6034087" cy="4525963"/>
          </a:xfrm>
        </p:spPr>
      </p:pic>
    </p:spTree>
    <p:extLst>
      <p:ext uri="{BB962C8B-B14F-4D97-AF65-F5344CB8AC3E}">
        <p14:creationId xmlns:p14="http://schemas.microsoft.com/office/powerpoint/2010/main" val="41574704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48504" y="2078309"/>
            <a:ext cx="5760000" cy="4231011"/>
          </a:xfrm>
          <a:prstGeom prst="rect">
            <a:avLst/>
          </a:prstGeom>
          <a:noFill/>
          <a:ln w="9525">
            <a:noFill/>
            <a:miter lim="800000"/>
            <a:headEnd/>
            <a:tailEnd/>
          </a:ln>
        </p:spPr>
      </p:pic>
      <p:sp>
        <p:nvSpPr>
          <p:cNvPr id="2" name="Tittel 1"/>
          <p:cNvSpPr>
            <a:spLocks noGrp="1"/>
          </p:cNvSpPr>
          <p:nvPr>
            <p:ph type="title"/>
          </p:nvPr>
        </p:nvSpPr>
        <p:spPr/>
        <p:txBody>
          <a:bodyPr/>
          <a:lstStyle/>
          <a:p>
            <a:r>
              <a:rPr lang="nb-NO" dirty="0" err="1"/>
              <a:t>Propagation</a:t>
            </a:r>
            <a:r>
              <a:rPr lang="nb-NO" dirty="0"/>
              <a:t> </a:t>
            </a:r>
            <a:r>
              <a:rPr lang="nb-NO" dirty="0" err="1"/>
              <a:t>Saw</a:t>
            </a:r>
            <a:r>
              <a:rPr lang="nb-NO" dirty="0"/>
              <a:t> Test (PST)</a:t>
            </a:r>
          </a:p>
        </p:txBody>
      </p:sp>
      <p:sp>
        <p:nvSpPr>
          <p:cNvPr id="4" name="Plassholder for innhold 3"/>
          <p:cNvSpPr>
            <a:spLocks noGrp="1"/>
          </p:cNvSpPr>
          <p:nvPr>
            <p:ph sz="half" idx="1"/>
          </p:nvPr>
        </p:nvSpPr>
        <p:spPr>
          <a:xfrm>
            <a:off x="323850" y="1340768"/>
            <a:ext cx="8640638" cy="4060825"/>
          </a:xfrm>
        </p:spPr>
        <p:txBody>
          <a:bodyPr/>
          <a:lstStyle/>
          <a:p>
            <a:pPr>
              <a:buNone/>
            </a:pPr>
            <a:r>
              <a:rPr lang="nb-NO" dirty="0"/>
              <a:t>Testen indikerer hvor lett et brudd forplanter seg</a:t>
            </a:r>
          </a:p>
          <a:p>
            <a:pPr>
              <a:buNone/>
            </a:pPr>
            <a:endParaRPr lang="nb-NO" dirty="0"/>
          </a:p>
          <a:p>
            <a:pPr>
              <a:buNone/>
            </a:pPr>
            <a:endParaRPr lang="nb-NO" dirty="0"/>
          </a:p>
        </p:txBody>
      </p:sp>
      <p:sp>
        <p:nvSpPr>
          <p:cNvPr id="6" name="TekstSylinder 5"/>
          <p:cNvSpPr txBox="1"/>
          <p:nvPr/>
        </p:nvSpPr>
        <p:spPr>
          <a:xfrm>
            <a:off x="107505" y="3538170"/>
            <a:ext cx="3240360" cy="2339102"/>
          </a:xfrm>
          <a:prstGeom prst="rect">
            <a:avLst/>
          </a:prstGeom>
          <a:solidFill>
            <a:srgbClr val="F79646">
              <a:alpha val="49020"/>
            </a:srgbClr>
          </a:solidFill>
        </p:spPr>
        <p:txBody>
          <a:bodyPr wrap="square" rtlCol="0">
            <a:spAutoFit/>
          </a:bodyPr>
          <a:lstStyle/>
          <a:p>
            <a:r>
              <a:rPr lang="nb-NO" b="1" dirty="0"/>
              <a:t>PST X/Y &lt;END/SF/ARR&gt; Z</a:t>
            </a:r>
          </a:p>
          <a:p>
            <a:endParaRPr lang="nb-NO" sz="1600" dirty="0"/>
          </a:p>
          <a:p>
            <a:r>
              <a:rPr lang="nb-NO" sz="1600" dirty="0"/>
              <a:t>X: posisjon av saget der bruddet</a:t>
            </a:r>
          </a:p>
          <a:p>
            <a:r>
              <a:rPr lang="nb-NO" sz="1600" dirty="0"/>
              <a:t>forplanter seg</a:t>
            </a:r>
          </a:p>
          <a:p>
            <a:endParaRPr lang="nb-NO" sz="1600" dirty="0"/>
          </a:p>
          <a:p>
            <a:r>
              <a:rPr lang="nb-NO" sz="1600" dirty="0"/>
              <a:t>Y: lengden av søylen i hengretning</a:t>
            </a:r>
          </a:p>
          <a:p>
            <a:endParaRPr lang="nb-NO" sz="1600" dirty="0"/>
          </a:p>
          <a:p>
            <a:r>
              <a:rPr lang="nb-NO" sz="1600" dirty="0"/>
              <a:t>Z: dybden til det svake laget</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lstStyle/>
          <a:p>
            <a:r>
              <a:rPr lang="en-US" dirty="0"/>
              <a:t>PST video</a:t>
            </a:r>
          </a:p>
        </p:txBody>
      </p:sp>
      <p:pic>
        <p:nvPicPr>
          <p:cNvPr id="8" name="a_propagation_saw_test_(pst)_640x480">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4163" y="1600200"/>
            <a:ext cx="6034087" cy="4525963"/>
          </a:xfrm>
        </p:spPr>
      </p:pic>
    </p:spTree>
    <p:extLst>
      <p:ext uri="{BB962C8B-B14F-4D97-AF65-F5344CB8AC3E}">
        <p14:creationId xmlns:p14="http://schemas.microsoft.com/office/powerpoint/2010/main" val="41068876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Lille blokktesten</a:t>
            </a:r>
          </a:p>
        </p:txBody>
      </p:sp>
      <p:sp>
        <p:nvSpPr>
          <p:cNvPr id="4" name="Plassholder for innhold 3"/>
          <p:cNvSpPr>
            <a:spLocks noGrp="1"/>
          </p:cNvSpPr>
          <p:nvPr>
            <p:ph sz="half" idx="2"/>
          </p:nvPr>
        </p:nvSpPr>
        <p:spPr/>
        <p:txBody>
          <a:bodyPr/>
          <a:lstStyle/>
          <a:p>
            <a:pPr>
              <a:buNone/>
            </a:pPr>
            <a:endParaRPr lang="nb-NO" sz="2000" dirty="0"/>
          </a:p>
          <a:p>
            <a:r>
              <a:rPr lang="nb-NO" sz="2000" dirty="0"/>
              <a:t>En snøblokk på 40 x 40 cm isoleres vertikalt</a:t>
            </a:r>
          </a:p>
          <a:p>
            <a:r>
              <a:rPr lang="nb-NO" sz="2000" dirty="0"/>
              <a:t>Lett klapping i bakkant av blokka ovenfra og nedover</a:t>
            </a:r>
          </a:p>
          <a:p>
            <a:r>
              <a:rPr lang="nb-NO" sz="2000" dirty="0"/>
              <a:t>Skjer bruddet lett og er bruddflaten glatt?</a:t>
            </a:r>
          </a:p>
          <a:p>
            <a:r>
              <a:rPr lang="nb-NO" sz="2000" dirty="0"/>
              <a:t>Analyser brudd og svakt lag</a:t>
            </a:r>
          </a:p>
          <a:p>
            <a:r>
              <a:rPr lang="nb-NO" sz="2000" dirty="0"/>
              <a:t>Prosesstenkning</a:t>
            </a:r>
          </a:p>
        </p:txBody>
      </p:sp>
      <p:pic>
        <p:nvPicPr>
          <p:cNvPr id="5" name="Plassholder for innhold 4"/>
          <p:cNvPicPr>
            <a:picLocks noGrp="1"/>
          </p:cNvPicPr>
          <p:nvPr>
            <p:ph sz="half" idx="1"/>
          </p:nvPr>
        </p:nvPicPr>
        <p:blipFill>
          <a:blip r:embed="rId3" cstate="email">
            <a:extLst>
              <a:ext uri="{28A0092B-C50C-407E-A947-70E740481C1C}">
                <a14:useLocalDpi xmlns:a14="http://schemas.microsoft.com/office/drawing/2010/main"/>
              </a:ext>
            </a:extLst>
          </a:blip>
          <a:srcRect/>
          <a:stretch>
            <a:fillRect/>
          </a:stretch>
        </p:blipFill>
        <p:spPr bwMode="auto">
          <a:xfrm>
            <a:off x="323850" y="1742517"/>
            <a:ext cx="4171950" cy="3776190"/>
          </a:xfrm>
          <a:prstGeom prst="rect">
            <a:avLst/>
          </a:prstGeom>
          <a:noFill/>
          <a:ln w="9525">
            <a:noFill/>
            <a:miter lim="800000"/>
            <a:headEnd/>
            <a:tailEnd/>
          </a:ln>
        </p:spPr>
      </p:pic>
    </p:spTree>
    <p:extLst>
      <p:ext uri="{BB962C8B-B14F-4D97-AF65-F5344CB8AC3E}">
        <p14:creationId xmlns:p14="http://schemas.microsoft.com/office/powerpoint/2010/main" val="339692659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Snøprofil: Utfordringer</a:t>
            </a:r>
          </a:p>
        </p:txBody>
      </p:sp>
      <p:sp>
        <p:nvSpPr>
          <p:cNvPr id="3" name="Plassholder for innhold 2"/>
          <p:cNvSpPr>
            <a:spLocks noGrp="1"/>
          </p:cNvSpPr>
          <p:nvPr>
            <p:ph idx="1"/>
          </p:nvPr>
        </p:nvSpPr>
        <p:spPr/>
        <p:txBody>
          <a:bodyPr/>
          <a:lstStyle/>
          <a:p>
            <a:r>
              <a:rPr lang="nb-NO" dirty="0"/>
              <a:t>Å finne et representativt sted krever erfaring</a:t>
            </a:r>
          </a:p>
          <a:p>
            <a:r>
              <a:rPr lang="nb-NO" dirty="0"/>
              <a:t>Resultatet må alltid ses i sammenheng med andre observasjoner</a:t>
            </a:r>
          </a:p>
          <a:p>
            <a:r>
              <a:rPr lang="nb-NO" dirty="0"/>
              <a:t>Oppdage misvisende tegn på stabilitet/instabilitet</a:t>
            </a:r>
          </a:p>
          <a:p>
            <a:r>
              <a:rPr lang="nb-NO" dirty="0"/>
              <a:t>Overføring av punktobservasjoner til terrenget krever prosessforståelse</a:t>
            </a:r>
          </a:p>
          <a:p>
            <a:r>
              <a:rPr lang="nb-NO" dirty="0"/>
              <a:t>Objektivitet: La ikke ønsket om et resultat påvirke vurderingen din</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438270065"/>
              </p:ext>
            </p:extLst>
          </p:nvPr>
        </p:nvGraphicFramePr>
        <p:xfrm>
          <a:off x="539552" y="1484784"/>
          <a:ext cx="8064896" cy="4608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tel 1"/>
          <p:cNvSpPr>
            <a:spLocks noGrp="1"/>
          </p:cNvSpPr>
          <p:nvPr>
            <p:ph type="title"/>
          </p:nvPr>
        </p:nvSpPr>
        <p:spPr/>
        <p:txBody>
          <a:bodyPr/>
          <a:lstStyle/>
          <a:p>
            <a:r>
              <a:rPr lang="nb-NO" dirty="0"/>
              <a:t>Systematisk snødekkeundersøkelse</a:t>
            </a:r>
          </a:p>
        </p:txBody>
      </p:sp>
    </p:spTree>
    <p:extLst>
      <p:ext uri="{BB962C8B-B14F-4D97-AF65-F5344CB8AC3E}">
        <p14:creationId xmlns:p14="http://schemas.microsoft.com/office/powerpoint/2010/main" val="400795542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Det svake laget</a:t>
            </a:r>
          </a:p>
        </p:txBody>
      </p:sp>
      <p:pic>
        <p:nvPicPr>
          <p:cNvPr id="4" name="Bild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512" y="1760117"/>
            <a:ext cx="3693588" cy="3600000"/>
          </a:xfrm>
          <a:prstGeom prst="rect">
            <a:avLst/>
          </a:prstGeom>
        </p:spPr>
      </p:pic>
      <p:pic>
        <p:nvPicPr>
          <p:cNvPr id="5" name="Bild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45662" y="1760117"/>
            <a:ext cx="4962842" cy="3600000"/>
          </a:xfrm>
          <a:prstGeom prst="rect">
            <a:avLst/>
          </a:prstGeom>
        </p:spPr>
      </p:pic>
    </p:spTree>
    <p:extLst>
      <p:ext uri="{BB962C8B-B14F-4D97-AF65-F5344CB8AC3E}">
        <p14:creationId xmlns:p14="http://schemas.microsoft.com/office/powerpoint/2010/main" val="37444916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23850" y="2348880"/>
            <a:ext cx="8496300" cy="1143000"/>
          </a:xfrm>
        </p:spPr>
        <p:txBody>
          <a:bodyPr/>
          <a:lstStyle/>
          <a:p>
            <a:r>
              <a:rPr lang="nb-NO" dirty="0"/>
              <a:t>Flaket</a:t>
            </a:r>
          </a:p>
        </p:txBody>
      </p:sp>
      <p:pic>
        <p:nvPicPr>
          <p:cNvPr id="4" name="Bild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56735" y="44624"/>
            <a:ext cx="4680000" cy="4158023"/>
          </a:xfrm>
          <a:prstGeom prst="rect">
            <a:avLst/>
          </a:prstGeom>
        </p:spPr>
      </p:pic>
      <p:pic>
        <p:nvPicPr>
          <p:cNvPr id="5" name="Plassholder for innhold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3756735" y="4202647"/>
            <a:ext cx="2352566" cy="1862510"/>
          </a:xfrm>
          <a:prstGeom prst="rect">
            <a:avLst/>
          </a:prstGeom>
          <a:noFill/>
          <a:ln w="9525">
            <a:noFill/>
            <a:miter lim="800000"/>
            <a:headEnd/>
            <a:tailEnd/>
          </a:ln>
          <a:effectLst/>
        </p:spPr>
      </p:pic>
      <p:pic>
        <p:nvPicPr>
          <p:cNvPr id="6" name="Plassholder for innhold 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6117686" y="4202647"/>
            <a:ext cx="2319049" cy="1862510"/>
          </a:xfrm>
          <a:prstGeom prst="rect">
            <a:avLst/>
          </a:prstGeom>
          <a:noFill/>
          <a:ln w="9525">
            <a:noFill/>
            <a:miter lim="800000"/>
            <a:headEnd/>
            <a:tailEnd/>
          </a:ln>
          <a:effectLst/>
        </p:spPr>
      </p:pic>
    </p:spTree>
    <p:extLst>
      <p:ext uri="{BB962C8B-B14F-4D97-AF65-F5344CB8AC3E}">
        <p14:creationId xmlns:p14="http://schemas.microsoft.com/office/powerpoint/2010/main" val="1789523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685800" y="381000"/>
            <a:ext cx="7772400" cy="1143000"/>
          </a:xfrm>
        </p:spPr>
        <p:txBody>
          <a:bodyPr/>
          <a:lstStyle/>
          <a:p>
            <a:pPr eaLnBrk="1" hangingPunct="1"/>
            <a:r>
              <a:rPr lang="en-US" altLang="nb-NO" sz="3800" dirty="0" err="1">
                <a:solidFill>
                  <a:schemeClr val="tx1"/>
                </a:solidFill>
                <a:ea typeface="ＭＳ Ｐゴシック" panose="020B0600070205080204" pitchFamily="34" charset="-128"/>
                <a:cs typeface="Times New Roman" panose="02020603050405020304" pitchFamily="18" charset="0"/>
              </a:rPr>
              <a:t>Omvandling</a:t>
            </a:r>
            <a:r>
              <a:rPr lang="en-US" altLang="nb-NO" sz="3800" dirty="0">
                <a:solidFill>
                  <a:schemeClr val="tx1"/>
                </a:solidFill>
                <a:ea typeface="ＭＳ Ｐゴシック" panose="020B0600070205080204" pitchFamily="34" charset="-128"/>
                <a:cs typeface="Times New Roman" panose="02020603050405020304" pitchFamily="18" charset="0"/>
              </a:rPr>
              <a:t> </a:t>
            </a:r>
            <a:r>
              <a:rPr lang="en-US" altLang="nb-NO" sz="3800" dirty="0" err="1">
                <a:solidFill>
                  <a:schemeClr val="tx1"/>
                </a:solidFill>
                <a:ea typeface="ＭＳ Ｐゴシック" panose="020B0600070205080204" pitchFamily="34" charset="-128"/>
                <a:cs typeface="Times New Roman" panose="02020603050405020304" pitchFamily="18" charset="0"/>
              </a:rPr>
              <a:t>av</a:t>
            </a:r>
            <a:r>
              <a:rPr lang="en-US" altLang="nb-NO" sz="3800" dirty="0">
                <a:solidFill>
                  <a:schemeClr val="tx1"/>
                </a:solidFill>
                <a:ea typeface="ＭＳ Ｐゴシック" panose="020B0600070205080204" pitchFamily="34" charset="-128"/>
                <a:cs typeface="Times New Roman" panose="02020603050405020304" pitchFamily="18" charset="0"/>
              </a:rPr>
              <a:t> </a:t>
            </a:r>
            <a:r>
              <a:rPr lang="en-US" altLang="nb-NO" sz="3800" dirty="0" err="1">
                <a:solidFill>
                  <a:schemeClr val="tx1"/>
                </a:solidFill>
                <a:ea typeface="ＭＳ Ｐゴシック" panose="020B0600070205080204" pitchFamily="34" charset="-128"/>
                <a:cs typeface="Times New Roman" panose="02020603050405020304" pitchFamily="18" charset="0"/>
              </a:rPr>
              <a:t>tørr</a:t>
            </a:r>
            <a:r>
              <a:rPr lang="en-US" altLang="nb-NO" sz="3800" dirty="0">
                <a:solidFill>
                  <a:schemeClr val="tx1"/>
                </a:solidFill>
                <a:ea typeface="ＭＳ Ｐゴシック" panose="020B0600070205080204" pitchFamily="34" charset="-128"/>
                <a:cs typeface="Times New Roman" panose="02020603050405020304" pitchFamily="18" charset="0"/>
              </a:rPr>
              <a:t> </a:t>
            </a:r>
            <a:r>
              <a:rPr lang="en-US" altLang="nb-NO" sz="3800" dirty="0" err="1">
                <a:solidFill>
                  <a:schemeClr val="tx1"/>
                </a:solidFill>
                <a:ea typeface="ＭＳ Ｐゴシック" panose="020B0600070205080204" pitchFamily="34" charset="-128"/>
                <a:cs typeface="Times New Roman" panose="02020603050405020304" pitchFamily="18" charset="0"/>
              </a:rPr>
              <a:t>snø</a:t>
            </a:r>
            <a:endParaRPr lang="en-US" altLang="nb-NO" sz="3800" dirty="0">
              <a:solidFill>
                <a:schemeClr val="tx1"/>
              </a:solidFill>
              <a:ea typeface="ＭＳ Ｐゴシック" panose="020B0600070205080204" pitchFamily="34" charset="-128"/>
              <a:cs typeface="Times New Roman" panose="02020603050405020304" pitchFamily="18" charset="0"/>
            </a:endParaRPr>
          </a:p>
        </p:txBody>
      </p:sp>
      <p:pic>
        <p:nvPicPr>
          <p:cNvPr id="5939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88024" y="1682558"/>
            <a:ext cx="3937924" cy="43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1520" y="1682558"/>
            <a:ext cx="4064289" cy="43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Text Box 5"/>
          <p:cNvSpPr txBox="1">
            <a:spLocks noChangeArrowheads="1"/>
          </p:cNvSpPr>
          <p:nvPr/>
        </p:nvSpPr>
        <p:spPr bwMode="auto">
          <a:xfrm>
            <a:off x="4822457" y="5067181"/>
            <a:ext cx="3960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a:solidFill>
                  <a:schemeClr val="tx1"/>
                </a:solidFill>
                <a:latin typeface="Arial" panose="020B0604020202020204" pitchFamily="34" charset="0"/>
                <a:ea typeface="ＭＳ Ｐゴシック" panose="020B0600070205080204" pitchFamily="34" charset="-128"/>
              </a:defRPr>
            </a:lvl2pPr>
            <a:lvl3pPr eaLnBrk="0" hangingPunct="0">
              <a:defRPr sz="2400" b="1">
                <a:solidFill>
                  <a:schemeClr val="tx1"/>
                </a:solidFill>
                <a:latin typeface="Arial" panose="020B0604020202020204" pitchFamily="34" charset="0"/>
                <a:ea typeface="ＭＳ Ｐゴシック" panose="020B0600070205080204" pitchFamily="34" charset="-128"/>
              </a:defRPr>
            </a:lvl3pPr>
            <a:lvl4pPr eaLnBrk="0" hangingPunct="0">
              <a:defRPr sz="2400" b="1">
                <a:solidFill>
                  <a:schemeClr val="tx1"/>
                </a:solidFill>
                <a:latin typeface="Arial" panose="020B0604020202020204" pitchFamily="34" charset="0"/>
                <a:ea typeface="ＭＳ Ｐゴシック" panose="020B0600070205080204" pitchFamily="34" charset="-128"/>
              </a:defRPr>
            </a:lvl4pPr>
            <a:lvl5pPr eaLnBrk="0" hangingPunct="0">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nb-NO" sz="2800" dirty="0" err="1">
                <a:solidFill>
                  <a:srgbClr val="FFFFCC"/>
                </a:solidFill>
                <a:cs typeface="Arial" panose="020B0604020202020204" pitchFamily="34" charset="0"/>
              </a:rPr>
              <a:t>Oppbyggende</a:t>
            </a:r>
            <a:r>
              <a:rPr lang="en-US" altLang="nb-NO" sz="2800" dirty="0">
                <a:solidFill>
                  <a:srgbClr val="FFFFCC"/>
                </a:solidFill>
                <a:cs typeface="Arial" panose="020B0604020202020204" pitchFamily="34" charset="0"/>
              </a:rPr>
              <a:t> </a:t>
            </a:r>
            <a:r>
              <a:rPr lang="en-US" altLang="nb-NO" sz="2800" dirty="0" err="1">
                <a:solidFill>
                  <a:srgbClr val="FFFFCC"/>
                </a:solidFill>
                <a:cs typeface="Arial" panose="020B0604020202020204" pitchFamily="34" charset="0"/>
              </a:rPr>
              <a:t>omvandling</a:t>
            </a:r>
            <a:endParaRPr lang="en-US" altLang="nb-NO" sz="2800" dirty="0">
              <a:solidFill>
                <a:srgbClr val="FFFFCC"/>
              </a:solidFill>
              <a:cs typeface="Arial" panose="020B0604020202020204" pitchFamily="34" charset="0"/>
            </a:endParaRPr>
          </a:p>
        </p:txBody>
      </p:sp>
      <p:sp>
        <p:nvSpPr>
          <p:cNvPr id="59398" name="Text Box 6"/>
          <p:cNvSpPr txBox="1">
            <a:spLocks noChangeArrowheads="1"/>
          </p:cNvSpPr>
          <p:nvPr/>
        </p:nvSpPr>
        <p:spPr bwMode="auto">
          <a:xfrm>
            <a:off x="251520" y="5067181"/>
            <a:ext cx="3960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a:solidFill>
                  <a:schemeClr val="tx1"/>
                </a:solidFill>
                <a:latin typeface="Arial" panose="020B0604020202020204" pitchFamily="34" charset="0"/>
                <a:ea typeface="ＭＳ Ｐゴシック" panose="020B0600070205080204" pitchFamily="34" charset="-128"/>
              </a:defRPr>
            </a:lvl2pPr>
            <a:lvl3pPr eaLnBrk="0" hangingPunct="0">
              <a:defRPr sz="2400" b="1">
                <a:solidFill>
                  <a:schemeClr val="tx1"/>
                </a:solidFill>
                <a:latin typeface="Arial" panose="020B0604020202020204" pitchFamily="34" charset="0"/>
                <a:ea typeface="ＭＳ Ｐゴシック" panose="020B0600070205080204" pitchFamily="34" charset="-128"/>
              </a:defRPr>
            </a:lvl3pPr>
            <a:lvl4pPr eaLnBrk="0" hangingPunct="0">
              <a:defRPr sz="2400" b="1">
                <a:solidFill>
                  <a:schemeClr val="tx1"/>
                </a:solidFill>
                <a:latin typeface="Arial" panose="020B0604020202020204" pitchFamily="34" charset="0"/>
                <a:ea typeface="ＭＳ Ｐゴシック" panose="020B0600070205080204" pitchFamily="34" charset="-128"/>
              </a:defRPr>
            </a:lvl4pPr>
            <a:lvl5pPr eaLnBrk="0" hangingPunct="0">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nb-NO" sz="2800" dirty="0" err="1">
                <a:solidFill>
                  <a:srgbClr val="FFFFCC"/>
                </a:solidFill>
                <a:cs typeface="Arial" panose="020B0604020202020204" pitchFamily="34" charset="0"/>
              </a:rPr>
              <a:t>Nedbrytenede</a:t>
            </a:r>
            <a:r>
              <a:rPr lang="en-US" altLang="nb-NO" sz="2800" dirty="0">
                <a:solidFill>
                  <a:srgbClr val="FFFFCC"/>
                </a:solidFill>
                <a:cs typeface="Arial" panose="020B0604020202020204" pitchFamily="34" charset="0"/>
              </a:rPr>
              <a:t> </a:t>
            </a:r>
            <a:r>
              <a:rPr lang="en-US" altLang="nb-NO" sz="2800" dirty="0" err="1">
                <a:solidFill>
                  <a:srgbClr val="FFFFCC"/>
                </a:solidFill>
                <a:cs typeface="Arial" panose="020B0604020202020204" pitchFamily="34" charset="0"/>
              </a:rPr>
              <a:t>omvandling</a:t>
            </a:r>
            <a:endParaRPr lang="en-US" altLang="nb-NO" sz="2800" dirty="0">
              <a:solidFill>
                <a:srgbClr val="FFFFCC"/>
              </a:solidFill>
              <a:cs typeface="Arial" panose="020B0604020202020204" pitchFamily="34" charset="0"/>
            </a:endParaRPr>
          </a:p>
        </p:txBody>
      </p:sp>
    </p:spTree>
    <p:extLst>
      <p:ext uri="{BB962C8B-B14F-4D97-AF65-F5344CB8AC3E}">
        <p14:creationId xmlns:p14="http://schemas.microsoft.com/office/powerpoint/2010/main" val="11927162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tel 3"/>
          <p:cNvSpPr>
            <a:spLocks noGrp="1"/>
          </p:cNvSpPr>
          <p:nvPr>
            <p:ph type="title"/>
          </p:nvPr>
        </p:nvSpPr>
        <p:spPr>
          <a:xfrm>
            <a:off x="898397" y="482012"/>
            <a:ext cx="8496300" cy="1143000"/>
          </a:xfrm>
        </p:spPr>
        <p:txBody>
          <a:bodyPr/>
          <a:lstStyle/>
          <a:p>
            <a:r>
              <a:rPr lang="nb-NO" sz="4000" dirty="0"/>
              <a:t>Hvilke prosesser</a:t>
            </a:r>
            <a:br>
              <a:rPr lang="nb-NO" sz="4000" dirty="0"/>
            </a:br>
            <a:r>
              <a:rPr lang="nb-NO" sz="4000" dirty="0"/>
              <a:t>ligger bak?</a:t>
            </a:r>
            <a:endParaRPr lang="nb-NO" dirty="0"/>
          </a:p>
        </p:txBody>
      </p:sp>
      <p:sp>
        <p:nvSpPr>
          <p:cNvPr id="6" name="TekstSylinder 5"/>
          <p:cNvSpPr txBox="1"/>
          <p:nvPr/>
        </p:nvSpPr>
        <p:spPr>
          <a:xfrm rot="20681962">
            <a:off x="3310639" y="3504145"/>
            <a:ext cx="2376676" cy="369332"/>
          </a:xfrm>
          <a:prstGeom prst="rect">
            <a:avLst/>
          </a:prstGeom>
          <a:noFill/>
        </p:spPr>
        <p:txBody>
          <a:bodyPr wrap="none" rtlCol="0">
            <a:spAutoFit/>
          </a:bodyPr>
          <a:lstStyle/>
          <a:p>
            <a:r>
              <a:rPr lang="nb-NO" dirty="0">
                <a:solidFill>
                  <a:srgbClr val="92D050"/>
                </a:solidFill>
                <a:latin typeface="Arial Rounded MT Bold" panose="020F0704030504030204" pitchFamily="34" charset="0"/>
              </a:rPr>
              <a:t>Under skoggrense?</a:t>
            </a:r>
          </a:p>
        </p:txBody>
      </p:sp>
      <p:sp>
        <p:nvSpPr>
          <p:cNvPr id="7" name="TekstSylinder 6"/>
          <p:cNvSpPr txBox="1"/>
          <p:nvPr/>
        </p:nvSpPr>
        <p:spPr>
          <a:xfrm rot="19944875">
            <a:off x="565172" y="2140361"/>
            <a:ext cx="1551900" cy="369332"/>
          </a:xfrm>
          <a:prstGeom prst="rect">
            <a:avLst/>
          </a:prstGeom>
          <a:noFill/>
        </p:spPr>
        <p:txBody>
          <a:bodyPr wrap="none" rtlCol="0">
            <a:spAutoFit/>
          </a:bodyPr>
          <a:lstStyle/>
          <a:p>
            <a:r>
              <a:rPr lang="nb-NO" dirty="0">
                <a:solidFill>
                  <a:srgbClr val="7030A0"/>
                </a:solidFill>
                <a:latin typeface="Arial Rounded MT Bold" panose="020F0704030504030204" pitchFamily="34" charset="0"/>
              </a:rPr>
              <a:t>Bak rygger?</a:t>
            </a:r>
          </a:p>
        </p:txBody>
      </p:sp>
      <p:sp>
        <p:nvSpPr>
          <p:cNvPr id="8" name="TekstSylinder 7"/>
          <p:cNvSpPr txBox="1"/>
          <p:nvPr/>
        </p:nvSpPr>
        <p:spPr>
          <a:xfrm rot="1697186">
            <a:off x="5106900" y="2570058"/>
            <a:ext cx="2129750" cy="369332"/>
          </a:xfrm>
          <a:prstGeom prst="rect">
            <a:avLst/>
          </a:prstGeom>
          <a:noFill/>
        </p:spPr>
        <p:txBody>
          <a:bodyPr wrap="none" rtlCol="0">
            <a:spAutoFit/>
          </a:bodyPr>
          <a:lstStyle/>
          <a:p>
            <a:r>
              <a:rPr lang="nb-NO" dirty="0">
                <a:solidFill>
                  <a:srgbClr val="FF0000"/>
                </a:solidFill>
                <a:latin typeface="Arial Rounded MT Bold" panose="020F0704030504030204" pitchFamily="34" charset="0"/>
              </a:rPr>
              <a:t>Sol utsatte heng?</a:t>
            </a:r>
          </a:p>
        </p:txBody>
      </p:sp>
      <p:sp>
        <p:nvSpPr>
          <p:cNvPr id="9" name="Bildeforklaring formet som en sky 8"/>
          <p:cNvSpPr/>
          <p:nvPr/>
        </p:nvSpPr>
        <p:spPr>
          <a:xfrm>
            <a:off x="6247396" y="20652"/>
            <a:ext cx="2789100" cy="2081288"/>
          </a:xfrm>
          <a:prstGeom prst="cloudCallout">
            <a:avLst>
              <a:gd name="adj1" fmla="val -83024"/>
              <a:gd name="adj2" fmla="val -441"/>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Bild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52694" y="260648"/>
            <a:ext cx="1178503" cy="1440000"/>
          </a:xfrm>
          <a:prstGeom prst="rect">
            <a:avLst/>
          </a:prstGeom>
        </p:spPr>
      </p:pic>
    </p:spTree>
    <p:extLst>
      <p:ext uri="{BB962C8B-B14F-4D97-AF65-F5344CB8AC3E}">
        <p14:creationId xmlns:p14="http://schemas.microsoft.com/office/powerpoint/2010/main" val="202345761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Demo Profil A</a:t>
            </a:r>
          </a:p>
        </p:txBody>
      </p:sp>
      <p:sp>
        <p:nvSpPr>
          <p:cNvPr id="4" name="Plassholder for tekst 3"/>
          <p:cNvSpPr>
            <a:spLocks noGrp="1"/>
          </p:cNvSpPr>
          <p:nvPr>
            <p:ph type="body" idx="1"/>
          </p:nvPr>
        </p:nvSpPr>
        <p:spPr/>
        <p:txBody>
          <a:bodyPr/>
          <a:lstStyle/>
          <a:p>
            <a:endParaRPr lang="nb-NO"/>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0" y="5517232"/>
            <a:ext cx="9144000" cy="1340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aphicFrame>
        <p:nvGraphicFramePr>
          <p:cNvPr id="4" name="Tabell 3"/>
          <p:cNvGraphicFramePr>
            <a:graphicFrameLocks noGrp="1"/>
          </p:cNvGraphicFramePr>
          <p:nvPr/>
        </p:nvGraphicFramePr>
        <p:xfrm>
          <a:off x="0" y="0"/>
          <a:ext cx="6096000" cy="1112520"/>
        </p:xfrm>
        <a:graphic>
          <a:graphicData uri="http://schemas.openxmlformats.org/drawingml/2006/table">
            <a:tbl>
              <a:tblPr firstRow="1" bandRow="1">
                <a:tableStyleId>{5C22544A-7EE6-4342-B048-85BDC9FD1C3A}</a:tableStyleId>
              </a:tblPr>
              <a:tblGrid>
                <a:gridCol w="6096000">
                  <a:extLst>
                    <a:ext uri="{9D8B030D-6E8A-4147-A177-3AD203B41FA5}">
                      <a16:colId xmlns=""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a:t>Snødekke</a:t>
                      </a:r>
                    </a:p>
                  </a:txBody>
                  <a:tcPr/>
                </a:tc>
                <a:extLst>
                  <a:ext uri="{0D108BD9-81ED-4DB2-BD59-A6C34878D82A}">
                    <a16:rowId xmlns=""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400" dirty="0"/>
                        <a:t>Over et gammelt snølag ligger et 2 cm tykk </a:t>
                      </a:r>
                      <a:r>
                        <a:rPr lang="nb-NO" sz="1400" dirty="0" err="1"/>
                        <a:t>rimlag</a:t>
                      </a:r>
                      <a:endParaRPr lang="nb-NO" sz="1400" dirty="0"/>
                    </a:p>
                  </a:txBody>
                  <a:tcPr/>
                </a:tc>
                <a:extLst>
                  <a:ext uri="{0D108BD9-81ED-4DB2-BD59-A6C34878D82A}">
                    <a16:rowId xmlns=""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400" dirty="0"/>
                        <a:t>Over </a:t>
                      </a:r>
                      <a:r>
                        <a:rPr lang="nb-NO" sz="1400" dirty="0" err="1"/>
                        <a:t>rimlaget</a:t>
                      </a:r>
                      <a:r>
                        <a:rPr lang="nb-NO" sz="1400" dirty="0"/>
                        <a:t> ligger en halv meter nysnø</a:t>
                      </a:r>
                    </a:p>
                  </a:txBody>
                  <a:tcPr/>
                </a:tc>
                <a:extLst>
                  <a:ext uri="{0D108BD9-81ED-4DB2-BD59-A6C34878D82A}">
                    <a16:rowId xmlns="" xmlns:a16="http://schemas.microsoft.com/office/drawing/2014/main" val="10002"/>
                  </a:ext>
                </a:extLst>
              </a:tr>
            </a:tbl>
          </a:graphicData>
        </a:graphic>
      </p:graphicFrame>
      <p:graphicFrame>
        <p:nvGraphicFramePr>
          <p:cNvPr id="5" name="Tabell 4"/>
          <p:cNvGraphicFramePr>
            <a:graphicFrameLocks noGrp="1"/>
          </p:cNvGraphicFramePr>
          <p:nvPr/>
        </p:nvGraphicFramePr>
        <p:xfrm>
          <a:off x="0" y="4588336"/>
          <a:ext cx="5352256" cy="2225040"/>
        </p:xfrm>
        <a:graphic>
          <a:graphicData uri="http://schemas.openxmlformats.org/drawingml/2006/table">
            <a:tbl>
              <a:tblPr firstRow="1" bandRow="1">
                <a:tableStyleId>{5C22544A-7EE6-4342-B048-85BDC9FD1C3A}</a:tableStyleId>
              </a:tblPr>
              <a:tblGrid>
                <a:gridCol w="5352256">
                  <a:extLst>
                    <a:ext uri="{9D8B030D-6E8A-4147-A177-3AD203B41FA5}">
                      <a16:colId xmlns="" xmlns:a16="http://schemas.microsoft.com/office/drawing/2014/main" val="20000"/>
                    </a:ext>
                  </a:extLst>
                </a:gridCol>
              </a:tblGrid>
              <a:tr h="370840">
                <a:tc>
                  <a:txBody>
                    <a:bodyPr/>
                    <a:lstStyle/>
                    <a:p>
                      <a:pPr>
                        <a:buFont typeface="Arial" pitchFamily="34" charset="0"/>
                        <a:buNone/>
                      </a:pPr>
                      <a:r>
                        <a:rPr lang="nb-NO" dirty="0"/>
                        <a:t>ECT</a:t>
                      </a:r>
                    </a:p>
                  </a:txBody>
                  <a:tcPr/>
                </a:tc>
                <a:extLst>
                  <a:ext uri="{0D108BD9-81ED-4DB2-BD59-A6C34878D82A}">
                    <a16:rowId xmlns=""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400" dirty="0"/>
                        <a:t>Det svake laget går lett i brudd</a:t>
                      </a:r>
                    </a:p>
                  </a:txBody>
                  <a:tcPr/>
                </a:tc>
                <a:extLst>
                  <a:ext uri="{0D108BD9-81ED-4DB2-BD59-A6C34878D82A}">
                    <a16:rowId xmlns=""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400" dirty="0"/>
                        <a:t>Det svake laget er tynt</a:t>
                      </a:r>
                    </a:p>
                  </a:txBody>
                  <a:tcPr/>
                </a:tc>
                <a:extLst>
                  <a:ext uri="{0D108BD9-81ED-4DB2-BD59-A6C34878D82A}">
                    <a16:rowId xmlns=""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400" dirty="0"/>
                        <a:t>Bruddet forplanter seg</a:t>
                      </a:r>
                    </a:p>
                  </a:txBody>
                  <a:tcPr/>
                </a:tc>
                <a:extLst>
                  <a:ext uri="{0D108BD9-81ED-4DB2-BD59-A6C34878D82A}">
                    <a16:rowId xmlns=""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400" dirty="0"/>
                        <a:t>Over det svake laget ligger et flak</a:t>
                      </a:r>
                    </a:p>
                  </a:txBody>
                  <a:tcPr/>
                </a:tc>
                <a:extLst>
                  <a:ext uri="{0D108BD9-81ED-4DB2-BD59-A6C34878D82A}">
                    <a16:rowId xmlns=""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400" dirty="0"/>
                        <a:t>Det svake laget er mindre enn en meter under overflaten</a:t>
                      </a:r>
                    </a:p>
                  </a:txBody>
                  <a:tcPr/>
                </a:tc>
                <a:extLst>
                  <a:ext uri="{0D108BD9-81ED-4DB2-BD59-A6C34878D82A}">
                    <a16:rowId xmlns="" xmlns:a16="http://schemas.microsoft.com/office/drawing/2014/main" val="10005"/>
                  </a:ext>
                </a:extLst>
              </a:tr>
            </a:tbl>
          </a:graphicData>
        </a:graphic>
      </p:graphicFrame>
      <p:pic>
        <p:nvPicPr>
          <p:cNvPr id="6" name="Bilde 5" descr="DemoProfil_A.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915816" y="1125224"/>
            <a:ext cx="6406104" cy="4320000"/>
          </a:xfrm>
          <a:prstGeom prst="rect">
            <a:avLst/>
          </a:prstGeom>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ktangel 20"/>
          <p:cNvSpPr/>
          <p:nvPr/>
        </p:nvSpPr>
        <p:spPr>
          <a:xfrm>
            <a:off x="0" y="5517232"/>
            <a:ext cx="9144000" cy="1340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descr="DemoProfil_A.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0"/>
            <a:ext cx="8115300" cy="6858000"/>
          </a:xfrm>
          <a:prstGeom prst="rect">
            <a:avLst/>
          </a:prstGeom>
        </p:spPr>
      </p:pic>
      <p:sp>
        <p:nvSpPr>
          <p:cNvPr id="3" name="Bildeforklaring med linje 1 2"/>
          <p:cNvSpPr/>
          <p:nvPr/>
        </p:nvSpPr>
        <p:spPr>
          <a:xfrm>
            <a:off x="6516216" y="1484784"/>
            <a:ext cx="2304256" cy="432048"/>
          </a:xfrm>
          <a:prstGeom prst="borderCallout1">
            <a:avLst>
              <a:gd name="adj1" fmla="val 56228"/>
              <a:gd name="adj2" fmla="val -2546"/>
              <a:gd name="adj3" fmla="val 507127"/>
              <a:gd name="adj4" fmla="val -11232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b-NO" dirty="0"/>
              <a:t>Forskjell i hardhet</a:t>
            </a:r>
          </a:p>
        </p:txBody>
      </p:sp>
      <p:sp>
        <p:nvSpPr>
          <p:cNvPr id="5" name="Bildeforklaring med linje 1 4"/>
          <p:cNvSpPr/>
          <p:nvPr/>
        </p:nvSpPr>
        <p:spPr>
          <a:xfrm>
            <a:off x="6516216" y="5949280"/>
            <a:ext cx="2304256" cy="432048"/>
          </a:xfrm>
          <a:prstGeom prst="borderCallout1">
            <a:avLst>
              <a:gd name="adj1" fmla="val 56228"/>
              <a:gd name="adj2" fmla="val -2546"/>
              <a:gd name="adj3" fmla="val -513611"/>
              <a:gd name="adj4" fmla="val -118526"/>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b-NO" dirty="0"/>
              <a:t>Forskjell i hardhet</a:t>
            </a:r>
          </a:p>
        </p:txBody>
      </p:sp>
      <p:sp>
        <p:nvSpPr>
          <p:cNvPr id="8" name="Bildeforklaring med linje 1 7"/>
          <p:cNvSpPr/>
          <p:nvPr/>
        </p:nvSpPr>
        <p:spPr>
          <a:xfrm>
            <a:off x="6372200" y="2852936"/>
            <a:ext cx="2771800" cy="432048"/>
          </a:xfrm>
          <a:prstGeom prst="borderCallout1">
            <a:avLst>
              <a:gd name="adj1" fmla="val 56228"/>
              <a:gd name="adj2" fmla="val -2546"/>
              <a:gd name="adj3" fmla="val 169820"/>
              <a:gd name="adj4" fmla="val -25180"/>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b-NO" dirty="0"/>
              <a:t>Forskjell i kornstørrelse</a:t>
            </a:r>
          </a:p>
        </p:txBody>
      </p:sp>
      <p:sp>
        <p:nvSpPr>
          <p:cNvPr id="10" name="Bildeforklaring med linje 1 9"/>
          <p:cNvSpPr/>
          <p:nvPr/>
        </p:nvSpPr>
        <p:spPr>
          <a:xfrm>
            <a:off x="6732240" y="5157192"/>
            <a:ext cx="1440160" cy="432048"/>
          </a:xfrm>
          <a:prstGeom prst="borderCallout1">
            <a:avLst>
              <a:gd name="adj1" fmla="val 56228"/>
              <a:gd name="adj2" fmla="val -2546"/>
              <a:gd name="adj3" fmla="val -37415"/>
              <a:gd name="adj4" fmla="val -8793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b-NO" dirty="0"/>
              <a:t>Korn &gt; 1mm</a:t>
            </a:r>
          </a:p>
        </p:txBody>
      </p:sp>
      <p:sp>
        <p:nvSpPr>
          <p:cNvPr id="11" name="Bildeforklaring med linje 1 10"/>
          <p:cNvSpPr/>
          <p:nvPr/>
        </p:nvSpPr>
        <p:spPr>
          <a:xfrm>
            <a:off x="6876256" y="3789040"/>
            <a:ext cx="1440160" cy="432048"/>
          </a:xfrm>
          <a:prstGeom prst="borderCallout1">
            <a:avLst>
              <a:gd name="adj1" fmla="val 56228"/>
              <a:gd name="adj2" fmla="val -2546"/>
              <a:gd name="adj3" fmla="val -17573"/>
              <a:gd name="adj4" fmla="val -9719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b-NO" dirty="0"/>
              <a:t>Korn &gt; 1mm</a:t>
            </a:r>
          </a:p>
        </p:txBody>
      </p:sp>
      <p:sp>
        <p:nvSpPr>
          <p:cNvPr id="12" name="Bildeforklaring med linje 1 11"/>
          <p:cNvSpPr/>
          <p:nvPr/>
        </p:nvSpPr>
        <p:spPr>
          <a:xfrm>
            <a:off x="7308304" y="2060848"/>
            <a:ext cx="1503784" cy="432048"/>
          </a:xfrm>
          <a:prstGeom prst="borderCallout1">
            <a:avLst>
              <a:gd name="adj1" fmla="val 56228"/>
              <a:gd name="adj2" fmla="val -2546"/>
              <a:gd name="adj3" fmla="val 374850"/>
              <a:gd name="adj4" fmla="val -215569"/>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b-NO" dirty="0"/>
              <a:t>Hardhet = F</a:t>
            </a:r>
          </a:p>
        </p:txBody>
      </p:sp>
      <p:sp>
        <p:nvSpPr>
          <p:cNvPr id="13" name="Bildeforklaring med linje 1 12"/>
          <p:cNvSpPr/>
          <p:nvPr/>
        </p:nvSpPr>
        <p:spPr>
          <a:xfrm>
            <a:off x="6732240" y="4437112"/>
            <a:ext cx="1440160" cy="432048"/>
          </a:xfrm>
          <a:prstGeom prst="borderCallout1">
            <a:avLst>
              <a:gd name="adj1" fmla="val 56228"/>
              <a:gd name="adj2" fmla="val -2546"/>
              <a:gd name="adj3" fmla="val -165282"/>
              <a:gd name="adj4" fmla="val -162013"/>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b-NO" dirty="0"/>
              <a:t>Dybde &lt; 1m</a:t>
            </a:r>
          </a:p>
        </p:txBody>
      </p:sp>
      <p:grpSp>
        <p:nvGrpSpPr>
          <p:cNvPr id="14" name="Gruppe 20"/>
          <p:cNvGrpSpPr/>
          <p:nvPr/>
        </p:nvGrpSpPr>
        <p:grpSpPr>
          <a:xfrm>
            <a:off x="251520" y="2780928"/>
            <a:ext cx="1512168" cy="2232248"/>
            <a:chOff x="5436096" y="3212976"/>
            <a:chExt cx="1512168" cy="2232248"/>
          </a:xfrm>
          <a:solidFill>
            <a:srgbClr val="FF0000"/>
          </a:solidFill>
        </p:grpSpPr>
        <p:sp>
          <p:nvSpPr>
            <p:cNvPr id="15" name="Rektangel 14"/>
            <p:cNvSpPr/>
            <p:nvPr/>
          </p:nvSpPr>
          <p:spPr>
            <a:xfrm>
              <a:off x="5508104" y="3212976"/>
              <a:ext cx="1440160"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ktangel 15"/>
            <p:cNvSpPr/>
            <p:nvPr/>
          </p:nvSpPr>
          <p:spPr>
            <a:xfrm>
              <a:off x="6084168" y="4797152"/>
              <a:ext cx="864096" cy="648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Rektangel 16"/>
            <p:cNvSpPr/>
            <p:nvPr/>
          </p:nvSpPr>
          <p:spPr>
            <a:xfrm>
              <a:off x="6444208" y="3212976"/>
              <a:ext cx="504056" cy="22322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ktangel 17"/>
            <p:cNvSpPr/>
            <p:nvPr/>
          </p:nvSpPr>
          <p:spPr>
            <a:xfrm>
              <a:off x="5436096" y="5085184"/>
              <a:ext cx="1440160"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ktangel 18"/>
            <p:cNvSpPr/>
            <p:nvPr/>
          </p:nvSpPr>
          <p:spPr>
            <a:xfrm>
              <a:off x="6084168" y="3212976"/>
              <a:ext cx="864096" cy="936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20" name="TekstSylinder 19"/>
          <p:cNvSpPr txBox="1"/>
          <p:nvPr/>
        </p:nvSpPr>
        <p:spPr>
          <a:xfrm>
            <a:off x="251520" y="2348880"/>
            <a:ext cx="1620957" cy="369332"/>
          </a:xfrm>
          <a:prstGeom prst="rect">
            <a:avLst/>
          </a:prstGeom>
          <a:noFill/>
        </p:spPr>
        <p:txBody>
          <a:bodyPr wrap="none" rtlCol="0">
            <a:spAutoFit/>
          </a:bodyPr>
          <a:lstStyle/>
          <a:p>
            <a:r>
              <a:rPr lang="nb-NO" dirty="0"/>
              <a:t>Hardhetsprofil</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innhold 5"/>
          <p:cNvSpPr>
            <a:spLocks noGrp="1"/>
          </p:cNvSpPr>
          <p:nvPr>
            <p:ph idx="1"/>
          </p:nvPr>
        </p:nvSpPr>
        <p:spPr/>
        <p:txBody>
          <a:bodyPr/>
          <a:lstStyle/>
          <a:p>
            <a:r>
              <a:rPr lang="nb-NO" dirty="0"/>
              <a:t>Vi kan antar at et flakskred er lett å løse ut ved liten tilleggsbelastning (</a:t>
            </a:r>
            <a:r>
              <a:rPr lang="nb-NO" dirty="0" err="1"/>
              <a:t>skikjører</a:t>
            </a:r>
            <a:r>
              <a:rPr lang="nb-NO" dirty="0"/>
              <a:t>)</a:t>
            </a:r>
          </a:p>
        </p:txBody>
      </p:sp>
      <p:graphicFrame>
        <p:nvGraphicFramePr>
          <p:cNvPr id="3" name="Plassholder for innhold 7"/>
          <p:cNvGraphicFramePr>
            <a:graphicFrameLocks/>
          </p:cNvGraphicFramePr>
          <p:nvPr/>
        </p:nvGraphicFramePr>
        <p:xfrm>
          <a:off x="251520" y="3068960"/>
          <a:ext cx="8496622" cy="10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tel 4"/>
          <p:cNvSpPr>
            <a:spLocks noGrp="1"/>
          </p:cNvSpPr>
          <p:nvPr>
            <p:ph type="title"/>
          </p:nvPr>
        </p:nvSpPr>
        <p:spPr/>
        <p:txBody>
          <a:bodyPr/>
          <a:lstStyle/>
          <a:p>
            <a:r>
              <a:rPr lang="nb-NO" dirty="0"/>
              <a:t>Vurdering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nb-NO" dirty="0"/>
              <a:t>Demo Profil B</a:t>
            </a:r>
          </a:p>
        </p:txBody>
      </p:sp>
      <p:sp>
        <p:nvSpPr>
          <p:cNvPr id="6" name="Plassholder for tekst 5"/>
          <p:cNvSpPr>
            <a:spLocks noGrp="1"/>
          </p:cNvSpPr>
          <p:nvPr>
            <p:ph type="body" idx="1"/>
          </p:nvPr>
        </p:nvSpPr>
        <p:spPr/>
        <p:txBody>
          <a:bodyPr/>
          <a:lstStyle/>
          <a:p>
            <a:endParaRPr lang="nb-NO"/>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0" y="5517232"/>
            <a:ext cx="9144000" cy="1340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aphicFrame>
        <p:nvGraphicFramePr>
          <p:cNvPr id="3" name="Tabell 2"/>
          <p:cNvGraphicFramePr>
            <a:graphicFrameLocks noGrp="1"/>
          </p:cNvGraphicFramePr>
          <p:nvPr/>
        </p:nvGraphicFramePr>
        <p:xfrm>
          <a:off x="0" y="0"/>
          <a:ext cx="6096000" cy="1483360"/>
        </p:xfrm>
        <a:graphic>
          <a:graphicData uri="http://schemas.openxmlformats.org/drawingml/2006/table">
            <a:tbl>
              <a:tblPr firstRow="1" bandRow="1">
                <a:tableStyleId>{5C22544A-7EE6-4342-B048-85BDC9FD1C3A}</a:tableStyleId>
              </a:tblPr>
              <a:tblGrid>
                <a:gridCol w="6096000">
                  <a:extLst>
                    <a:ext uri="{9D8B030D-6E8A-4147-A177-3AD203B41FA5}">
                      <a16:colId xmlns=""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a:t>Snødekke</a:t>
                      </a:r>
                    </a:p>
                  </a:txBody>
                  <a:tcPr/>
                </a:tc>
                <a:extLst>
                  <a:ext uri="{0D108BD9-81ED-4DB2-BD59-A6C34878D82A}">
                    <a16:rowId xmlns=""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400" dirty="0"/>
                        <a:t>Over et gammelt snølag ligger et 2 cm tykk </a:t>
                      </a:r>
                      <a:r>
                        <a:rPr lang="nb-NO" sz="1400" dirty="0" err="1"/>
                        <a:t>rimlag</a:t>
                      </a:r>
                      <a:endParaRPr lang="nb-NO" sz="1400" dirty="0"/>
                    </a:p>
                  </a:txBody>
                  <a:tcPr/>
                </a:tc>
                <a:extLst>
                  <a:ext uri="{0D108BD9-81ED-4DB2-BD59-A6C34878D82A}">
                    <a16:rowId xmlns=""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400" dirty="0"/>
                        <a:t>Over </a:t>
                      </a:r>
                      <a:r>
                        <a:rPr lang="nb-NO" sz="1400" dirty="0" err="1"/>
                        <a:t>rimlaget</a:t>
                      </a:r>
                      <a:r>
                        <a:rPr lang="nb-NO" sz="1400" dirty="0"/>
                        <a:t> ligger et hardt, 5 cm tykk skarelag</a:t>
                      </a:r>
                    </a:p>
                  </a:txBody>
                  <a:tcPr/>
                </a:tc>
                <a:extLst>
                  <a:ext uri="{0D108BD9-81ED-4DB2-BD59-A6C34878D82A}">
                    <a16:rowId xmlns="" xmlns:a16="http://schemas.microsoft.com/office/drawing/2014/main" val="10002"/>
                  </a:ext>
                </a:extLst>
              </a:tr>
              <a:tr h="370840">
                <a:tc>
                  <a:txBody>
                    <a:bodyPr/>
                    <a:lstStyle/>
                    <a:p>
                      <a:pPr>
                        <a:buFont typeface="Arial" pitchFamily="34" charset="0"/>
                        <a:buNone/>
                      </a:pPr>
                      <a:r>
                        <a:rPr lang="nb-NO" sz="1400" dirty="0"/>
                        <a:t>Over skarelaget ligger en halv meter nysnø</a:t>
                      </a:r>
                    </a:p>
                  </a:txBody>
                  <a:tcPr/>
                </a:tc>
                <a:extLst>
                  <a:ext uri="{0D108BD9-81ED-4DB2-BD59-A6C34878D82A}">
                    <a16:rowId xmlns="" xmlns:a16="http://schemas.microsoft.com/office/drawing/2014/main" val="10003"/>
                  </a:ext>
                </a:extLst>
              </a:tr>
            </a:tbl>
          </a:graphicData>
        </a:graphic>
      </p:graphicFrame>
      <p:graphicFrame>
        <p:nvGraphicFramePr>
          <p:cNvPr id="4" name="Tabell 3"/>
          <p:cNvGraphicFramePr>
            <a:graphicFrameLocks noGrp="1"/>
          </p:cNvGraphicFramePr>
          <p:nvPr/>
        </p:nvGraphicFramePr>
        <p:xfrm>
          <a:off x="0" y="4588336"/>
          <a:ext cx="5352256" cy="2225040"/>
        </p:xfrm>
        <a:graphic>
          <a:graphicData uri="http://schemas.openxmlformats.org/drawingml/2006/table">
            <a:tbl>
              <a:tblPr firstRow="1" bandRow="1">
                <a:tableStyleId>{5C22544A-7EE6-4342-B048-85BDC9FD1C3A}</a:tableStyleId>
              </a:tblPr>
              <a:tblGrid>
                <a:gridCol w="5352256">
                  <a:extLst>
                    <a:ext uri="{9D8B030D-6E8A-4147-A177-3AD203B41FA5}">
                      <a16:colId xmlns="" xmlns:a16="http://schemas.microsoft.com/office/drawing/2014/main" val="20000"/>
                    </a:ext>
                  </a:extLst>
                </a:gridCol>
              </a:tblGrid>
              <a:tr h="370840">
                <a:tc>
                  <a:txBody>
                    <a:bodyPr/>
                    <a:lstStyle/>
                    <a:p>
                      <a:pPr>
                        <a:buFont typeface="Arial" pitchFamily="34" charset="0"/>
                        <a:buNone/>
                      </a:pPr>
                      <a:r>
                        <a:rPr lang="nb-NO" dirty="0"/>
                        <a:t>ECT</a:t>
                      </a:r>
                    </a:p>
                  </a:txBody>
                  <a:tcPr/>
                </a:tc>
                <a:extLst>
                  <a:ext uri="{0D108BD9-81ED-4DB2-BD59-A6C34878D82A}">
                    <a16:rowId xmlns=""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400" dirty="0"/>
                        <a:t>Det svake laget går lett i brudd</a:t>
                      </a:r>
                    </a:p>
                  </a:txBody>
                  <a:tcPr/>
                </a:tc>
                <a:extLst>
                  <a:ext uri="{0D108BD9-81ED-4DB2-BD59-A6C34878D82A}">
                    <a16:rowId xmlns=""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400" dirty="0"/>
                        <a:t>Det svake laget er tynt</a:t>
                      </a:r>
                    </a:p>
                  </a:txBody>
                  <a:tcPr/>
                </a:tc>
                <a:extLst>
                  <a:ext uri="{0D108BD9-81ED-4DB2-BD59-A6C34878D82A}">
                    <a16:rowId xmlns=""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400" dirty="0"/>
                        <a:t>Bruddet forplanter seg</a:t>
                      </a:r>
                    </a:p>
                  </a:txBody>
                  <a:tcPr/>
                </a:tc>
                <a:extLst>
                  <a:ext uri="{0D108BD9-81ED-4DB2-BD59-A6C34878D82A}">
                    <a16:rowId xmlns="" xmlns:a16="http://schemas.microsoft.com/office/drawing/2014/main" val="10003"/>
                  </a:ext>
                </a:extLst>
              </a:tr>
              <a:tr h="370840">
                <a:tc>
                  <a:txBody>
                    <a:bodyPr/>
                    <a:lstStyle/>
                    <a:p>
                      <a:pPr>
                        <a:buFont typeface="Arial" pitchFamily="34" charset="0"/>
                        <a:buNone/>
                      </a:pPr>
                      <a:r>
                        <a:rPr lang="nb-NO" sz="1400" dirty="0"/>
                        <a:t>Over det svake laget ligger et bærende sjikt</a:t>
                      </a:r>
                    </a:p>
                  </a:txBody>
                  <a:tcPr/>
                </a:tc>
                <a:extLst>
                  <a:ext uri="{0D108BD9-81ED-4DB2-BD59-A6C34878D82A}">
                    <a16:rowId xmlns=""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400" dirty="0"/>
                        <a:t>Det svake laget er mindre enn en meter under overflaten</a:t>
                      </a:r>
                    </a:p>
                  </a:txBody>
                  <a:tcPr/>
                </a:tc>
                <a:extLst>
                  <a:ext uri="{0D108BD9-81ED-4DB2-BD59-A6C34878D82A}">
                    <a16:rowId xmlns="" xmlns:a16="http://schemas.microsoft.com/office/drawing/2014/main" val="10005"/>
                  </a:ext>
                </a:extLst>
              </a:tr>
            </a:tbl>
          </a:graphicData>
        </a:graphic>
      </p:graphicFrame>
      <p:pic>
        <p:nvPicPr>
          <p:cNvPr id="5" name="Bilde 4" descr="DemoProfil_B.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131840" y="1484784"/>
            <a:ext cx="6322908" cy="4320000"/>
          </a:xfrm>
          <a:prstGeom prst="rect">
            <a:avLst/>
          </a:prstGeom>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ktangel 19"/>
          <p:cNvSpPr/>
          <p:nvPr/>
        </p:nvSpPr>
        <p:spPr>
          <a:xfrm>
            <a:off x="0" y="5517232"/>
            <a:ext cx="9144000" cy="1340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descr="DemoProfil_B.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4350" y="0"/>
            <a:ext cx="8115300" cy="6858000"/>
          </a:xfrm>
          <a:prstGeom prst="rect">
            <a:avLst/>
          </a:prstGeom>
        </p:spPr>
      </p:pic>
      <p:sp>
        <p:nvSpPr>
          <p:cNvPr id="3" name="Bildeforklaring med linje 1 2"/>
          <p:cNvSpPr/>
          <p:nvPr/>
        </p:nvSpPr>
        <p:spPr>
          <a:xfrm>
            <a:off x="6516216" y="1484784"/>
            <a:ext cx="2304256" cy="432048"/>
          </a:xfrm>
          <a:prstGeom prst="borderCallout1">
            <a:avLst>
              <a:gd name="adj1" fmla="val 56228"/>
              <a:gd name="adj2" fmla="val -2546"/>
              <a:gd name="adj3" fmla="val 500513"/>
              <a:gd name="adj4" fmla="val -169369"/>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b-NO" dirty="0"/>
              <a:t>Forskjell i hardhet</a:t>
            </a:r>
          </a:p>
        </p:txBody>
      </p:sp>
      <p:sp>
        <p:nvSpPr>
          <p:cNvPr id="4" name="Bildeforklaring med linje 1 3"/>
          <p:cNvSpPr/>
          <p:nvPr/>
        </p:nvSpPr>
        <p:spPr>
          <a:xfrm>
            <a:off x="6372200" y="2708920"/>
            <a:ext cx="2771800" cy="432048"/>
          </a:xfrm>
          <a:prstGeom prst="borderCallout1">
            <a:avLst>
              <a:gd name="adj1" fmla="val 56228"/>
              <a:gd name="adj2" fmla="val -2546"/>
              <a:gd name="adj3" fmla="val 209503"/>
              <a:gd name="adj4" fmla="val -2724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b-NO" dirty="0"/>
              <a:t>Forskjell i kornstørrelse</a:t>
            </a:r>
          </a:p>
        </p:txBody>
      </p:sp>
      <p:sp>
        <p:nvSpPr>
          <p:cNvPr id="6" name="Bildeforklaring med linje 1 5"/>
          <p:cNvSpPr/>
          <p:nvPr/>
        </p:nvSpPr>
        <p:spPr>
          <a:xfrm>
            <a:off x="6876256" y="3356992"/>
            <a:ext cx="1440160" cy="432048"/>
          </a:xfrm>
          <a:prstGeom prst="borderCallout1">
            <a:avLst>
              <a:gd name="adj1" fmla="val 56228"/>
              <a:gd name="adj2" fmla="val -2546"/>
              <a:gd name="adj3" fmla="val 90453"/>
              <a:gd name="adj4" fmla="val -96536"/>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b-NO" dirty="0"/>
              <a:t>Korn &gt; 1mm</a:t>
            </a:r>
          </a:p>
        </p:txBody>
      </p:sp>
      <p:sp>
        <p:nvSpPr>
          <p:cNvPr id="8" name="Bildeforklaring med linje 1 7"/>
          <p:cNvSpPr/>
          <p:nvPr/>
        </p:nvSpPr>
        <p:spPr>
          <a:xfrm>
            <a:off x="6732240" y="4797152"/>
            <a:ext cx="1440160" cy="432048"/>
          </a:xfrm>
          <a:prstGeom prst="borderCallout1">
            <a:avLst>
              <a:gd name="adj1" fmla="val 56228"/>
              <a:gd name="adj2" fmla="val -2546"/>
              <a:gd name="adj3" fmla="val -249058"/>
              <a:gd name="adj4" fmla="val -16399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b-NO" dirty="0"/>
              <a:t>Dybde &lt; 1m</a:t>
            </a:r>
          </a:p>
        </p:txBody>
      </p:sp>
      <p:sp>
        <p:nvSpPr>
          <p:cNvPr id="9" name="Bildeforklaring med linje 1 8"/>
          <p:cNvSpPr/>
          <p:nvPr/>
        </p:nvSpPr>
        <p:spPr>
          <a:xfrm>
            <a:off x="6516216" y="2060848"/>
            <a:ext cx="2304256" cy="432048"/>
          </a:xfrm>
          <a:prstGeom prst="borderCallout1">
            <a:avLst>
              <a:gd name="adj1" fmla="val 56228"/>
              <a:gd name="adj2" fmla="val -2546"/>
              <a:gd name="adj3" fmla="val 423352"/>
              <a:gd name="adj4" fmla="val -14456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b-NO" dirty="0"/>
              <a:t>Forskjell i hardhet</a:t>
            </a:r>
          </a:p>
        </p:txBody>
      </p:sp>
      <p:sp>
        <p:nvSpPr>
          <p:cNvPr id="10" name="Bildeforklaring med linje 1 9"/>
          <p:cNvSpPr/>
          <p:nvPr/>
        </p:nvSpPr>
        <p:spPr>
          <a:xfrm>
            <a:off x="6516216" y="6021288"/>
            <a:ext cx="2304256" cy="432048"/>
          </a:xfrm>
          <a:prstGeom prst="borderCallout1">
            <a:avLst>
              <a:gd name="adj1" fmla="val 56228"/>
              <a:gd name="adj2" fmla="val -2546"/>
              <a:gd name="adj3" fmla="val -462904"/>
              <a:gd name="adj4" fmla="val -14498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b-NO" dirty="0"/>
              <a:t>Forskjell i hardhet</a:t>
            </a:r>
          </a:p>
        </p:txBody>
      </p:sp>
      <p:sp>
        <p:nvSpPr>
          <p:cNvPr id="11" name="Bildeforklaring med linje 1 10"/>
          <p:cNvSpPr/>
          <p:nvPr/>
        </p:nvSpPr>
        <p:spPr>
          <a:xfrm>
            <a:off x="6876256" y="4005064"/>
            <a:ext cx="1440160" cy="432048"/>
          </a:xfrm>
          <a:prstGeom prst="borderCallout1">
            <a:avLst>
              <a:gd name="adj1" fmla="val 56228"/>
              <a:gd name="adj2" fmla="val -2546"/>
              <a:gd name="adj3" fmla="val -17573"/>
              <a:gd name="adj4" fmla="val -9719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b-NO" dirty="0"/>
              <a:t>Korn &gt; 1mm</a:t>
            </a:r>
          </a:p>
        </p:txBody>
      </p:sp>
      <p:sp>
        <p:nvSpPr>
          <p:cNvPr id="12" name="Bildeforklaring med linje 1 11"/>
          <p:cNvSpPr/>
          <p:nvPr/>
        </p:nvSpPr>
        <p:spPr>
          <a:xfrm>
            <a:off x="6876256" y="5373216"/>
            <a:ext cx="1440160" cy="432048"/>
          </a:xfrm>
          <a:prstGeom prst="borderCallout1">
            <a:avLst>
              <a:gd name="adj1" fmla="val 56228"/>
              <a:gd name="adj2" fmla="val -2546"/>
              <a:gd name="adj3" fmla="val -59461"/>
              <a:gd name="adj4" fmla="val -9719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b-NO" dirty="0"/>
              <a:t>Korn &gt; 1mm</a:t>
            </a:r>
          </a:p>
        </p:txBody>
      </p:sp>
      <p:grpSp>
        <p:nvGrpSpPr>
          <p:cNvPr id="13" name="Gruppe 20"/>
          <p:cNvGrpSpPr/>
          <p:nvPr/>
        </p:nvGrpSpPr>
        <p:grpSpPr>
          <a:xfrm>
            <a:off x="323528" y="2492896"/>
            <a:ext cx="1512168" cy="2232248"/>
            <a:chOff x="5436096" y="3212976"/>
            <a:chExt cx="1512168" cy="2232248"/>
          </a:xfrm>
          <a:solidFill>
            <a:srgbClr val="FF0000"/>
          </a:solidFill>
        </p:grpSpPr>
        <p:sp>
          <p:nvSpPr>
            <p:cNvPr id="14" name="Rektangel 13"/>
            <p:cNvSpPr/>
            <p:nvPr/>
          </p:nvSpPr>
          <p:spPr>
            <a:xfrm>
              <a:off x="5508104" y="3212976"/>
              <a:ext cx="1440160"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ktangel 14"/>
            <p:cNvSpPr/>
            <p:nvPr/>
          </p:nvSpPr>
          <p:spPr>
            <a:xfrm>
              <a:off x="6084168" y="4797152"/>
              <a:ext cx="864096" cy="648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ktangel 15"/>
            <p:cNvSpPr/>
            <p:nvPr/>
          </p:nvSpPr>
          <p:spPr>
            <a:xfrm>
              <a:off x="6444208" y="3212976"/>
              <a:ext cx="504056" cy="22322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Rektangel 16"/>
            <p:cNvSpPr/>
            <p:nvPr/>
          </p:nvSpPr>
          <p:spPr>
            <a:xfrm>
              <a:off x="5436096" y="5085184"/>
              <a:ext cx="1440160"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ktangel 17"/>
            <p:cNvSpPr/>
            <p:nvPr/>
          </p:nvSpPr>
          <p:spPr>
            <a:xfrm>
              <a:off x="6084168" y="3212976"/>
              <a:ext cx="864096" cy="936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19" name="TekstSylinder 18"/>
          <p:cNvSpPr txBox="1"/>
          <p:nvPr/>
        </p:nvSpPr>
        <p:spPr>
          <a:xfrm>
            <a:off x="286747" y="2132856"/>
            <a:ext cx="1620957" cy="369332"/>
          </a:xfrm>
          <a:prstGeom prst="rect">
            <a:avLst/>
          </a:prstGeom>
          <a:noFill/>
        </p:spPr>
        <p:txBody>
          <a:bodyPr wrap="none" rtlCol="0">
            <a:spAutoFit/>
          </a:bodyPr>
          <a:lstStyle/>
          <a:p>
            <a:r>
              <a:rPr lang="nb-NO" dirty="0"/>
              <a:t>Hardhetsprofil</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innhold 5"/>
          <p:cNvSpPr>
            <a:spLocks noGrp="1"/>
          </p:cNvSpPr>
          <p:nvPr>
            <p:ph idx="1"/>
          </p:nvPr>
        </p:nvSpPr>
        <p:spPr/>
        <p:txBody>
          <a:bodyPr/>
          <a:lstStyle/>
          <a:p>
            <a:r>
              <a:rPr lang="nb-NO" dirty="0"/>
              <a:t>Vi kan anta at et flakskred ikke kan løses ut av en enkel skiløper</a:t>
            </a:r>
          </a:p>
          <a:p>
            <a:r>
              <a:rPr lang="nb-NO" dirty="0"/>
              <a:t>Ved stor tilleggsbelastning derimot er utløsning sannsynlig</a:t>
            </a:r>
          </a:p>
          <a:p>
            <a:r>
              <a:rPr lang="nb-NO" dirty="0"/>
              <a:t>OBS! Der nysnødekke er tynt, kan også en enkel skiløper løse ut skred</a:t>
            </a:r>
          </a:p>
          <a:p>
            <a:pPr>
              <a:buNone/>
            </a:pPr>
            <a:endParaRPr lang="nb-NO" dirty="0"/>
          </a:p>
        </p:txBody>
      </p:sp>
      <p:graphicFrame>
        <p:nvGraphicFramePr>
          <p:cNvPr id="3" name="Plassholder for innhold 7"/>
          <p:cNvGraphicFramePr>
            <a:graphicFrameLocks/>
          </p:cNvGraphicFramePr>
          <p:nvPr/>
        </p:nvGraphicFramePr>
        <p:xfrm>
          <a:off x="251520" y="3688432"/>
          <a:ext cx="8496622" cy="10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tel 4"/>
          <p:cNvSpPr>
            <a:spLocks noGrp="1"/>
          </p:cNvSpPr>
          <p:nvPr>
            <p:ph type="title"/>
          </p:nvPr>
        </p:nvSpPr>
        <p:spPr/>
        <p:txBody>
          <a:bodyPr/>
          <a:lstStyle/>
          <a:p>
            <a:r>
              <a:rPr lang="nb-NO" dirty="0"/>
              <a:t>Vurdering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nb-NO" dirty="0"/>
              <a:t>Demo Profil C</a:t>
            </a:r>
          </a:p>
        </p:txBody>
      </p:sp>
      <p:sp>
        <p:nvSpPr>
          <p:cNvPr id="6" name="Plassholder for tekst 5"/>
          <p:cNvSpPr>
            <a:spLocks noGrp="1"/>
          </p:cNvSpPr>
          <p:nvPr>
            <p:ph type="body" idx="1"/>
          </p:nvPr>
        </p:nvSpPr>
        <p:spPr/>
        <p:txBody>
          <a:bodyPr/>
          <a:lstStyle/>
          <a:p>
            <a:endParaRPr lang="nb-NO"/>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Nedbrytende omvandling</a:t>
            </a:r>
          </a:p>
        </p:txBody>
      </p:sp>
      <p:sp>
        <p:nvSpPr>
          <p:cNvPr id="3" name="Plassholder for tekst 2"/>
          <p:cNvSpPr>
            <a:spLocks noGrp="1"/>
          </p:cNvSpPr>
          <p:nvPr>
            <p:ph type="body" idx="1"/>
          </p:nvPr>
        </p:nvSpPr>
        <p:spPr/>
        <p:txBody>
          <a:bodyPr/>
          <a:lstStyle/>
          <a:p>
            <a:endParaRPr lang="nb-NO"/>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0" y="5517232"/>
            <a:ext cx="9144000" cy="1340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aphicFrame>
        <p:nvGraphicFramePr>
          <p:cNvPr id="3" name="Tabell 2"/>
          <p:cNvGraphicFramePr>
            <a:graphicFrameLocks noGrp="1"/>
          </p:cNvGraphicFramePr>
          <p:nvPr/>
        </p:nvGraphicFramePr>
        <p:xfrm>
          <a:off x="0" y="0"/>
          <a:ext cx="6096000" cy="1483360"/>
        </p:xfrm>
        <a:graphic>
          <a:graphicData uri="http://schemas.openxmlformats.org/drawingml/2006/table">
            <a:tbl>
              <a:tblPr firstRow="1" bandRow="1">
                <a:tableStyleId>{5C22544A-7EE6-4342-B048-85BDC9FD1C3A}</a:tableStyleId>
              </a:tblPr>
              <a:tblGrid>
                <a:gridCol w="6096000">
                  <a:extLst>
                    <a:ext uri="{9D8B030D-6E8A-4147-A177-3AD203B41FA5}">
                      <a16:colId xmlns=""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a:t>Snødekke</a:t>
                      </a:r>
                    </a:p>
                  </a:txBody>
                  <a:tcPr/>
                </a:tc>
                <a:extLst>
                  <a:ext uri="{0D108BD9-81ED-4DB2-BD59-A6C34878D82A}">
                    <a16:rowId xmlns=""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400" dirty="0"/>
                        <a:t>Over et gammelt snølag ligger et 2 cm tykk </a:t>
                      </a:r>
                      <a:r>
                        <a:rPr lang="nb-NO" sz="1400" dirty="0" err="1"/>
                        <a:t>rimlag</a:t>
                      </a:r>
                      <a:endParaRPr lang="nb-NO" sz="1400" dirty="0"/>
                    </a:p>
                  </a:txBody>
                  <a:tcPr/>
                </a:tc>
                <a:extLst>
                  <a:ext uri="{0D108BD9-81ED-4DB2-BD59-A6C34878D82A}">
                    <a16:rowId xmlns="" xmlns:a16="http://schemas.microsoft.com/office/drawing/2014/main" val="10001"/>
                  </a:ext>
                </a:extLst>
              </a:tr>
              <a:tr h="370840">
                <a:tc>
                  <a:txBody>
                    <a:bodyPr/>
                    <a:lstStyle/>
                    <a:p>
                      <a:pPr>
                        <a:buFont typeface="Arial" pitchFamily="34" charset="0"/>
                        <a:buNone/>
                      </a:pPr>
                      <a:r>
                        <a:rPr lang="nb-NO" sz="1400" dirty="0"/>
                        <a:t>Over </a:t>
                      </a:r>
                      <a:r>
                        <a:rPr lang="nb-NO" sz="1400" dirty="0" err="1"/>
                        <a:t>rimlaget</a:t>
                      </a:r>
                      <a:r>
                        <a:rPr lang="nb-NO" sz="1400" dirty="0"/>
                        <a:t> en meter vindtransportert nysnø</a:t>
                      </a:r>
                    </a:p>
                  </a:txBody>
                  <a:tcPr/>
                </a:tc>
                <a:extLst>
                  <a:ext uri="{0D108BD9-81ED-4DB2-BD59-A6C34878D82A}">
                    <a16:rowId xmlns="" xmlns:a16="http://schemas.microsoft.com/office/drawing/2014/main" val="10002"/>
                  </a:ext>
                </a:extLst>
              </a:tr>
              <a:tr h="370840">
                <a:tc>
                  <a:txBody>
                    <a:bodyPr/>
                    <a:lstStyle/>
                    <a:p>
                      <a:pPr>
                        <a:buFont typeface="Arial" pitchFamily="34" charset="0"/>
                        <a:buNone/>
                      </a:pPr>
                      <a:r>
                        <a:rPr lang="nb-NO" sz="1400" dirty="0"/>
                        <a:t>Etter snøfallet kom det en rask oppvarming pga. sol og temperaturstigning </a:t>
                      </a:r>
                    </a:p>
                  </a:txBody>
                  <a:tcPr/>
                </a:tc>
                <a:extLst>
                  <a:ext uri="{0D108BD9-81ED-4DB2-BD59-A6C34878D82A}">
                    <a16:rowId xmlns="" xmlns:a16="http://schemas.microsoft.com/office/drawing/2014/main" val="10003"/>
                  </a:ext>
                </a:extLst>
              </a:tr>
            </a:tbl>
          </a:graphicData>
        </a:graphic>
      </p:graphicFrame>
      <p:graphicFrame>
        <p:nvGraphicFramePr>
          <p:cNvPr id="4" name="Tabell 3"/>
          <p:cNvGraphicFramePr>
            <a:graphicFrameLocks noGrp="1"/>
          </p:cNvGraphicFramePr>
          <p:nvPr/>
        </p:nvGraphicFramePr>
        <p:xfrm>
          <a:off x="0" y="4660344"/>
          <a:ext cx="5352256" cy="2225040"/>
        </p:xfrm>
        <a:graphic>
          <a:graphicData uri="http://schemas.openxmlformats.org/drawingml/2006/table">
            <a:tbl>
              <a:tblPr firstRow="1" bandRow="1">
                <a:tableStyleId>{5C22544A-7EE6-4342-B048-85BDC9FD1C3A}</a:tableStyleId>
              </a:tblPr>
              <a:tblGrid>
                <a:gridCol w="5352256">
                  <a:extLst>
                    <a:ext uri="{9D8B030D-6E8A-4147-A177-3AD203B41FA5}">
                      <a16:colId xmlns="" xmlns:a16="http://schemas.microsoft.com/office/drawing/2014/main" val="20000"/>
                    </a:ext>
                  </a:extLst>
                </a:gridCol>
              </a:tblGrid>
              <a:tr h="370840">
                <a:tc>
                  <a:txBody>
                    <a:bodyPr/>
                    <a:lstStyle/>
                    <a:p>
                      <a:pPr>
                        <a:buFont typeface="Arial" pitchFamily="34" charset="0"/>
                        <a:buNone/>
                      </a:pPr>
                      <a:r>
                        <a:rPr lang="nb-NO" dirty="0"/>
                        <a:t>ECT</a:t>
                      </a:r>
                    </a:p>
                  </a:txBody>
                  <a:tcPr/>
                </a:tc>
                <a:extLst>
                  <a:ext uri="{0D108BD9-81ED-4DB2-BD59-A6C34878D82A}">
                    <a16:rowId xmlns=""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400" dirty="0"/>
                        <a:t>Det svake laget går lett i brudd</a:t>
                      </a:r>
                    </a:p>
                  </a:txBody>
                  <a:tcPr/>
                </a:tc>
                <a:extLst>
                  <a:ext uri="{0D108BD9-81ED-4DB2-BD59-A6C34878D82A}">
                    <a16:rowId xmlns=""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400" dirty="0"/>
                        <a:t>Det svake laget er tynt</a:t>
                      </a:r>
                    </a:p>
                  </a:txBody>
                  <a:tcPr/>
                </a:tc>
                <a:extLst>
                  <a:ext uri="{0D108BD9-81ED-4DB2-BD59-A6C34878D82A}">
                    <a16:rowId xmlns=""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400" dirty="0"/>
                        <a:t>Bruddet forplanter seg</a:t>
                      </a:r>
                    </a:p>
                  </a:txBody>
                  <a:tcPr/>
                </a:tc>
                <a:extLst>
                  <a:ext uri="{0D108BD9-81ED-4DB2-BD59-A6C34878D82A}">
                    <a16:rowId xmlns=""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400" dirty="0"/>
                        <a:t>Over det svake laget ligger et flak</a:t>
                      </a:r>
                    </a:p>
                  </a:txBody>
                  <a:tcPr/>
                </a:tc>
                <a:extLst>
                  <a:ext uri="{0D108BD9-81ED-4DB2-BD59-A6C34878D82A}">
                    <a16:rowId xmlns="" xmlns:a16="http://schemas.microsoft.com/office/drawing/2014/main" val="10004"/>
                  </a:ext>
                </a:extLst>
              </a:tr>
              <a:tr h="370840">
                <a:tc>
                  <a:txBody>
                    <a:bodyPr/>
                    <a:lstStyle/>
                    <a:p>
                      <a:pPr>
                        <a:buFont typeface="Arial" pitchFamily="34" charset="0"/>
                        <a:buNone/>
                      </a:pPr>
                      <a:r>
                        <a:rPr lang="nb-NO" sz="1400" dirty="0"/>
                        <a:t>Det svake laget er omtrent en meter under overflaten</a:t>
                      </a:r>
                    </a:p>
                  </a:txBody>
                  <a:tcPr/>
                </a:tc>
                <a:extLst>
                  <a:ext uri="{0D108BD9-81ED-4DB2-BD59-A6C34878D82A}">
                    <a16:rowId xmlns="" xmlns:a16="http://schemas.microsoft.com/office/drawing/2014/main" val="10005"/>
                  </a:ext>
                </a:extLst>
              </a:tr>
            </a:tbl>
          </a:graphicData>
        </a:graphic>
      </p:graphicFrame>
      <p:pic>
        <p:nvPicPr>
          <p:cNvPr id="5" name="Bilde 4" descr="DemoProfil_C.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987824" y="1484784"/>
            <a:ext cx="6322908" cy="4320000"/>
          </a:xfrm>
          <a:prstGeom prst="rect">
            <a:avLst/>
          </a:prstGeom>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ktangel 16"/>
          <p:cNvSpPr/>
          <p:nvPr/>
        </p:nvSpPr>
        <p:spPr>
          <a:xfrm>
            <a:off x="0" y="5517232"/>
            <a:ext cx="9144000" cy="1340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descr="DemoProfil_C.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4350" y="0"/>
            <a:ext cx="8115300" cy="6858000"/>
          </a:xfrm>
          <a:prstGeom prst="rect">
            <a:avLst/>
          </a:prstGeom>
        </p:spPr>
      </p:pic>
      <p:sp>
        <p:nvSpPr>
          <p:cNvPr id="3" name="Bildeforklaring med linje 1 2"/>
          <p:cNvSpPr/>
          <p:nvPr/>
        </p:nvSpPr>
        <p:spPr>
          <a:xfrm>
            <a:off x="6156176" y="3212976"/>
            <a:ext cx="2771800" cy="432048"/>
          </a:xfrm>
          <a:prstGeom prst="borderCallout1">
            <a:avLst>
              <a:gd name="adj1" fmla="val 56228"/>
              <a:gd name="adj2" fmla="val -2546"/>
              <a:gd name="adj3" fmla="val 277846"/>
              <a:gd name="adj4" fmla="val -2827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b-NO" dirty="0"/>
              <a:t>Forskjell i kornstørrelse</a:t>
            </a:r>
          </a:p>
        </p:txBody>
      </p:sp>
      <p:sp>
        <p:nvSpPr>
          <p:cNvPr id="6" name="Bildeforklaring med linje 1 5"/>
          <p:cNvSpPr/>
          <p:nvPr/>
        </p:nvSpPr>
        <p:spPr>
          <a:xfrm>
            <a:off x="6516216" y="4581128"/>
            <a:ext cx="2304256" cy="432048"/>
          </a:xfrm>
          <a:prstGeom prst="borderCallout1">
            <a:avLst>
              <a:gd name="adj1" fmla="val 56228"/>
              <a:gd name="adj2" fmla="val -2546"/>
              <a:gd name="adj3" fmla="val -15367"/>
              <a:gd name="adj4" fmla="val -11811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b-NO" dirty="0"/>
              <a:t>Forskjell i hardhet</a:t>
            </a:r>
          </a:p>
        </p:txBody>
      </p:sp>
      <p:sp>
        <p:nvSpPr>
          <p:cNvPr id="7" name="Bildeforklaring med linje 1 6"/>
          <p:cNvSpPr/>
          <p:nvPr/>
        </p:nvSpPr>
        <p:spPr>
          <a:xfrm>
            <a:off x="6876256" y="5733256"/>
            <a:ext cx="1440160" cy="432048"/>
          </a:xfrm>
          <a:prstGeom prst="borderCallout1">
            <a:avLst>
              <a:gd name="adj1" fmla="val 56228"/>
              <a:gd name="adj2" fmla="val -2546"/>
              <a:gd name="adj3" fmla="val -77098"/>
              <a:gd name="adj4" fmla="val -10116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b-NO" dirty="0"/>
              <a:t>Korn &gt; 1mm</a:t>
            </a:r>
          </a:p>
        </p:txBody>
      </p:sp>
      <p:sp>
        <p:nvSpPr>
          <p:cNvPr id="8" name="Bildeforklaring med linje 1 7"/>
          <p:cNvSpPr/>
          <p:nvPr/>
        </p:nvSpPr>
        <p:spPr>
          <a:xfrm>
            <a:off x="6804248" y="3789040"/>
            <a:ext cx="1440160" cy="432048"/>
          </a:xfrm>
          <a:prstGeom prst="borderCallout1">
            <a:avLst>
              <a:gd name="adj1" fmla="val 56228"/>
              <a:gd name="adj2" fmla="val -2546"/>
              <a:gd name="adj3" fmla="val 174228"/>
              <a:gd name="adj4" fmla="val -925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b-NO" dirty="0"/>
              <a:t>Korn &gt; 1mm</a:t>
            </a:r>
          </a:p>
        </p:txBody>
      </p:sp>
      <p:sp>
        <p:nvSpPr>
          <p:cNvPr id="9" name="Bildeforklaring med linje 1 8"/>
          <p:cNvSpPr/>
          <p:nvPr/>
        </p:nvSpPr>
        <p:spPr>
          <a:xfrm>
            <a:off x="6516216" y="5157192"/>
            <a:ext cx="2304256" cy="432048"/>
          </a:xfrm>
          <a:prstGeom prst="borderCallout1">
            <a:avLst>
              <a:gd name="adj1" fmla="val 56228"/>
              <a:gd name="adj2" fmla="val -2546"/>
              <a:gd name="adj3" fmla="val -134416"/>
              <a:gd name="adj4" fmla="val -120179"/>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b-NO" dirty="0"/>
              <a:t>Forskjell i hardhet</a:t>
            </a:r>
          </a:p>
        </p:txBody>
      </p:sp>
      <p:grpSp>
        <p:nvGrpSpPr>
          <p:cNvPr id="10" name="Gruppe 20"/>
          <p:cNvGrpSpPr/>
          <p:nvPr/>
        </p:nvGrpSpPr>
        <p:grpSpPr>
          <a:xfrm>
            <a:off x="395536" y="3429000"/>
            <a:ext cx="1512168" cy="2232248"/>
            <a:chOff x="5436096" y="3212976"/>
            <a:chExt cx="1512168" cy="2232248"/>
          </a:xfrm>
          <a:solidFill>
            <a:srgbClr val="FF0000"/>
          </a:solidFill>
        </p:grpSpPr>
        <p:sp>
          <p:nvSpPr>
            <p:cNvPr id="11" name="Rektangel 10"/>
            <p:cNvSpPr/>
            <p:nvPr/>
          </p:nvSpPr>
          <p:spPr>
            <a:xfrm>
              <a:off x="5508104" y="3212976"/>
              <a:ext cx="1440160"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ktangel 11"/>
            <p:cNvSpPr/>
            <p:nvPr/>
          </p:nvSpPr>
          <p:spPr>
            <a:xfrm>
              <a:off x="6084168" y="4797152"/>
              <a:ext cx="864096" cy="648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12"/>
            <p:cNvSpPr/>
            <p:nvPr/>
          </p:nvSpPr>
          <p:spPr>
            <a:xfrm>
              <a:off x="6444208" y="3212976"/>
              <a:ext cx="504056" cy="22322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ktangel 13"/>
            <p:cNvSpPr/>
            <p:nvPr/>
          </p:nvSpPr>
          <p:spPr>
            <a:xfrm>
              <a:off x="5436096" y="5085184"/>
              <a:ext cx="1440160"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ktangel 14"/>
            <p:cNvSpPr/>
            <p:nvPr/>
          </p:nvSpPr>
          <p:spPr>
            <a:xfrm>
              <a:off x="6084168" y="3212976"/>
              <a:ext cx="864096" cy="936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16" name="TekstSylinder 15"/>
          <p:cNvSpPr txBox="1"/>
          <p:nvPr/>
        </p:nvSpPr>
        <p:spPr>
          <a:xfrm>
            <a:off x="358755" y="3059668"/>
            <a:ext cx="1620957" cy="369332"/>
          </a:xfrm>
          <a:prstGeom prst="rect">
            <a:avLst/>
          </a:prstGeom>
          <a:noFill/>
        </p:spPr>
        <p:txBody>
          <a:bodyPr wrap="none" rtlCol="0">
            <a:spAutoFit/>
          </a:bodyPr>
          <a:lstStyle/>
          <a:p>
            <a:r>
              <a:rPr lang="nb-NO" dirty="0"/>
              <a:t>Hardhetsprofil</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Plassholder for innhold 7"/>
          <p:cNvGraphicFramePr>
            <a:graphicFrameLocks/>
          </p:cNvGraphicFramePr>
          <p:nvPr/>
        </p:nvGraphicFramePr>
        <p:xfrm>
          <a:off x="251520" y="3616424"/>
          <a:ext cx="8496622" cy="10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tel 4"/>
          <p:cNvSpPr>
            <a:spLocks noGrp="1"/>
          </p:cNvSpPr>
          <p:nvPr>
            <p:ph type="title"/>
          </p:nvPr>
        </p:nvSpPr>
        <p:spPr/>
        <p:txBody>
          <a:bodyPr/>
          <a:lstStyle/>
          <a:p>
            <a:r>
              <a:rPr lang="nb-NO" dirty="0"/>
              <a:t>Vurdering</a:t>
            </a:r>
          </a:p>
        </p:txBody>
      </p:sp>
      <p:sp>
        <p:nvSpPr>
          <p:cNvPr id="7" name="Plassholder for innhold 6"/>
          <p:cNvSpPr>
            <a:spLocks noGrp="1"/>
          </p:cNvSpPr>
          <p:nvPr>
            <p:ph idx="1"/>
          </p:nvPr>
        </p:nvSpPr>
        <p:spPr/>
        <p:txBody>
          <a:bodyPr/>
          <a:lstStyle/>
          <a:p>
            <a:r>
              <a:rPr lang="nb-NO" dirty="0"/>
              <a:t>Oppvarming fører til økt bevegelse nedover i de øverste lagene som fører til økt spenning i snødekket</a:t>
            </a:r>
          </a:p>
          <a:p>
            <a:r>
              <a:rPr lang="nb-NO" dirty="0"/>
              <a:t>Naturlig utløsning er sannsynlig.</a:t>
            </a:r>
          </a:p>
          <a:p>
            <a:r>
              <a:rPr lang="nb-NO" dirty="0"/>
              <a:t>Utløsning ved liten tilleggsbelastning forventes</a:t>
            </a:r>
          </a:p>
        </p:txBody>
      </p:sp>
      <p:graphicFrame>
        <p:nvGraphicFramePr>
          <p:cNvPr id="6" name="Plassholder for innhold 7"/>
          <p:cNvGraphicFramePr>
            <a:graphicFrameLocks/>
          </p:cNvGraphicFramePr>
          <p:nvPr/>
        </p:nvGraphicFramePr>
        <p:xfrm>
          <a:off x="251520" y="4509120"/>
          <a:ext cx="8496622" cy="10367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nb-NO" dirty="0"/>
              <a:t>Demo Profil D</a:t>
            </a:r>
          </a:p>
        </p:txBody>
      </p:sp>
      <p:sp>
        <p:nvSpPr>
          <p:cNvPr id="6" name="Plassholder for tekst 5"/>
          <p:cNvSpPr>
            <a:spLocks noGrp="1"/>
          </p:cNvSpPr>
          <p:nvPr>
            <p:ph type="body" idx="1"/>
          </p:nvPr>
        </p:nvSpPr>
        <p:spPr/>
        <p:txBody>
          <a:bodyPr/>
          <a:lstStyle/>
          <a:p>
            <a:endParaRPr lang="nb-NO"/>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0" y="5517232"/>
            <a:ext cx="9144000" cy="1340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aphicFrame>
        <p:nvGraphicFramePr>
          <p:cNvPr id="4" name="Tabell 3"/>
          <p:cNvGraphicFramePr>
            <a:graphicFrameLocks noGrp="1"/>
          </p:cNvGraphicFramePr>
          <p:nvPr/>
        </p:nvGraphicFramePr>
        <p:xfrm>
          <a:off x="0" y="0"/>
          <a:ext cx="6096000" cy="1112520"/>
        </p:xfrm>
        <a:graphic>
          <a:graphicData uri="http://schemas.openxmlformats.org/drawingml/2006/table">
            <a:tbl>
              <a:tblPr firstRow="1" bandRow="1">
                <a:tableStyleId>{5C22544A-7EE6-4342-B048-85BDC9FD1C3A}</a:tableStyleId>
              </a:tblPr>
              <a:tblGrid>
                <a:gridCol w="6096000">
                  <a:extLst>
                    <a:ext uri="{9D8B030D-6E8A-4147-A177-3AD203B41FA5}">
                      <a16:colId xmlns=""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a:t>Snødekke</a:t>
                      </a:r>
                    </a:p>
                  </a:txBody>
                  <a:tcPr/>
                </a:tc>
                <a:extLst>
                  <a:ext uri="{0D108BD9-81ED-4DB2-BD59-A6C34878D82A}">
                    <a16:rowId xmlns="" xmlns:a16="http://schemas.microsoft.com/office/drawing/2014/main" val="10000"/>
                  </a:ext>
                </a:extLst>
              </a:tr>
              <a:tr h="370840">
                <a:tc>
                  <a:txBody>
                    <a:bodyPr/>
                    <a:lstStyle/>
                    <a:p>
                      <a:pPr>
                        <a:buFont typeface="Arial" pitchFamily="34" charset="0"/>
                        <a:buNone/>
                      </a:pPr>
                      <a:r>
                        <a:rPr lang="nb-NO" sz="1400" dirty="0"/>
                        <a:t>Over et gammelt snølag ligger en halv meter nysnø</a:t>
                      </a:r>
                    </a:p>
                  </a:txBody>
                  <a:tcPr/>
                </a:tc>
                <a:extLst>
                  <a:ext uri="{0D108BD9-81ED-4DB2-BD59-A6C34878D82A}">
                    <a16:rowId xmlns="" xmlns:a16="http://schemas.microsoft.com/office/drawing/2014/main" val="10001"/>
                  </a:ext>
                </a:extLst>
              </a:tr>
              <a:tr h="370840">
                <a:tc>
                  <a:txBody>
                    <a:bodyPr/>
                    <a:lstStyle/>
                    <a:p>
                      <a:pPr>
                        <a:buFont typeface="Arial" pitchFamily="34" charset="0"/>
                        <a:buNone/>
                      </a:pPr>
                      <a:r>
                        <a:rPr lang="nb-NO" sz="1400" dirty="0"/>
                        <a:t>Snøfall gikk over i regnvær</a:t>
                      </a:r>
                    </a:p>
                  </a:txBody>
                  <a:tcPr/>
                </a:tc>
                <a:extLst>
                  <a:ext uri="{0D108BD9-81ED-4DB2-BD59-A6C34878D82A}">
                    <a16:rowId xmlns="" xmlns:a16="http://schemas.microsoft.com/office/drawing/2014/main" val="10002"/>
                  </a:ext>
                </a:extLst>
              </a:tr>
            </a:tbl>
          </a:graphicData>
        </a:graphic>
      </p:graphicFrame>
      <p:graphicFrame>
        <p:nvGraphicFramePr>
          <p:cNvPr id="5" name="Tabell 4"/>
          <p:cNvGraphicFramePr>
            <a:graphicFrameLocks noGrp="1"/>
          </p:cNvGraphicFramePr>
          <p:nvPr/>
        </p:nvGraphicFramePr>
        <p:xfrm>
          <a:off x="0" y="5330016"/>
          <a:ext cx="5352256" cy="1483360"/>
        </p:xfrm>
        <a:graphic>
          <a:graphicData uri="http://schemas.openxmlformats.org/drawingml/2006/table">
            <a:tbl>
              <a:tblPr firstRow="1" bandRow="1">
                <a:tableStyleId>{5C22544A-7EE6-4342-B048-85BDC9FD1C3A}</a:tableStyleId>
              </a:tblPr>
              <a:tblGrid>
                <a:gridCol w="5352256">
                  <a:extLst>
                    <a:ext uri="{9D8B030D-6E8A-4147-A177-3AD203B41FA5}">
                      <a16:colId xmlns="" xmlns:a16="http://schemas.microsoft.com/office/drawing/2014/main" val="20000"/>
                    </a:ext>
                  </a:extLst>
                </a:gridCol>
              </a:tblGrid>
              <a:tr h="370840">
                <a:tc>
                  <a:txBody>
                    <a:bodyPr/>
                    <a:lstStyle/>
                    <a:p>
                      <a:pPr>
                        <a:buFont typeface="Arial" pitchFamily="34" charset="0"/>
                        <a:buNone/>
                      </a:pPr>
                      <a:r>
                        <a:rPr lang="nb-NO" dirty="0"/>
                        <a:t>ECT</a:t>
                      </a:r>
                    </a:p>
                  </a:txBody>
                  <a:tcPr/>
                </a:tc>
                <a:extLst>
                  <a:ext uri="{0D108BD9-81ED-4DB2-BD59-A6C34878D82A}">
                    <a16:rowId xmlns="" xmlns:a16="http://schemas.microsoft.com/office/drawing/2014/main" val="10000"/>
                  </a:ext>
                </a:extLst>
              </a:tr>
              <a:tr h="370840">
                <a:tc>
                  <a:txBody>
                    <a:bodyPr/>
                    <a:lstStyle/>
                    <a:p>
                      <a:pPr>
                        <a:buFont typeface="Arial" pitchFamily="34" charset="0"/>
                        <a:buNone/>
                      </a:pPr>
                      <a:r>
                        <a:rPr lang="nb-NO" sz="1400" dirty="0"/>
                        <a:t>Ingen svake lag funnet</a:t>
                      </a:r>
                    </a:p>
                  </a:txBody>
                  <a:tcPr/>
                </a:tc>
                <a:extLst>
                  <a:ext uri="{0D108BD9-81ED-4DB2-BD59-A6C34878D82A}">
                    <a16:rowId xmlns="" xmlns:a16="http://schemas.microsoft.com/office/drawing/2014/main" val="10001"/>
                  </a:ext>
                </a:extLst>
              </a:tr>
              <a:tr h="370840">
                <a:tc>
                  <a:txBody>
                    <a:bodyPr/>
                    <a:lstStyle/>
                    <a:p>
                      <a:pPr>
                        <a:buFont typeface="Arial" pitchFamily="34" charset="0"/>
                        <a:buNone/>
                      </a:pPr>
                      <a:r>
                        <a:rPr lang="nb-NO" sz="1400" dirty="0"/>
                        <a:t>God binding mellom nysnø og gammel snø</a:t>
                      </a:r>
                    </a:p>
                  </a:txBody>
                  <a:tcPr/>
                </a:tc>
                <a:extLst>
                  <a:ext uri="{0D108BD9-81ED-4DB2-BD59-A6C34878D82A}">
                    <a16:rowId xmlns="" xmlns:a16="http://schemas.microsoft.com/office/drawing/2014/main" val="10002"/>
                  </a:ext>
                </a:extLst>
              </a:tr>
              <a:tr h="370840">
                <a:tc>
                  <a:txBody>
                    <a:bodyPr/>
                    <a:lstStyle/>
                    <a:p>
                      <a:pPr>
                        <a:buFont typeface="Arial" pitchFamily="34" charset="0"/>
                        <a:buNone/>
                      </a:pPr>
                      <a:r>
                        <a:rPr lang="nb-NO" sz="1400" dirty="0"/>
                        <a:t>Ingen store hardhetsforskjeller</a:t>
                      </a:r>
                    </a:p>
                  </a:txBody>
                  <a:tcPr/>
                </a:tc>
                <a:extLst>
                  <a:ext uri="{0D108BD9-81ED-4DB2-BD59-A6C34878D82A}">
                    <a16:rowId xmlns="" xmlns:a16="http://schemas.microsoft.com/office/drawing/2014/main" val="10003"/>
                  </a:ext>
                </a:extLst>
              </a:tr>
            </a:tbl>
          </a:graphicData>
        </a:graphic>
      </p:graphicFrame>
      <p:pic>
        <p:nvPicPr>
          <p:cNvPr id="3" name="Bilde 2" descr="DemoProfil_D.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001620" y="1125224"/>
            <a:ext cx="6322908" cy="4320000"/>
          </a:xfrm>
          <a:prstGeom prst="rect">
            <a:avLst/>
          </a:prstGeom>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0" y="5517232"/>
            <a:ext cx="9144000" cy="1340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Bilde 2" descr="DemoProfil_D.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4350" y="0"/>
            <a:ext cx="8115300" cy="6858000"/>
          </a:xfrm>
          <a:prstGeom prst="rect">
            <a:avLst/>
          </a:prstGeom>
        </p:spPr>
      </p:pic>
      <p:sp>
        <p:nvSpPr>
          <p:cNvPr id="4" name="Bildeforklaring med linje 1 3"/>
          <p:cNvSpPr/>
          <p:nvPr/>
        </p:nvSpPr>
        <p:spPr>
          <a:xfrm>
            <a:off x="6156176" y="3212976"/>
            <a:ext cx="2771800" cy="432048"/>
          </a:xfrm>
          <a:prstGeom prst="borderCallout1">
            <a:avLst>
              <a:gd name="adj1" fmla="val 56228"/>
              <a:gd name="adj2" fmla="val -2546"/>
              <a:gd name="adj3" fmla="val 101477"/>
              <a:gd name="adj4" fmla="val -2311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b-NO" dirty="0"/>
              <a:t>Forskjell i kornstørrelse</a:t>
            </a:r>
          </a:p>
        </p:txBody>
      </p:sp>
      <p:sp>
        <p:nvSpPr>
          <p:cNvPr id="6" name="Bildeforklaring med linje 1 5"/>
          <p:cNvSpPr/>
          <p:nvPr/>
        </p:nvSpPr>
        <p:spPr>
          <a:xfrm>
            <a:off x="6660232" y="4581128"/>
            <a:ext cx="1440160" cy="432048"/>
          </a:xfrm>
          <a:prstGeom prst="borderCallout1">
            <a:avLst>
              <a:gd name="adj1" fmla="val 56228"/>
              <a:gd name="adj2" fmla="val -2546"/>
              <a:gd name="adj3" fmla="val 66202"/>
              <a:gd name="adj4" fmla="val -82646"/>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b-NO" dirty="0"/>
              <a:t>Korn &gt; 1mm</a:t>
            </a:r>
          </a:p>
        </p:txBody>
      </p:sp>
      <p:sp>
        <p:nvSpPr>
          <p:cNvPr id="5" name="Rektangel 4"/>
          <p:cNvSpPr/>
          <p:nvPr/>
        </p:nvSpPr>
        <p:spPr>
          <a:xfrm>
            <a:off x="395536" y="2708920"/>
            <a:ext cx="1440160" cy="223224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 name="TekstSylinder 6"/>
          <p:cNvSpPr txBox="1"/>
          <p:nvPr/>
        </p:nvSpPr>
        <p:spPr>
          <a:xfrm>
            <a:off x="251520" y="2348880"/>
            <a:ext cx="1620957" cy="369332"/>
          </a:xfrm>
          <a:prstGeom prst="rect">
            <a:avLst/>
          </a:prstGeom>
          <a:noFill/>
        </p:spPr>
        <p:txBody>
          <a:bodyPr wrap="none" rtlCol="0">
            <a:spAutoFit/>
          </a:bodyPr>
          <a:lstStyle/>
          <a:p>
            <a:r>
              <a:rPr lang="nb-NO" dirty="0"/>
              <a:t>Hardhetsprofil</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innhold 5"/>
          <p:cNvSpPr>
            <a:spLocks noGrp="1"/>
          </p:cNvSpPr>
          <p:nvPr>
            <p:ph idx="1"/>
          </p:nvPr>
        </p:nvSpPr>
        <p:spPr/>
        <p:txBody>
          <a:bodyPr/>
          <a:lstStyle/>
          <a:p>
            <a:r>
              <a:rPr lang="nb-NO" dirty="0"/>
              <a:t>Snødekket er vurdert som stabilt</a:t>
            </a:r>
          </a:p>
          <a:p>
            <a:r>
              <a:rPr lang="nb-NO" dirty="0"/>
              <a:t>Mulighet for enkelte våte løssnøskred i meget bratt terreng pga. temperaturen (begrenset </a:t>
            </a:r>
            <a:r>
              <a:rPr lang="nb-NO" dirty="0" err="1"/>
              <a:t>utbredesle</a:t>
            </a:r>
            <a:r>
              <a:rPr lang="nb-NO" dirty="0"/>
              <a:t>)</a:t>
            </a:r>
          </a:p>
          <a:p>
            <a:endParaRPr lang="nb-NO" dirty="0"/>
          </a:p>
        </p:txBody>
      </p:sp>
      <p:graphicFrame>
        <p:nvGraphicFramePr>
          <p:cNvPr id="3" name="Plassholder for innhold 7"/>
          <p:cNvGraphicFramePr>
            <a:graphicFrameLocks/>
          </p:cNvGraphicFramePr>
          <p:nvPr/>
        </p:nvGraphicFramePr>
        <p:xfrm>
          <a:off x="251520" y="3688432"/>
          <a:ext cx="8496622" cy="10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tel 4"/>
          <p:cNvSpPr>
            <a:spLocks noGrp="1"/>
          </p:cNvSpPr>
          <p:nvPr>
            <p:ph type="title"/>
          </p:nvPr>
        </p:nvSpPr>
        <p:spPr/>
        <p:txBody>
          <a:bodyPr/>
          <a:lstStyle/>
          <a:p>
            <a:r>
              <a:rPr lang="nb-NO" dirty="0"/>
              <a:t>Vurdering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nb-NO" dirty="0" err="1"/>
              <a:t>Tilleggsmaterial</a:t>
            </a:r>
            <a:endParaRPr lang="nb-NO" dirty="0"/>
          </a:p>
        </p:txBody>
      </p:sp>
      <p:sp>
        <p:nvSpPr>
          <p:cNvPr id="5" name="Plassholder for tekst 4"/>
          <p:cNvSpPr>
            <a:spLocks noGrp="1"/>
          </p:cNvSpPr>
          <p:nvPr>
            <p:ph type="body" idx="1"/>
          </p:nvPr>
        </p:nvSpPr>
        <p:spPr/>
        <p:txBody>
          <a:bodyPr/>
          <a:lstStyle/>
          <a:p>
            <a:endParaRPr lang="nb-NO"/>
          </a:p>
        </p:txBody>
      </p:sp>
    </p:spTree>
    <p:extLst>
      <p:ext uri="{BB962C8B-B14F-4D97-AF65-F5344CB8AC3E}">
        <p14:creationId xmlns:p14="http://schemas.microsoft.com/office/powerpoint/2010/main" val="292659874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Demo Profiler</a:t>
            </a:r>
          </a:p>
        </p:txBody>
      </p:sp>
      <p:sp>
        <p:nvSpPr>
          <p:cNvPr id="4" name="Plassholder for tekst 3"/>
          <p:cNvSpPr>
            <a:spLocks noGrp="1"/>
          </p:cNvSpPr>
          <p:nvPr>
            <p:ph type="body" idx="1"/>
          </p:nvPr>
        </p:nvSpPr>
        <p:spPr/>
        <p:txBody>
          <a:bodyPr/>
          <a:lstStyle/>
          <a:p>
            <a:endParaRPr lang="nb-NO"/>
          </a:p>
        </p:txBody>
      </p:sp>
    </p:spTree>
    <p:extLst>
      <p:ext uri="{BB962C8B-B14F-4D97-AF65-F5344CB8AC3E}">
        <p14:creationId xmlns:p14="http://schemas.microsoft.com/office/powerpoint/2010/main" val="162014393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 3"/>
          <p:cNvGraphicFramePr>
            <a:graphicFrameLocks noGrp="1"/>
          </p:cNvGraphicFramePr>
          <p:nvPr>
            <p:extLst/>
          </p:nvPr>
        </p:nvGraphicFramePr>
        <p:xfrm>
          <a:off x="0" y="0"/>
          <a:ext cx="4972050" cy="1112520"/>
        </p:xfrm>
        <a:graphic>
          <a:graphicData uri="http://schemas.openxmlformats.org/drawingml/2006/table">
            <a:tbl>
              <a:tblPr firstRow="1" bandRow="1">
                <a:tableStyleId>{85BE263C-DBD7-4A20-BB59-AAB30ACAA65A}</a:tableStyleId>
              </a:tblPr>
              <a:tblGrid>
                <a:gridCol w="4972050">
                  <a:extLst>
                    <a:ext uri="{9D8B030D-6E8A-4147-A177-3AD203B41FA5}">
                      <a16:colId xmlns=""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t>Snow</a:t>
                      </a:r>
                      <a:r>
                        <a:rPr lang="en-US" baseline="0" noProof="0" dirty="0"/>
                        <a:t> pack</a:t>
                      </a:r>
                      <a:endParaRPr lang="en-US" noProof="0" dirty="0"/>
                    </a:p>
                  </a:txBody>
                  <a:tcPr/>
                </a:tc>
                <a:extLst>
                  <a:ext uri="{0D108BD9-81ED-4DB2-BD59-A6C34878D82A}">
                    <a16:rowId xmlns=""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noProof="0" dirty="0"/>
                        <a:t>On</a:t>
                      </a:r>
                      <a:r>
                        <a:rPr lang="en-US" sz="1400" baseline="0" noProof="0" dirty="0"/>
                        <a:t> top of</a:t>
                      </a:r>
                      <a:r>
                        <a:rPr lang="en-US" sz="1400" noProof="0" dirty="0"/>
                        <a:t> an old snow pack grew 2 cm of surface hoar</a:t>
                      </a:r>
                    </a:p>
                  </a:txBody>
                  <a:tcPr/>
                </a:tc>
                <a:extLst>
                  <a:ext uri="{0D108BD9-81ED-4DB2-BD59-A6C34878D82A}">
                    <a16:rowId xmlns=""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noProof="0" dirty="0"/>
                        <a:t>On top of the surface hoar rest 30 cm of new snow</a:t>
                      </a:r>
                    </a:p>
                  </a:txBody>
                  <a:tcPr/>
                </a:tc>
                <a:extLst>
                  <a:ext uri="{0D108BD9-81ED-4DB2-BD59-A6C34878D82A}">
                    <a16:rowId xmlns="" xmlns:a16="http://schemas.microsoft.com/office/drawing/2014/main" val="10002"/>
                  </a:ext>
                </a:extLst>
              </a:tr>
            </a:tbl>
          </a:graphicData>
        </a:graphic>
      </p:graphicFrame>
      <p:graphicFrame>
        <p:nvGraphicFramePr>
          <p:cNvPr id="5" name="Tabell 4"/>
          <p:cNvGraphicFramePr>
            <a:graphicFrameLocks noGrp="1"/>
          </p:cNvGraphicFramePr>
          <p:nvPr>
            <p:extLst/>
          </p:nvPr>
        </p:nvGraphicFramePr>
        <p:xfrm>
          <a:off x="0" y="1824446"/>
          <a:ext cx="4972050" cy="2225040"/>
        </p:xfrm>
        <a:graphic>
          <a:graphicData uri="http://schemas.openxmlformats.org/drawingml/2006/table">
            <a:tbl>
              <a:tblPr firstRow="1" bandRow="1">
                <a:tableStyleId>{85BE263C-DBD7-4A20-BB59-AAB30ACAA65A}</a:tableStyleId>
              </a:tblPr>
              <a:tblGrid>
                <a:gridCol w="4972050">
                  <a:extLst>
                    <a:ext uri="{9D8B030D-6E8A-4147-A177-3AD203B41FA5}">
                      <a16:colId xmlns="" xmlns:a16="http://schemas.microsoft.com/office/drawing/2014/main" val="20000"/>
                    </a:ext>
                  </a:extLst>
                </a:gridCol>
              </a:tblGrid>
              <a:tr h="370840">
                <a:tc>
                  <a:txBody>
                    <a:bodyPr/>
                    <a:lstStyle/>
                    <a:p>
                      <a:pPr>
                        <a:buFont typeface="Arial" pitchFamily="34" charset="0"/>
                        <a:buNone/>
                      </a:pPr>
                      <a:r>
                        <a:rPr lang="en-US" noProof="0" dirty="0"/>
                        <a:t>ECT</a:t>
                      </a:r>
                    </a:p>
                  </a:txBody>
                  <a:tcPr/>
                </a:tc>
                <a:extLst>
                  <a:ext uri="{0D108BD9-81ED-4DB2-BD59-A6C34878D82A}">
                    <a16:rowId xmlns=""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noProof="0" dirty="0"/>
                        <a:t>The weak layer fractures easily</a:t>
                      </a:r>
                    </a:p>
                  </a:txBody>
                  <a:tcPr/>
                </a:tc>
                <a:extLst>
                  <a:ext uri="{0D108BD9-81ED-4DB2-BD59-A6C34878D82A}">
                    <a16:rowId xmlns=""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noProof="0" dirty="0"/>
                        <a:t>The weak layer is thin</a:t>
                      </a:r>
                    </a:p>
                  </a:txBody>
                  <a:tcPr/>
                </a:tc>
                <a:extLst>
                  <a:ext uri="{0D108BD9-81ED-4DB2-BD59-A6C34878D82A}">
                    <a16:rowId xmlns=""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noProof="0" dirty="0"/>
                        <a:t>The fracture propagates</a:t>
                      </a:r>
                    </a:p>
                  </a:txBody>
                  <a:tcPr/>
                </a:tc>
                <a:extLst>
                  <a:ext uri="{0D108BD9-81ED-4DB2-BD59-A6C34878D82A}">
                    <a16:rowId xmlns=""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noProof="0" dirty="0"/>
                        <a:t>On top of the weak layer rests</a:t>
                      </a:r>
                      <a:r>
                        <a:rPr lang="en-US" sz="1400" baseline="0" noProof="0" dirty="0"/>
                        <a:t> a slab</a:t>
                      </a:r>
                      <a:endParaRPr lang="en-US" sz="1400" noProof="0" dirty="0"/>
                    </a:p>
                  </a:txBody>
                  <a:tcPr/>
                </a:tc>
                <a:extLst>
                  <a:ext uri="{0D108BD9-81ED-4DB2-BD59-A6C34878D82A}">
                    <a16:rowId xmlns=""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noProof="0" dirty="0"/>
                        <a:t>The weak layer is less than a meter below</a:t>
                      </a:r>
                      <a:r>
                        <a:rPr lang="en-US" sz="1400" baseline="0" noProof="0" dirty="0"/>
                        <a:t> the snow surface</a:t>
                      </a:r>
                      <a:endParaRPr lang="en-US" sz="1400" noProof="0" dirty="0"/>
                    </a:p>
                  </a:txBody>
                  <a:tcPr/>
                </a:tc>
                <a:extLst>
                  <a:ext uri="{0D108BD9-81ED-4DB2-BD59-A6C34878D82A}">
                    <a16:rowId xmlns="" xmlns:a16="http://schemas.microsoft.com/office/drawing/2014/main" val="10005"/>
                  </a:ext>
                </a:extLst>
              </a:tr>
            </a:tbl>
          </a:graphicData>
        </a:graphic>
      </p:graphicFrame>
      <p:pic>
        <p:nvPicPr>
          <p:cNvPr id="6" name="Bilde 5" descr="DemoProfil_A.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0585346" y="542294"/>
            <a:ext cx="6406104" cy="4320000"/>
          </a:xfrm>
          <a:prstGeom prst="rect">
            <a:avLst/>
          </a:prstGeom>
        </p:spPr>
      </p:pic>
      <p:grpSp>
        <p:nvGrpSpPr>
          <p:cNvPr id="2" name="Gruppe 1"/>
          <p:cNvGrpSpPr/>
          <p:nvPr/>
        </p:nvGrpSpPr>
        <p:grpSpPr>
          <a:xfrm>
            <a:off x="4972050" y="0"/>
            <a:ext cx="4171950" cy="4049486"/>
            <a:chOff x="4648200" y="1605869"/>
            <a:chExt cx="4171950" cy="4049486"/>
          </a:xfrm>
        </p:grpSpPr>
        <p:pic>
          <p:nvPicPr>
            <p:cNvPr id="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48200" y="1605869"/>
              <a:ext cx="4171950" cy="4049486"/>
            </a:xfrm>
            <a:prstGeom prst="rect">
              <a:avLst/>
            </a:prstGeom>
            <a:noFill/>
            <a:ln w="9525">
              <a:noFill/>
              <a:miter lim="800000"/>
              <a:headEnd/>
              <a:tailEnd/>
            </a:ln>
          </p:spPr>
        </p:pic>
        <p:sp>
          <p:nvSpPr>
            <p:cNvPr id="9" name="TekstSylinder 8"/>
            <p:cNvSpPr txBox="1"/>
            <p:nvPr/>
          </p:nvSpPr>
          <p:spPr>
            <a:xfrm rot="19973229">
              <a:off x="6731236" y="3005891"/>
              <a:ext cx="1388258" cy="646331"/>
            </a:xfrm>
            <a:prstGeom prst="rect">
              <a:avLst/>
            </a:prstGeom>
            <a:solidFill>
              <a:schemeClr val="bg1">
                <a:lumMod val="95000"/>
              </a:schemeClr>
            </a:solidFill>
          </p:spPr>
          <p:txBody>
            <a:bodyPr wrap="square" rtlCol="0">
              <a:spAutoFit/>
            </a:bodyPr>
            <a:lstStyle/>
            <a:p>
              <a:pPr algn="ctr"/>
              <a:r>
                <a:rPr lang="nb-NO" b="1" dirty="0">
                  <a:solidFill>
                    <a:prstClr val="black"/>
                  </a:solidFill>
                </a:rPr>
                <a:t>ca. 30 cm</a:t>
              </a:r>
            </a:p>
            <a:p>
              <a:pPr algn="ctr"/>
              <a:r>
                <a:rPr lang="nb-NO" b="1" dirty="0">
                  <a:solidFill>
                    <a:prstClr val="black"/>
                  </a:solidFill>
                </a:rPr>
                <a:t>New </a:t>
              </a:r>
              <a:r>
                <a:rPr lang="nb-NO" b="1" dirty="0" err="1">
                  <a:solidFill>
                    <a:prstClr val="black"/>
                  </a:solidFill>
                </a:rPr>
                <a:t>snow</a:t>
              </a:r>
              <a:endParaRPr lang="nb-NO" b="1" dirty="0">
                <a:solidFill>
                  <a:prstClr val="black"/>
                </a:solidFill>
              </a:endParaRPr>
            </a:p>
          </p:txBody>
        </p:sp>
        <p:sp>
          <p:nvSpPr>
            <p:cNvPr id="10" name="TekstSylinder 9"/>
            <p:cNvSpPr txBox="1"/>
            <p:nvPr/>
          </p:nvSpPr>
          <p:spPr>
            <a:xfrm>
              <a:off x="6876256" y="4797152"/>
              <a:ext cx="1872208" cy="369332"/>
            </a:xfrm>
            <a:prstGeom prst="rect">
              <a:avLst/>
            </a:prstGeom>
            <a:solidFill>
              <a:schemeClr val="bg1">
                <a:lumMod val="95000"/>
              </a:schemeClr>
            </a:solidFill>
          </p:spPr>
          <p:txBody>
            <a:bodyPr wrap="square" rtlCol="0">
              <a:spAutoFit/>
            </a:bodyPr>
            <a:lstStyle/>
            <a:p>
              <a:r>
                <a:rPr lang="nb-NO" b="1" dirty="0" err="1">
                  <a:solidFill>
                    <a:prstClr val="black"/>
                  </a:solidFill>
                </a:rPr>
                <a:t>Surface</a:t>
              </a:r>
              <a:r>
                <a:rPr lang="nb-NO" b="1" dirty="0">
                  <a:solidFill>
                    <a:prstClr val="black"/>
                  </a:solidFill>
                </a:rPr>
                <a:t> </a:t>
              </a:r>
              <a:r>
                <a:rPr lang="nb-NO" b="1" dirty="0" err="1">
                  <a:solidFill>
                    <a:prstClr val="black"/>
                  </a:solidFill>
                </a:rPr>
                <a:t>hoar</a:t>
              </a:r>
              <a:endParaRPr lang="nb-NO" b="1" dirty="0">
                <a:solidFill>
                  <a:prstClr val="black"/>
                </a:solidFill>
              </a:endParaRPr>
            </a:p>
          </p:txBody>
        </p:sp>
        <p:sp>
          <p:nvSpPr>
            <p:cNvPr id="11" name="TekstSylinder 10"/>
            <p:cNvSpPr txBox="1"/>
            <p:nvPr/>
          </p:nvSpPr>
          <p:spPr>
            <a:xfrm>
              <a:off x="4717305" y="1642741"/>
              <a:ext cx="2016224" cy="230832"/>
            </a:xfrm>
            <a:prstGeom prst="rect">
              <a:avLst/>
            </a:prstGeom>
            <a:noFill/>
          </p:spPr>
          <p:txBody>
            <a:bodyPr wrap="square" rtlCol="0">
              <a:spAutoFit/>
            </a:bodyPr>
            <a:lstStyle/>
            <a:p>
              <a:r>
                <a:rPr lang="nb-NO" sz="900" dirty="0">
                  <a:solidFill>
                    <a:prstClr val="black"/>
                  </a:solidFill>
                </a:rPr>
                <a:t>© Georg Sojer</a:t>
              </a:r>
            </a:p>
          </p:txBody>
        </p:sp>
      </p:grpSp>
      <p:graphicFrame>
        <p:nvGraphicFramePr>
          <p:cNvPr id="16" name="Tabell 15"/>
          <p:cNvGraphicFramePr>
            <a:graphicFrameLocks noGrp="1"/>
          </p:cNvGraphicFramePr>
          <p:nvPr>
            <p:extLst/>
          </p:nvPr>
        </p:nvGraphicFramePr>
        <p:xfrm>
          <a:off x="232410" y="4404712"/>
          <a:ext cx="8705850" cy="2236118"/>
        </p:xfrm>
        <a:graphic>
          <a:graphicData uri="http://schemas.openxmlformats.org/drawingml/2006/table">
            <a:tbl>
              <a:tblPr firstRow="1" bandRow="1">
                <a:tableStyleId>{6E25E649-3F16-4E02-A733-19D2CDBF48F0}</a:tableStyleId>
              </a:tblPr>
              <a:tblGrid>
                <a:gridCol w="8705850">
                  <a:extLst>
                    <a:ext uri="{9D8B030D-6E8A-4147-A177-3AD203B41FA5}">
                      <a16:colId xmlns="" xmlns:a16="http://schemas.microsoft.com/office/drawing/2014/main" val="20000"/>
                    </a:ext>
                  </a:extLst>
                </a:gridCol>
              </a:tblGrid>
              <a:tr h="4594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800" noProof="0" dirty="0" err="1"/>
                        <a:t>Danger</a:t>
                      </a:r>
                      <a:r>
                        <a:rPr lang="nb-NO" sz="1800" baseline="0" noProof="0" dirty="0"/>
                        <a:t> </a:t>
                      </a:r>
                      <a:r>
                        <a:rPr lang="nb-NO" sz="1800" baseline="0" noProof="0" dirty="0" err="1"/>
                        <a:t>a</a:t>
                      </a:r>
                      <a:r>
                        <a:rPr lang="nb-NO" sz="1800" noProof="0" dirty="0" err="1"/>
                        <a:t>ssessment</a:t>
                      </a:r>
                      <a:endParaRPr lang="en-US" sz="1800" noProof="0" dirty="0"/>
                    </a:p>
                  </a:txBody>
                  <a:tcPr/>
                </a:tc>
                <a:extLst>
                  <a:ext uri="{0D108BD9-81ED-4DB2-BD59-A6C34878D82A}">
                    <a16:rowId xmlns="" xmlns:a16="http://schemas.microsoft.com/office/drawing/2014/main" val="10000"/>
                  </a:ext>
                </a:extLst>
              </a:tr>
              <a:tr h="888356">
                <a:tc>
                  <a:txBody>
                    <a:bodyPr/>
                    <a:lstStyle/>
                    <a:p>
                      <a:r>
                        <a:rPr lang="en-US" sz="2000" dirty="0"/>
                        <a:t>We can assume that a slab avalanche can be easily triggered by low additional loads (skier)</a:t>
                      </a:r>
                    </a:p>
                  </a:txBody>
                  <a:tcPr/>
                </a:tc>
                <a:extLst>
                  <a:ext uri="{0D108BD9-81ED-4DB2-BD59-A6C34878D82A}">
                    <a16:rowId xmlns="" xmlns:a16="http://schemas.microsoft.com/office/drawing/2014/main" val="10001"/>
                  </a:ext>
                </a:extLst>
              </a:tr>
              <a:tr h="8883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noProof="0" dirty="0"/>
                    </a:p>
                  </a:txBody>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27443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a:xfrm>
            <a:off x="323850" y="-27384"/>
            <a:ext cx="8496300" cy="1143000"/>
          </a:xfrm>
        </p:spPr>
        <p:txBody>
          <a:bodyPr/>
          <a:lstStyle/>
          <a:p>
            <a:r>
              <a:rPr lang="nb-NO" dirty="0"/>
              <a:t>Nedbrytende omvandling</a:t>
            </a:r>
          </a:p>
        </p:txBody>
      </p:sp>
      <p:sp>
        <p:nvSpPr>
          <p:cNvPr id="3" name="Plassholder for innhold 2"/>
          <p:cNvSpPr>
            <a:spLocks noGrp="1"/>
          </p:cNvSpPr>
          <p:nvPr>
            <p:ph idx="1"/>
          </p:nvPr>
        </p:nvSpPr>
        <p:spPr>
          <a:xfrm>
            <a:off x="323850" y="1298178"/>
            <a:ext cx="8496300" cy="4060825"/>
          </a:xfrm>
        </p:spPr>
        <p:txBody>
          <a:bodyPr/>
          <a:lstStyle/>
          <a:p>
            <a:r>
              <a:rPr lang="nb-NO" dirty="0"/>
              <a:t>Mekanisk nedbryting – trykk/vind</a:t>
            </a:r>
          </a:p>
          <a:p>
            <a:r>
              <a:rPr lang="nb-NO" dirty="0"/>
              <a:t>Termodynamisk nedbryting</a:t>
            </a:r>
          </a:p>
          <a:p>
            <a:pPr lvl="1"/>
            <a:r>
              <a:rPr lang="nb-NO" dirty="0"/>
              <a:t>Lav temperaturgradient</a:t>
            </a:r>
          </a:p>
          <a:p>
            <a:pPr lvl="1"/>
            <a:r>
              <a:rPr lang="nb-NO" dirty="0"/>
              <a:t>Damptrykkforskjell mellom konvekse former og konkave former dominerer prosessen</a:t>
            </a:r>
          </a:p>
          <a:p>
            <a:r>
              <a:rPr lang="nb-NO" dirty="0"/>
              <a:t>Avrunding av snøkrystaller til rundete korn</a:t>
            </a:r>
          </a:p>
          <a:p>
            <a:pPr lvl="1"/>
            <a:r>
              <a:rPr lang="nb-NO" dirty="0"/>
              <a:t>Volumen minker (snøen setter seg)</a:t>
            </a:r>
          </a:p>
          <a:p>
            <a:pPr lvl="1"/>
            <a:r>
              <a:rPr lang="nb-NO" dirty="0"/>
              <a:t>Bindingene ble (vanligvis) fastere</a:t>
            </a:r>
          </a:p>
          <a:p>
            <a:pPr lvl="1">
              <a:buNone/>
            </a:pPr>
            <a:endParaRPr lang="nb-NO" dirty="0"/>
          </a:p>
          <a:p>
            <a:endParaRPr lang="nb-NO" dirty="0"/>
          </a:p>
        </p:txBody>
      </p:sp>
      <p:grpSp>
        <p:nvGrpSpPr>
          <p:cNvPr id="7" name="Gruppe 6"/>
          <p:cNvGrpSpPr/>
          <p:nvPr/>
        </p:nvGrpSpPr>
        <p:grpSpPr>
          <a:xfrm>
            <a:off x="1801315" y="4581128"/>
            <a:ext cx="5541371" cy="1656184"/>
            <a:chOff x="1801315" y="4581128"/>
            <a:chExt cx="5541371" cy="1656184"/>
          </a:xfrm>
        </p:grpSpPr>
        <p:pic>
          <p:nvPicPr>
            <p:cNvPr id="5" name="Picture 2" descr="http://www.avalanches.org/uploads/pics/Abbauende_Schneeumwandlung_0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01315" y="4581128"/>
              <a:ext cx="5541371" cy="1620000"/>
            </a:xfrm>
            <a:prstGeom prst="rect">
              <a:avLst/>
            </a:prstGeom>
            <a:noFill/>
          </p:spPr>
        </p:pic>
        <p:sp>
          <p:nvSpPr>
            <p:cNvPr id="6" name="TekstSylinder 5"/>
            <p:cNvSpPr txBox="1"/>
            <p:nvPr/>
          </p:nvSpPr>
          <p:spPr>
            <a:xfrm>
              <a:off x="5940152" y="5929535"/>
              <a:ext cx="1398140" cy="307777"/>
            </a:xfrm>
            <a:prstGeom prst="rect">
              <a:avLst/>
            </a:prstGeom>
            <a:noFill/>
          </p:spPr>
          <p:txBody>
            <a:bodyPr wrap="none" rtlCol="0">
              <a:spAutoFit/>
            </a:bodyPr>
            <a:lstStyle/>
            <a:p>
              <a:r>
                <a:rPr lang="nb-NO" sz="1400" dirty="0" err="1"/>
                <a:t>avalanches.org</a:t>
              </a:r>
              <a:endParaRPr lang="nb-NO" sz="1400" dirty="0"/>
            </a:p>
          </p:txBody>
        </p:sp>
      </p:grpSp>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 2"/>
          <p:cNvGraphicFramePr>
            <a:graphicFrameLocks noGrp="1"/>
          </p:cNvGraphicFramePr>
          <p:nvPr>
            <p:extLst/>
          </p:nvPr>
        </p:nvGraphicFramePr>
        <p:xfrm>
          <a:off x="0" y="0"/>
          <a:ext cx="4972050" cy="1483360"/>
        </p:xfrm>
        <a:graphic>
          <a:graphicData uri="http://schemas.openxmlformats.org/drawingml/2006/table">
            <a:tbl>
              <a:tblPr firstRow="1" bandRow="1">
                <a:tableStyleId>{85BE263C-DBD7-4A20-BB59-AAB30ACAA65A}</a:tableStyleId>
              </a:tblPr>
              <a:tblGrid>
                <a:gridCol w="4972050">
                  <a:extLst>
                    <a:ext uri="{9D8B030D-6E8A-4147-A177-3AD203B41FA5}">
                      <a16:colId xmlns=""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t>Snow</a:t>
                      </a:r>
                      <a:r>
                        <a:rPr lang="en-US" baseline="0" noProof="0" dirty="0"/>
                        <a:t> pack</a:t>
                      </a:r>
                      <a:endParaRPr lang="en-US" noProof="0" dirty="0"/>
                    </a:p>
                  </a:txBody>
                  <a:tcPr/>
                </a:tc>
                <a:extLst>
                  <a:ext uri="{0D108BD9-81ED-4DB2-BD59-A6C34878D82A}">
                    <a16:rowId xmlns=""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noProof="0" dirty="0"/>
                        <a:t>On top of an old snow pack formed a 5 cm thick crust</a:t>
                      </a:r>
                    </a:p>
                  </a:txBody>
                  <a:tcPr/>
                </a:tc>
                <a:extLst>
                  <a:ext uri="{0D108BD9-81ED-4DB2-BD59-A6C34878D82A}">
                    <a16:rowId xmlns=""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noProof="0" dirty="0"/>
                        <a:t>Under the crusts grew facets</a:t>
                      </a:r>
                    </a:p>
                  </a:txBody>
                  <a:tcPr/>
                </a:tc>
                <a:extLst>
                  <a:ext uri="{0D108BD9-81ED-4DB2-BD59-A6C34878D82A}">
                    <a16:rowId xmlns="" xmlns:a16="http://schemas.microsoft.com/office/drawing/2014/main" val="10002"/>
                  </a:ext>
                </a:extLst>
              </a:tr>
              <a:tr h="370840">
                <a:tc>
                  <a:txBody>
                    <a:bodyPr/>
                    <a:lstStyle/>
                    <a:p>
                      <a:pPr>
                        <a:buFont typeface="Arial" pitchFamily="34" charset="0"/>
                        <a:buNone/>
                      </a:pPr>
                      <a:r>
                        <a:rPr lang="en-US" sz="1400" noProof="0" dirty="0"/>
                        <a:t>On top of the crust rest</a:t>
                      </a:r>
                      <a:r>
                        <a:rPr lang="en-US" sz="1400" baseline="0" noProof="0" dirty="0"/>
                        <a:t> 30 cm of new snow</a:t>
                      </a:r>
                      <a:endParaRPr lang="en-US" sz="1400" noProof="0" dirty="0"/>
                    </a:p>
                  </a:txBody>
                  <a:tcPr/>
                </a:tc>
                <a:extLst>
                  <a:ext uri="{0D108BD9-81ED-4DB2-BD59-A6C34878D82A}">
                    <a16:rowId xmlns="" xmlns:a16="http://schemas.microsoft.com/office/drawing/2014/main" val="10003"/>
                  </a:ext>
                </a:extLst>
              </a:tr>
            </a:tbl>
          </a:graphicData>
        </a:graphic>
      </p:graphicFrame>
      <p:graphicFrame>
        <p:nvGraphicFramePr>
          <p:cNvPr id="4" name="Tabell 3"/>
          <p:cNvGraphicFramePr>
            <a:graphicFrameLocks noGrp="1"/>
          </p:cNvGraphicFramePr>
          <p:nvPr>
            <p:extLst/>
          </p:nvPr>
        </p:nvGraphicFramePr>
        <p:xfrm>
          <a:off x="0" y="1800744"/>
          <a:ext cx="4972050" cy="2225040"/>
        </p:xfrm>
        <a:graphic>
          <a:graphicData uri="http://schemas.openxmlformats.org/drawingml/2006/table">
            <a:tbl>
              <a:tblPr firstRow="1" bandRow="1">
                <a:tableStyleId>{85BE263C-DBD7-4A20-BB59-AAB30ACAA65A}</a:tableStyleId>
              </a:tblPr>
              <a:tblGrid>
                <a:gridCol w="4972050">
                  <a:extLst>
                    <a:ext uri="{9D8B030D-6E8A-4147-A177-3AD203B41FA5}">
                      <a16:colId xmlns="" xmlns:a16="http://schemas.microsoft.com/office/drawing/2014/main" val="20000"/>
                    </a:ext>
                  </a:extLst>
                </a:gridCol>
              </a:tblGrid>
              <a:tr h="370840">
                <a:tc>
                  <a:txBody>
                    <a:bodyPr/>
                    <a:lstStyle/>
                    <a:p>
                      <a:pPr>
                        <a:buFont typeface="Arial" pitchFamily="34" charset="0"/>
                        <a:buNone/>
                      </a:pPr>
                      <a:r>
                        <a:rPr lang="en-US" noProof="0" dirty="0"/>
                        <a:t>ECT</a:t>
                      </a:r>
                    </a:p>
                  </a:txBody>
                  <a:tcPr/>
                </a:tc>
                <a:extLst>
                  <a:ext uri="{0D108BD9-81ED-4DB2-BD59-A6C34878D82A}">
                    <a16:rowId xmlns=""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noProof="0" dirty="0"/>
                        <a:t>The weak layer fractures easily</a:t>
                      </a:r>
                    </a:p>
                  </a:txBody>
                  <a:tcPr/>
                </a:tc>
                <a:extLst>
                  <a:ext uri="{0D108BD9-81ED-4DB2-BD59-A6C34878D82A}">
                    <a16:rowId xmlns=""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noProof="0" dirty="0"/>
                        <a:t>The weak layer is thin</a:t>
                      </a:r>
                    </a:p>
                  </a:txBody>
                  <a:tcPr/>
                </a:tc>
                <a:extLst>
                  <a:ext uri="{0D108BD9-81ED-4DB2-BD59-A6C34878D82A}">
                    <a16:rowId xmlns=""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noProof="0" dirty="0"/>
                        <a:t>The fracture propagates</a:t>
                      </a:r>
                    </a:p>
                  </a:txBody>
                  <a:tcPr/>
                </a:tc>
                <a:extLst>
                  <a:ext uri="{0D108BD9-81ED-4DB2-BD59-A6C34878D82A}">
                    <a16:rowId xmlns=""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noProof="0" dirty="0"/>
                        <a:t>On top of the weak layer lies</a:t>
                      </a:r>
                      <a:r>
                        <a:rPr lang="en-US" sz="1400" baseline="0" noProof="0" dirty="0"/>
                        <a:t> a supporting layer</a:t>
                      </a:r>
                      <a:endParaRPr lang="en-US" sz="1400" noProof="0" dirty="0"/>
                    </a:p>
                  </a:txBody>
                  <a:tcPr/>
                </a:tc>
                <a:extLst>
                  <a:ext uri="{0D108BD9-81ED-4DB2-BD59-A6C34878D82A}">
                    <a16:rowId xmlns=""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noProof="0" dirty="0"/>
                        <a:t>The weak layer is less than a meter below</a:t>
                      </a:r>
                      <a:r>
                        <a:rPr lang="en-US" sz="1400" baseline="0" noProof="0" dirty="0"/>
                        <a:t> the snow surface</a:t>
                      </a:r>
                      <a:endParaRPr lang="en-US" sz="1400" noProof="0" dirty="0"/>
                    </a:p>
                  </a:txBody>
                  <a:tcPr/>
                </a:tc>
                <a:extLst>
                  <a:ext uri="{0D108BD9-81ED-4DB2-BD59-A6C34878D82A}">
                    <a16:rowId xmlns="" xmlns:a16="http://schemas.microsoft.com/office/drawing/2014/main" val="10005"/>
                  </a:ext>
                </a:extLst>
              </a:tr>
            </a:tbl>
          </a:graphicData>
        </a:graphic>
      </p:graphicFrame>
      <p:pic>
        <p:nvPicPr>
          <p:cNvPr id="5" name="Bilde 4" descr="DemoProfil_B.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909830" y="753264"/>
            <a:ext cx="6322908" cy="4320000"/>
          </a:xfrm>
          <a:prstGeom prst="rect">
            <a:avLst/>
          </a:prstGeom>
        </p:spPr>
      </p:pic>
      <p:grpSp>
        <p:nvGrpSpPr>
          <p:cNvPr id="2" name="Gruppe 1"/>
          <p:cNvGrpSpPr/>
          <p:nvPr/>
        </p:nvGrpSpPr>
        <p:grpSpPr>
          <a:xfrm>
            <a:off x="4972050" y="0"/>
            <a:ext cx="4171950" cy="4058096"/>
            <a:chOff x="4972050" y="1361534"/>
            <a:chExt cx="4171950" cy="4058096"/>
          </a:xfrm>
        </p:grpSpPr>
        <p:pic>
          <p:nvPicPr>
            <p:cNvPr id="7"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72050" y="1361534"/>
              <a:ext cx="4171950" cy="4058096"/>
            </a:xfrm>
            <a:prstGeom prst="rect">
              <a:avLst/>
            </a:prstGeom>
            <a:noFill/>
            <a:ln w="9525">
              <a:noFill/>
              <a:miter lim="800000"/>
              <a:headEnd/>
              <a:tailEnd/>
            </a:ln>
          </p:spPr>
        </p:pic>
        <p:sp>
          <p:nvSpPr>
            <p:cNvPr id="8" name="TekstSylinder 7"/>
            <p:cNvSpPr txBox="1"/>
            <p:nvPr/>
          </p:nvSpPr>
          <p:spPr>
            <a:xfrm rot="19973229">
              <a:off x="7086985" y="2707192"/>
              <a:ext cx="1388258" cy="646331"/>
            </a:xfrm>
            <a:prstGeom prst="rect">
              <a:avLst/>
            </a:prstGeom>
            <a:solidFill>
              <a:schemeClr val="bg1">
                <a:lumMod val="95000"/>
              </a:schemeClr>
            </a:solidFill>
          </p:spPr>
          <p:txBody>
            <a:bodyPr wrap="square" rtlCol="0">
              <a:spAutoFit/>
            </a:bodyPr>
            <a:lstStyle/>
            <a:p>
              <a:pPr algn="ctr"/>
              <a:r>
                <a:rPr lang="nb-NO" b="1" dirty="0">
                  <a:solidFill>
                    <a:prstClr val="black"/>
                  </a:solidFill>
                </a:rPr>
                <a:t>ca. 30 cm</a:t>
              </a:r>
            </a:p>
            <a:p>
              <a:pPr algn="ctr"/>
              <a:r>
                <a:rPr lang="nb-NO" b="1" dirty="0">
                  <a:solidFill>
                    <a:prstClr val="black"/>
                  </a:solidFill>
                </a:rPr>
                <a:t>New </a:t>
              </a:r>
              <a:r>
                <a:rPr lang="nb-NO" b="1" dirty="0" err="1">
                  <a:solidFill>
                    <a:prstClr val="black"/>
                  </a:solidFill>
                </a:rPr>
                <a:t>snow</a:t>
              </a:r>
              <a:endParaRPr lang="nb-NO" b="1" dirty="0">
                <a:solidFill>
                  <a:prstClr val="black"/>
                </a:solidFill>
              </a:endParaRPr>
            </a:p>
          </p:txBody>
        </p:sp>
        <p:sp>
          <p:nvSpPr>
            <p:cNvPr id="9" name="TekstSylinder 8"/>
            <p:cNvSpPr txBox="1"/>
            <p:nvPr/>
          </p:nvSpPr>
          <p:spPr>
            <a:xfrm>
              <a:off x="7416130" y="4413106"/>
              <a:ext cx="1656184" cy="338554"/>
            </a:xfrm>
            <a:prstGeom prst="rect">
              <a:avLst/>
            </a:prstGeom>
            <a:solidFill>
              <a:schemeClr val="bg1">
                <a:lumMod val="95000"/>
              </a:schemeClr>
            </a:solidFill>
          </p:spPr>
          <p:txBody>
            <a:bodyPr wrap="square" rtlCol="0">
              <a:spAutoFit/>
            </a:bodyPr>
            <a:lstStyle/>
            <a:p>
              <a:r>
                <a:rPr lang="nb-NO" sz="1600" b="1" dirty="0">
                  <a:solidFill>
                    <a:prstClr val="black"/>
                  </a:solidFill>
                </a:rPr>
                <a:t>MF </a:t>
              </a:r>
              <a:r>
                <a:rPr lang="nb-NO" sz="1600" b="1" dirty="0" err="1">
                  <a:solidFill>
                    <a:prstClr val="black"/>
                  </a:solidFill>
                </a:rPr>
                <a:t>crust</a:t>
              </a:r>
              <a:endParaRPr lang="nb-NO" sz="1600" b="1" dirty="0">
                <a:solidFill>
                  <a:prstClr val="black"/>
                </a:solidFill>
              </a:endParaRPr>
            </a:p>
          </p:txBody>
        </p:sp>
        <p:sp>
          <p:nvSpPr>
            <p:cNvPr id="10" name="TekstSylinder 9"/>
            <p:cNvSpPr txBox="1"/>
            <p:nvPr/>
          </p:nvSpPr>
          <p:spPr>
            <a:xfrm>
              <a:off x="7125675" y="4781356"/>
              <a:ext cx="1946639" cy="584775"/>
            </a:xfrm>
            <a:prstGeom prst="rect">
              <a:avLst/>
            </a:prstGeom>
            <a:solidFill>
              <a:schemeClr val="bg1">
                <a:lumMod val="95000"/>
              </a:schemeClr>
            </a:solidFill>
          </p:spPr>
          <p:txBody>
            <a:bodyPr wrap="square" rtlCol="0">
              <a:spAutoFit/>
            </a:bodyPr>
            <a:lstStyle/>
            <a:p>
              <a:r>
                <a:rPr lang="nb-NO" sz="1600" b="1" dirty="0" err="1">
                  <a:solidFill>
                    <a:prstClr val="black"/>
                  </a:solidFill>
                </a:rPr>
                <a:t>Facets</a:t>
              </a:r>
              <a:endParaRPr lang="nb-NO" sz="1600" b="1" dirty="0">
                <a:solidFill>
                  <a:prstClr val="black"/>
                </a:solidFill>
              </a:endParaRPr>
            </a:p>
            <a:p>
              <a:r>
                <a:rPr lang="nb-NO" sz="1600" b="1" dirty="0">
                  <a:solidFill>
                    <a:prstClr val="black"/>
                  </a:solidFill>
                </a:rPr>
                <a:t> </a:t>
              </a:r>
            </a:p>
          </p:txBody>
        </p:sp>
        <p:sp>
          <p:nvSpPr>
            <p:cNvPr id="11" name="TekstSylinder 10"/>
            <p:cNvSpPr txBox="1"/>
            <p:nvPr/>
          </p:nvSpPr>
          <p:spPr>
            <a:xfrm>
              <a:off x="5041155" y="1402711"/>
              <a:ext cx="2016224" cy="230832"/>
            </a:xfrm>
            <a:prstGeom prst="rect">
              <a:avLst/>
            </a:prstGeom>
            <a:noFill/>
          </p:spPr>
          <p:txBody>
            <a:bodyPr wrap="square" rtlCol="0">
              <a:spAutoFit/>
            </a:bodyPr>
            <a:lstStyle/>
            <a:p>
              <a:r>
                <a:rPr lang="nb-NO" sz="900" dirty="0">
                  <a:solidFill>
                    <a:prstClr val="black"/>
                  </a:solidFill>
                </a:rPr>
                <a:t>© Georg Sojer</a:t>
              </a:r>
            </a:p>
          </p:txBody>
        </p:sp>
      </p:grpSp>
      <p:graphicFrame>
        <p:nvGraphicFramePr>
          <p:cNvPr id="13" name="Tabell 12"/>
          <p:cNvGraphicFramePr>
            <a:graphicFrameLocks noGrp="1"/>
          </p:cNvGraphicFramePr>
          <p:nvPr>
            <p:extLst/>
          </p:nvPr>
        </p:nvGraphicFramePr>
        <p:xfrm>
          <a:off x="232410" y="4404712"/>
          <a:ext cx="8705850" cy="2390350"/>
        </p:xfrm>
        <a:graphic>
          <a:graphicData uri="http://schemas.openxmlformats.org/drawingml/2006/table">
            <a:tbl>
              <a:tblPr firstRow="1" bandRow="1">
                <a:tableStyleId>{6E25E649-3F16-4E02-A733-19D2CDBF48F0}</a:tableStyleId>
              </a:tblPr>
              <a:tblGrid>
                <a:gridCol w="8705850">
                  <a:extLst>
                    <a:ext uri="{9D8B030D-6E8A-4147-A177-3AD203B41FA5}">
                      <a16:colId xmlns="" xmlns:a16="http://schemas.microsoft.com/office/drawing/2014/main" val="20000"/>
                    </a:ext>
                  </a:extLst>
                </a:gridCol>
              </a:tblGrid>
              <a:tr h="3422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800" noProof="0" dirty="0" err="1"/>
                        <a:t>Danger</a:t>
                      </a:r>
                      <a:r>
                        <a:rPr lang="nb-NO" sz="1800" baseline="0" noProof="0" dirty="0"/>
                        <a:t> </a:t>
                      </a:r>
                      <a:r>
                        <a:rPr lang="nb-NO" sz="1800" baseline="0" noProof="0" dirty="0" err="1"/>
                        <a:t>a</a:t>
                      </a:r>
                      <a:r>
                        <a:rPr lang="nb-NO" sz="1800" noProof="0" dirty="0" err="1"/>
                        <a:t>ssessment</a:t>
                      </a:r>
                      <a:endParaRPr lang="en-US" sz="1800" noProof="0" dirty="0"/>
                    </a:p>
                  </a:txBody>
                  <a:tcPr/>
                </a:tc>
                <a:extLst>
                  <a:ext uri="{0D108BD9-81ED-4DB2-BD59-A6C34878D82A}">
                    <a16:rowId xmlns="" xmlns:a16="http://schemas.microsoft.com/office/drawing/2014/main" val="10000"/>
                  </a:ext>
                </a:extLst>
              </a:tr>
              <a:tr h="661775">
                <a:tc>
                  <a:txBody>
                    <a:bodyPr/>
                    <a:lstStyle/>
                    <a:p>
                      <a:r>
                        <a:rPr lang="en-US" sz="2000" dirty="0"/>
                        <a:t>We can assume that a slab could not be triggered by a single skier</a:t>
                      </a:r>
                    </a:p>
                  </a:txBody>
                  <a:tcPr/>
                </a:tc>
                <a:extLst>
                  <a:ext uri="{0D108BD9-81ED-4DB2-BD59-A6C34878D82A}">
                    <a16:rowId xmlns="" xmlns:a16="http://schemas.microsoft.com/office/drawing/2014/main" val="10001"/>
                  </a:ext>
                </a:extLst>
              </a:tr>
              <a:tr h="6617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With a high additional load triggering is likely</a:t>
                      </a:r>
                    </a:p>
                  </a:txBody>
                  <a:tcPr/>
                </a:tc>
                <a:extLst>
                  <a:ext uri="{0D108BD9-81ED-4DB2-BD59-A6C34878D82A}">
                    <a16:rowId xmlns="" xmlns:a16="http://schemas.microsoft.com/office/drawing/2014/main" val="10002"/>
                  </a:ext>
                </a:extLst>
              </a:tr>
              <a:tr h="6617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 Where the snowpack is much thinner also a single skier might trigger an avalanche</a:t>
                      </a:r>
                    </a:p>
                  </a:txBody>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410784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0" y="5517232"/>
            <a:ext cx="9144000" cy="1340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nb-NO">
              <a:solidFill>
                <a:srgbClr val="FFFFFF"/>
              </a:solidFill>
            </a:endParaRPr>
          </a:p>
        </p:txBody>
      </p:sp>
      <p:graphicFrame>
        <p:nvGraphicFramePr>
          <p:cNvPr id="3" name="Tabell 2"/>
          <p:cNvGraphicFramePr>
            <a:graphicFrameLocks noGrp="1"/>
          </p:cNvGraphicFramePr>
          <p:nvPr>
            <p:extLst/>
          </p:nvPr>
        </p:nvGraphicFramePr>
        <p:xfrm>
          <a:off x="0" y="0"/>
          <a:ext cx="4977382" cy="1630680"/>
        </p:xfrm>
        <a:graphic>
          <a:graphicData uri="http://schemas.openxmlformats.org/drawingml/2006/table">
            <a:tbl>
              <a:tblPr firstRow="1" bandRow="1">
                <a:tableStyleId>{85BE263C-DBD7-4A20-BB59-AAB30ACAA65A}</a:tableStyleId>
              </a:tblPr>
              <a:tblGrid>
                <a:gridCol w="4977382">
                  <a:extLst>
                    <a:ext uri="{9D8B030D-6E8A-4147-A177-3AD203B41FA5}">
                      <a16:colId xmlns=""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t>Snow</a:t>
                      </a:r>
                      <a:r>
                        <a:rPr lang="en-US" baseline="0" noProof="0" dirty="0"/>
                        <a:t> pack</a:t>
                      </a:r>
                      <a:endParaRPr lang="en-US" noProof="0" dirty="0"/>
                    </a:p>
                  </a:txBody>
                  <a:tcPr/>
                </a:tc>
                <a:extLst>
                  <a:ext uri="{0D108BD9-81ED-4DB2-BD59-A6C34878D82A}">
                    <a16:rowId xmlns=""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noProof="0" dirty="0"/>
                        <a:t>On top of an old snow pack grew 2 cm of surface hoar</a:t>
                      </a:r>
                    </a:p>
                  </a:txBody>
                  <a:tcPr/>
                </a:tc>
                <a:extLst>
                  <a:ext uri="{0D108BD9-81ED-4DB2-BD59-A6C34878D82A}">
                    <a16:rowId xmlns=""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noProof="0" dirty="0"/>
                        <a:t>On top of the surface hoar fell 80 cm of new snow</a:t>
                      </a:r>
                    </a:p>
                  </a:txBody>
                  <a:tcPr/>
                </a:tc>
                <a:extLst>
                  <a:ext uri="{0D108BD9-81ED-4DB2-BD59-A6C34878D82A}">
                    <a16:rowId xmlns="" xmlns:a16="http://schemas.microsoft.com/office/drawing/2014/main" val="10002"/>
                  </a:ext>
                </a:extLst>
              </a:tr>
              <a:tr h="370840">
                <a:tc>
                  <a:txBody>
                    <a:bodyPr/>
                    <a:lstStyle/>
                    <a:p>
                      <a:pPr>
                        <a:buFont typeface="Arial" pitchFamily="34" charset="0"/>
                        <a:buNone/>
                      </a:pPr>
                      <a:r>
                        <a:rPr lang="en-US" sz="1400" noProof="0" dirty="0"/>
                        <a:t>After the snow storm air temperatures</a:t>
                      </a:r>
                      <a:r>
                        <a:rPr lang="en-US" sz="1400" baseline="0" noProof="0" dirty="0"/>
                        <a:t> increase and the sun is high and strong</a:t>
                      </a:r>
                      <a:endParaRPr lang="en-US" sz="1400" noProof="0" dirty="0"/>
                    </a:p>
                  </a:txBody>
                  <a:tcPr/>
                </a:tc>
                <a:extLst>
                  <a:ext uri="{0D108BD9-81ED-4DB2-BD59-A6C34878D82A}">
                    <a16:rowId xmlns="" xmlns:a16="http://schemas.microsoft.com/office/drawing/2014/main" val="10003"/>
                  </a:ext>
                </a:extLst>
              </a:tr>
            </a:tbl>
          </a:graphicData>
        </a:graphic>
      </p:graphicFrame>
      <p:graphicFrame>
        <p:nvGraphicFramePr>
          <p:cNvPr id="4" name="Tabell 3"/>
          <p:cNvGraphicFramePr>
            <a:graphicFrameLocks noGrp="1"/>
          </p:cNvGraphicFramePr>
          <p:nvPr>
            <p:extLst/>
          </p:nvPr>
        </p:nvGraphicFramePr>
        <p:xfrm>
          <a:off x="0" y="1835785"/>
          <a:ext cx="4977382" cy="2225040"/>
        </p:xfrm>
        <a:graphic>
          <a:graphicData uri="http://schemas.openxmlformats.org/drawingml/2006/table">
            <a:tbl>
              <a:tblPr firstRow="1" bandRow="1">
                <a:tableStyleId>{85BE263C-DBD7-4A20-BB59-AAB30ACAA65A}</a:tableStyleId>
              </a:tblPr>
              <a:tblGrid>
                <a:gridCol w="4977382">
                  <a:extLst>
                    <a:ext uri="{9D8B030D-6E8A-4147-A177-3AD203B41FA5}">
                      <a16:colId xmlns="" xmlns:a16="http://schemas.microsoft.com/office/drawing/2014/main" val="20000"/>
                    </a:ext>
                  </a:extLst>
                </a:gridCol>
              </a:tblGrid>
              <a:tr h="370840">
                <a:tc>
                  <a:txBody>
                    <a:bodyPr/>
                    <a:lstStyle/>
                    <a:p>
                      <a:pPr>
                        <a:buFont typeface="Arial" pitchFamily="34" charset="0"/>
                        <a:buNone/>
                      </a:pPr>
                      <a:r>
                        <a:rPr lang="en-US" noProof="0" dirty="0"/>
                        <a:t>ECT</a:t>
                      </a:r>
                    </a:p>
                  </a:txBody>
                  <a:tcPr/>
                </a:tc>
                <a:extLst>
                  <a:ext uri="{0D108BD9-81ED-4DB2-BD59-A6C34878D82A}">
                    <a16:rowId xmlns=""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noProof="0" dirty="0"/>
                        <a:t>The weak layer fractures easily</a:t>
                      </a:r>
                    </a:p>
                  </a:txBody>
                  <a:tcPr/>
                </a:tc>
                <a:extLst>
                  <a:ext uri="{0D108BD9-81ED-4DB2-BD59-A6C34878D82A}">
                    <a16:rowId xmlns=""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noProof="0" dirty="0"/>
                        <a:t>The weak layer is thin</a:t>
                      </a:r>
                    </a:p>
                  </a:txBody>
                  <a:tcPr/>
                </a:tc>
                <a:extLst>
                  <a:ext uri="{0D108BD9-81ED-4DB2-BD59-A6C34878D82A}">
                    <a16:rowId xmlns=""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noProof="0" dirty="0"/>
                        <a:t>The fracture propagates</a:t>
                      </a:r>
                    </a:p>
                  </a:txBody>
                  <a:tcPr/>
                </a:tc>
                <a:extLst>
                  <a:ext uri="{0D108BD9-81ED-4DB2-BD59-A6C34878D82A}">
                    <a16:rowId xmlns=""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noProof="0" dirty="0"/>
                        <a:t>On top of the weak layer rests</a:t>
                      </a:r>
                      <a:r>
                        <a:rPr lang="en-US" sz="1400" baseline="0" noProof="0" dirty="0"/>
                        <a:t> a slab</a:t>
                      </a:r>
                      <a:endParaRPr lang="en-US" sz="1400" noProof="0" dirty="0"/>
                    </a:p>
                  </a:txBody>
                  <a:tcPr/>
                </a:tc>
                <a:extLst>
                  <a:ext uri="{0D108BD9-81ED-4DB2-BD59-A6C34878D82A}">
                    <a16:rowId xmlns=""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noProof="0" dirty="0"/>
                        <a:t>The weak layer is about a meter below</a:t>
                      </a:r>
                      <a:r>
                        <a:rPr lang="en-US" sz="1400" baseline="0" noProof="0" dirty="0"/>
                        <a:t> the snow surface</a:t>
                      </a:r>
                      <a:endParaRPr lang="en-US" sz="1400" noProof="0" dirty="0"/>
                    </a:p>
                  </a:txBody>
                  <a:tcPr/>
                </a:tc>
                <a:extLst>
                  <a:ext uri="{0D108BD9-81ED-4DB2-BD59-A6C34878D82A}">
                    <a16:rowId xmlns="" xmlns:a16="http://schemas.microsoft.com/office/drawing/2014/main" val="10005"/>
                  </a:ext>
                </a:extLst>
              </a:tr>
            </a:tbl>
          </a:graphicData>
        </a:graphic>
      </p:graphicFrame>
      <p:pic>
        <p:nvPicPr>
          <p:cNvPr id="5" name="Bilde 4" descr="DemoProfil_C.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525784" y="1073304"/>
            <a:ext cx="6322908" cy="4320000"/>
          </a:xfrm>
          <a:prstGeom prst="rect">
            <a:avLst/>
          </a:prstGeom>
        </p:spPr>
      </p:pic>
      <p:grpSp>
        <p:nvGrpSpPr>
          <p:cNvPr id="2" name="Gruppe 1"/>
          <p:cNvGrpSpPr/>
          <p:nvPr/>
        </p:nvGrpSpPr>
        <p:grpSpPr>
          <a:xfrm>
            <a:off x="4977382" y="0"/>
            <a:ext cx="4166618" cy="4060825"/>
            <a:chOff x="4650866" y="1600200"/>
            <a:chExt cx="4166618" cy="4060825"/>
          </a:xfrm>
        </p:grpSpPr>
        <p:pic>
          <p:nvPicPr>
            <p:cNvPr id="7"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50866" y="1600200"/>
              <a:ext cx="4166618" cy="4060825"/>
            </a:xfrm>
            <a:prstGeom prst="rect">
              <a:avLst/>
            </a:prstGeom>
            <a:noFill/>
            <a:ln w="9525">
              <a:noFill/>
              <a:miter lim="800000"/>
              <a:headEnd/>
              <a:tailEnd/>
            </a:ln>
          </p:spPr>
        </p:pic>
        <p:sp>
          <p:nvSpPr>
            <p:cNvPr id="8" name="TekstSylinder 7"/>
            <p:cNvSpPr txBox="1"/>
            <p:nvPr/>
          </p:nvSpPr>
          <p:spPr>
            <a:xfrm rot="19973229">
              <a:off x="6929712" y="3233181"/>
              <a:ext cx="1388258" cy="646331"/>
            </a:xfrm>
            <a:prstGeom prst="rect">
              <a:avLst/>
            </a:prstGeom>
            <a:solidFill>
              <a:schemeClr val="bg1">
                <a:lumMod val="95000"/>
              </a:schemeClr>
            </a:solidFill>
          </p:spPr>
          <p:txBody>
            <a:bodyPr wrap="square" rtlCol="0">
              <a:spAutoFit/>
            </a:bodyPr>
            <a:lstStyle/>
            <a:p>
              <a:pPr algn="ctr"/>
              <a:r>
                <a:rPr lang="nb-NO" b="1" dirty="0">
                  <a:solidFill>
                    <a:prstClr val="black"/>
                  </a:solidFill>
                </a:rPr>
                <a:t>80 cm</a:t>
              </a:r>
            </a:p>
            <a:p>
              <a:pPr algn="ctr"/>
              <a:r>
                <a:rPr lang="nb-NO" b="1" dirty="0">
                  <a:solidFill>
                    <a:prstClr val="black"/>
                  </a:solidFill>
                </a:rPr>
                <a:t>New </a:t>
              </a:r>
              <a:r>
                <a:rPr lang="nb-NO" b="1" dirty="0" err="1">
                  <a:solidFill>
                    <a:prstClr val="black"/>
                  </a:solidFill>
                </a:rPr>
                <a:t>snow</a:t>
              </a:r>
              <a:endParaRPr lang="nb-NO" b="1" dirty="0">
                <a:solidFill>
                  <a:prstClr val="black"/>
                </a:solidFill>
              </a:endParaRPr>
            </a:p>
          </p:txBody>
        </p:sp>
        <p:sp>
          <p:nvSpPr>
            <p:cNvPr id="9" name="TekstSylinder 8"/>
            <p:cNvSpPr txBox="1"/>
            <p:nvPr/>
          </p:nvSpPr>
          <p:spPr>
            <a:xfrm>
              <a:off x="6876256" y="5229200"/>
              <a:ext cx="1872208" cy="369332"/>
            </a:xfrm>
            <a:prstGeom prst="rect">
              <a:avLst/>
            </a:prstGeom>
            <a:solidFill>
              <a:schemeClr val="bg1">
                <a:lumMod val="95000"/>
              </a:schemeClr>
            </a:solidFill>
          </p:spPr>
          <p:txBody>
            <a:bodyPr wrap="square" rtlCol="0">
              <a:spAutoFit/>
            </a:bodyPr>
            <a:lstStyle/>
            <a:p>
              <a:r>
                <a:rPr lang="nb-NO" b="1" dirty="0" err="1">
                  <a:solidFill>
                    <a:prstClr val="black"/>
                  </a:solidFill>
                </a:rPr>
                <a:t>Surface</a:t>
              </a:r>
              <a:r>
                <a:rPr lang="nb-NO" b="1" dirty="0">
                  <a:solidFill>
                    <a:prstClr val="black"/>
                  </a:solidFill>
                </a:rPr>
                <a:t> </a:t>
              </a:r>
              <a:r>
                <a:rPr lang="nb-NO" b="1" dirty="0" err="1">
                  <a:solidFill>
                    <a:prstClr val="black"/>
                  </a:solidFill>
                </a:rPr>
                <a:t>hoar</a:t>
              </a:r>
              <a:endParaRPr lang="nb-NO" b="1" dirty="0">
                <a:solidFill>
                  <a:prstClr val="black"/>
                </a:solidFill>
              </a:endParaRPr>
            </a:p>
          </p:txBody>
        </p:sp>
        <p:sp>
          <p:nvSpPr>
            <p:cNvPr id="10" name="TekstSylinder 9"/>
            <p:cNvSpPr txBox="1"/>
            <p:nvPr/>
          </p:nvSpPr>
          <p:spPr>
            <a:xfrm>
              <a:off x="4717305" y="1642741"/>
              <a:ext cx="2016224" cy="230832"/>
            </a:xfrm>
            <a:prstGeom prst="rect">
              <a:avLst/>
            </a:prstGeom>
            <a:noFill/>
          </p:spPr>
          <p:txBody>
            <a:bodyPr wrap="square" rtlCol="0">
              <a:spAutoFit/>
            </a:bodyPr>
            <a:lstStyle/>
            <a:p>
              <a:r>
                <a:rPr lang="nb-NO" sz="900" dirty="0">
                  <a:solidFill>
                    <a:prstClr val="black"/>
                  </a:solidFill>
                </a:rPr>
                <a:t>© Georg Sojer</a:t>
              </a:r>
            </a:p>
          </p:txBody>
        </p:sp>
      </p:grpSp>
      <p:graphicFrame>
        <p:nvGraphicFramePr>
          <p:cNvPr id="11" name="Tabell 10"/>
          <p:cNvGraphicFramePr>
            <a:graphicFrameLocks noGrp="1"/>
          </p:cNvGraphicFramePr>
          <p:nvPr>
            <p:extLst/>
          </p:nvPr>
        </p:nvGraphicFramePr>
        <p:xfrm>
          <a:off x="232410" y="4404712"/>
          <a:ext cx="8705850" cy="2390350"/>
        </p:xfrm>
        <a:graphic>
          <a:graphicData uri="http://schemas.openxmlformats.org/drawingml/2006/table">
            <a:tbl>
              <a:tblPr firstRow="1" bandRow="1">
                <a:tableStyleId>{6E25E649-3F16-4E02-A733-19D2CDBF48F0}</a:tableStyleId>
              </a:tblPr>
              <a:tblGrid>
                <a:gridCol w="8705850">
                  <a:extLst>
                    <a:ext uri="{9D8B030D-6E8A-4147-A177-3AD203B41FA5}">
                      <a16:colId xmlns="" xmlns:a16="http://schemas.microsoft.com/office/drawing/2014/main" val="20000"/>
                    </a:ext>
                  </a:extLst>
                </a:gridCol>
              </a:tblGrid>
              <a:tr h="3422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800" noProof="0" dirty="0" err="1"/>
                        <a:t>Danger</a:t>
                      </a:r>
                      <a:r>
                        <a:rPr lang="nb-NO" sz="1800" baseline="0" noProof="0" dirty="0"/>
                        <a:t> </a:t>
                      </a:r>
                      <a:r>
                        <a:rPr lang="nb-NO" sz="1800" baseline="0" noProof="0" dirty="0" err="1"/>
                        <a:t>a</a:t>
                      </a:r>
                      <a:r>
                        <a:rPr lang="nb-NO" sz="1800" noProof="0" dirty="0" err="1"/>
                        <a:t>ssessment</a:t>
                      </a:r>
                      <a:endParaRPr lang="en-US" sz="1800" noProof="0" dirty="0"/>
                    </a:p>
                  </a:txBody>
                  <a:tcPr/>
                </a:tc>
                <a:extLst>
                  <a:ext uri="{0D108BD9-81ED-4DB2-BD59-A6C34878D82A}">
                    <a16:rowId xmlns="" xmlns:a16="http://schemas.microsoft.com/office/drawing/2014/main" val="10000"/>
                  </a:ext>
                </a:extLst>
              </a:tr>
              <a:tr h="661775">
                <a:tc>
                  <a:txBody>
                    <a:bodyPr/>
                    <a:lstStyle/>
                    <a:p>
                      <a:r>
                        <a:rPr lang="en-US" sz="2000" dirty="0"/>
                        <a:t>The warming leads to increased creep in the top layer leading to increased stress in the snow pack</a:t>
                      </a:r>
                    </a:p>
                  </a:txBody>
                  <a:tcPr/>
                </a:tc>
                <a:extLst>
                  <a:ext uri="{0D108BD9-81ED-4DB2-BD59-A6C34878D82A}">
                    <a16:rowId xmlns="" xmlns:a16="http://schemas.microsoft.com/office/drawing/2014/main" val="10001"/>
                  </a:ext>
                </a:extLst>
              </a:tr>
              <a:tr h="661775">
                <a:tc>
                  <a:txBody>
                    <a:bodyPr/>
                    <a:lstStyle/>
                    <a:p>
                      <a:r>
                        <a:rPr lang="en-US" sz="2000" dirty="0"/>
                        <a:t>Natural release is likely</a:t>
                      </a:r>
                    </a:p>
                  </a:txBody>
                  <a:tcPr/>
                </a:tc>
                <a:extLst>
                  <a:ext uri="{0D108BD9-81ED-4DB2-BD59-A6C34878D82A}">
                    <a16:rowId xmlns="" xmlns:a16="http://schemas.microsoft.com/office/drawing/2014/main" val="10002"/>
                  </a:ext>
                </a:extLst>
              </a:tr>
              <a:tr h="661775">
                <a:tc>
                  <a:txBody>
                    <a:bodyPr/>
                    <a:lstStyle/>
                    <a:p>
                      <a:r>
                        <a:rPr lang="en-US" sz="2000" dirty="0"/>
                        <a:t>Triggering at low additional loads is expected</a:t>
                      </a:r>
                    </a:p>
                  </a:txBody>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382353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 3"/>
          <p:cNvGraphicFramePr>
            <a:graphicFrameLocks noGrp="1"/>
          </p:cNvGraphicFramePr>
          <p:nvPr>
            <p:extLst/>
          </p:nvPr>
        </p:nvGraphicFramePr>
        <p:xfrm>
          <a:off x="0" y="0"/>
          <a:ext cx="4980013" cy="1259840"/>
        </p:xfrm>
        <a:graphic>
          <a:graphicData uri="http://schemas.openxmlformats.org/drawingml/2006/table">
            <a:tbl>
              <a:tblPr firstRow="1" bandRow="1">
                <a:tableStyleId>{85BE263C-DBD7-4A20-BB59-AAB30ACAA65A}</a:tableStyleId>
              </a:tblPr>
              <a:tblGrid>
                <a:gridCol w="4980013">
                  <a:extLst>
                    <a:ext uri="{9D8B030D-6E8A-4147-A177-3AD203B41FA5}">
                      <a16:colId xmlns=""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t>Snow</a:t>
                      </a:r>
                      <a:r>
                        <a:rPr lang="en-US" baseline="0" noProof="0" dirty="0"/>
                        <a:t> pack</a:t>
                      </a:r>
                      <a:endParaRPr lang="en-US" noProof="0" dirty="0"/>
                    </a:p>
                  </a:txBody>
                  <a:tcPr/>
                </a:tc>
                <a:extLst>
                  <a:ext uri="{0D108BD9-81ED-4DB2-BD59-A6C34878D82A}">
                    <a16:rowId xmlns="" xmlns:a16="http://schemas.microsoft.com/office/drawing/2014/main" val="10000"/>
                  </a:ext>
                </a:extLst>
              </a:tr>
              <a:tr h="370840">
                <a:tc>
                  <a:txBody>
                    <a:bodyPr/>
                    <a:lstStyle/>
                    <a:p>
                      <a:pPr>
                        <a:buFont typeface="Arial" pitchFamily="34" charset="0"/>
                        <a:buNone/>
                      </a:pPr>
                      <a:r>
                        <a:rPr lang="en-US" sz="1400" noProof="0" dirty="0"/>
                        <a:t>On top of an old snow pack rests</a:t>
                      </a:r>
                      <a:r>
                        <a:rPr lang="en-US" sz="1400" baseline="0" noProof="0" dirty="0"/>
                        <a:t> about half a meter of new snow</a:t>
                      </a:r>
                      <a:endParaRPr lang="en-US" sz="1400" noProof="0" dirty="0"/>
                    </a:p>
                  </a:txBody>
                  <a:tcPr/>
                </a:tc>
                <a:extLst>
                  <a:ext uri="{0D108BD9-81ED-4DB2-BD59-A6C34878D82A}">
                    <a16:rowId xmlns="" xmlns:a16="http://schemas.microsoft.com/office/drawing/2014/main" val="10001"/>
                  </a:ext>
                </a:extLst>
              </a:tr>
              <a:tr h="370840">
                <a:tc>
                  <a:txBody>
                    <a:bodyPr/>
                    <a:lstStyle/>
                    <a:p>
                      <a:pPr>
                        <a:buFont typeface="Arial" pitchFamily="34" charset="0"/>
                        <a:buNone/>
                      </a:pPr>
                      <a:r>
                        <a:rPr lang="en-US" sz="1400" noProof="0" dirty="0"/>
                        <a:t>Air</a:t>
                      </a:r>
                      <a:r>
                        <a:rPr lang="en-US" sz="1400" baseline="0" noProof="0" dirty="0"/>
                        <a:t> temperatures of around 0 C decrease slowly </a:t>
                      </a:r>
                      <a:r>
                        <a:rPr lang="en-US" sz="1400" noProof="0" dirty="0"/>
                        <a:t>towards the end of the storm</a:t>
                      </a:r>
                    </a:p>
                  </a:txBody>
                  <a:tcPr/>
                </a:tc>
                <a:extLst>
                  <a:ext uri="{0D108BD9-81ED-4DB2-BD59-A6C34878D82A}">
                    <a16:rowId xmlns="" xmlns:a16="http://schemas.microsoft.com/office/drawing/2014/main" val="10002"/>
                  </a:ext>
                </a:extLst>
              </a:tr>
            </a:tbl>
          </a:graphicData>
        </a:graphic>
      </p:graphicFrame>
      <p:graphicFrame>
        <p:nvGraphicFramePr>
          <p:cNvPr id="5" name="Tabell 4"/>
          <p:cNvGraphicFramePr>
            <a:graphicFrameLocks noGrp="1"/>
          </p:cNvGraphicFramePr>
          <p:nvPr>
            <p:extLst/>
          </p:nvPr>
        </p:nvGraphicFramePr>
        <p:xfrm>
          <a:off x="0" y="2558274"/>
          <a:ext cx="4980013" cy="1483360"/>
        </p:xfrm>
        <a:graphic>
          <a:graphicData uri="http://schemas.openxmlformats.org/drawingml/2006/table">
            <a:tbl>
              <a:tblPr firstRow="1" bandRow="1">
                <a:tableStyleId>{85BE263C-DBD7-4A20-BB59-AAB30ACAA65A}</a:tableStyleId>
              </a:tblPr>
              <a:tblGrid>
                <a:gridCol w="4980013">
                  <a:extLst>
                    <a:ext uri="{9D8B030D-6E8A-4147-A177-3AD203B41FA5}">
                      <a16:colId xmlns="" xmlns:a16="http://schemas.microsoft.com/office/drawing/2014/main" val="20000"/>
                    </a:ext>
                  </a:extLst>
                </a:gridCol>
              </a:tblGrid>
              <a:tr h="370840">
                <a:tc>
                  <a:txBody>
                    <a:bodyPr/>
                    <a:lstStyle/>
                    <a:p>
                      <a:pPr>
                        <a:buFont typeface="Arial" pitchFamily="34" charset="0"/>
                        <a:buNone/>
                      </a:pPr>
                      <a:r>
                        <a:rPr lang="en-US" noProof="0" dirty="0"/>
                        <a:t>ECT</a:t>
                      </a:r>
                    </a:p>
                  </a:txBody>
                  <a:tcPr/>
                </a:tc>
                <a:extLst>
                  <a:ext uri="{0D108BD9-81ED-4DB2-BD59-A6C34878D82A}">
                    <a16:rowId xmlns="" xmlns:a16="http://schemas.microsoft.com/office/drawing/2014/main" val="10000"/>
                  </a:ext>
                </a:extLst>
              </a:tr>
              <a:tr h="370840">
                <a:tc>
                  <a:txBody>
                    <a:bodyPr/>
                    <a:lstStyle/>
                    <a:p>
                      <a:pPr>
                        <a:buFont typeface="Arial" pitchFamily="34" charset="0"/>
                        <a:buNone/>
                      </a:pPr>
                      <a:r>
                        <a:rPr lang="en-US" sz="1400" noProof="0" dirty="0"/>
                        <a:t>No weak layer</a:t>
                      </a:r>
                      <a:r>
                        <a:rPr lang="en-US" sz="1400" baseline="0" noProof="0" dirty="0"/>
                        <a:t> found</a:t>
                      </a:r>
                      <a:endParaRPr lang="en-US" sz="1400" noProof="0" dirty="0"/>
                    </a:p>
                  </a:txBody>
                  <a:tcPr/>
                </a:tc>
                <a:extLst>
                  <a:ext uri="{0D108BD9-81ED-4DB2-BD59-A6C34878D82A}">
                    <a16:rowId xmlns="" xmlns:a16="http://schemas.microsoft.com/office/drawing/2014/main" val="10001"/>
                  </a:ext>
                </a:extLst>
              </a:tr>
              <a:tr h="370840">
                <a:tc>
                  <a:txBody>
                    <a:bodyPr/>
                    <a:lstStyle/>
                    <a:p>
                      <a:pPr>
                        <a:buFont typeface="Arial" pitchFamily="34" charset="0"/>
                        <a:buNone/>
                      </a:pPr>
                      <a:r>
                        <a:rPr lang="en-US" sz="1400" noProof="0"/>
                        <a:t>Good bonding between old</a:t>
                      </a:r>
                      <a:r>
                        <a:rPr lang="en-US" sz="1400" baseline="0" noProof="0"/>
                        <a:t> and new snow</a:t>
                      </a:r>
                      <a:endParaRPr lang="en-US" sz="1400" noProof="0"/>
                    </a:p>
                  </a:txBody>
                  <a:tcPr/>
                </a:tc>
                <a:extLst>
                  <a:ext uri="{0D108BD9-81ED-4DB2-BD59-A6C34878D82A}">
                    <a16:rowId xmlns="" xmlns:a16="http://schemas.microsoft.com/office/drawing/2014/main" val="10002"/>
                  </a:ext>
                </a:extLst>
              </a:tr>
              <a:tr h="370840">
                <a:tc>
                  <a:txBody>
                    <a:bodyPr/>
                    <a:lstStyle/>
                    <a:p>
                      <a:pPr>
                        <a:buFont typeface="Arial" pitchFamily="34" charset="0"/>
                        <a:buNone/>
                      </a:pPr>
                      <a:r>
                        <a:rPr lang="en-US" sz="1400" noProof="0" dirty="0"/>
                        <a:t>No specific differences in hardness found</a:t>
                      </a:r>
                    </a:p>
                  </a:txBody>
                  <a:tcPr/>
                </a:tc>
                <a:extLst>
                  <a:ext uri="{0D108BD9-81ED-4DB2-BD59-A6C34878D82A}">
                    <a16:rowId xmlns="" xmlns:a16="http://schemas.microsoft.com/office/drawing/2014/main" val="10003"/>
                  </a:ext>
                </a:extLst>
              </a:tr>
            </a:tbl>
          </a:graphicData>
        </a:graphic>
      </p:graphicFrame>
      <p:pic>
        <p:nvPicPr>
          <p:cNvPr id="3" name="Bilde 2" descr="DemoProfil_D.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459570" y="1056644"/>
            <a:ext cx="6322908" cy="4320000"/>
          </a:xfrm>
          <a:prstGeom prst="rect">
            <a:avLst/>
          </a:prstGeom>
        </p:spPr>
      </p:pic>
      <p:grpSp>
        <p:nvGrpSpPr>
          <p:cNvPr id="2" name="Gruppe 1"/>
          <p:cNvGrpSpPr/>
          <p:nvPr/>
        </p:nvGrpSpPr>
        <p:grpSpPr>
          <a:xfrm>
            <a:off x="4980013" y="-11430"/>
            <a:ext cx="4163987" cy="4060825"/>
            <a:chOff x="1874691" y="1177290"/>
            <a:chExt cx="4163987" cy="4060825"/>
          </a:xfrm>
        </p:grpSpPr>
        <p:pic>
          <p:nvPicPr>
            <p:cNvPr id="7"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74691" y="1177290"/>
              <a:ext cx="4163987" cy="4060825"/>
            </a:xfrm>
            <a:prstGeom prst="rect">
              <a:avLst/>
            </a:prstGeom>
            <a:noFill/>
            <a:ln w="9525">
              <a:noFill/>
              <a:miter lim="800000"/>
              <a:headEnd/>
              <a:tailEnd/>
            </a:ln>
          </p:spPr>
        </p:pic>
        <p:sp>
          <p:nvSpPr>
            <p:cNvPr id="8" name="TekstSylinder 7"/>
            <p:cNvSpPr txBox="1"/>
            <p:nvPr/>
          </p:nvSpPr>
          <p:spPr>
            <a:xfrm rot="20010563">
              <a:off x="3625120" y="2903985"/>
              <a:ext cx="1954398" cy="646331"/>
            </a:xfrm>
            <a:prstGeom prst="rect">
              <a:avLst/>
            </a:prstGeom>
            <a:solidFill>
              <a:schemeClr val="bg1">
                <a:lumMod val="95000"/>
              </a:schemeClr>
            </a:solidFill>
          </p:spPr>
          <p:txBody>
            <a:bodyPr wrap="square" rtlCol="0">
              <a:spAutoFit/>
            </a:bodyPr>
            <a:lstStyle/>
            <a:p>
              <a:pPr algn="ctr"/>
              <a:r>
                <a:rPr lang="nb-NO" b="1" dirty="0">
                  <a:solidFill>
                    <a:prstClr val="black"/>
                  </a:solidFill>
                </a:rPr>
                <a:t>Ca. 30 – 50 cm New </a:t>
              </a:r>
              <a:r>
                <a:rPr lang="nb-NO" b="1" dirty="0" err="1">
                  <a:solidFill>
                    <a:prstClr val="black"/>
                  </a:solidFill>
                </a:rPr>
                <a:t>snow</a:t>
              </a:r>
              <a:endParaRPr lang="nb-NO" b="1" dirty="0">
                <a:solidFill>
                  <a:prstClr val="black"/>
                </a:solidFill>
              </a:endParaRPr>
            </a:p>
          </p:txBody>
        </p:sp>
        <p:sp>
          <p:nvSpPr>
            <p:cNvPr id="9" name="TekstSylinder 8"/>
            <p:cNvSpPr txBox="1"/>
            <p:nvPr/>
          </p:nvSpPr>
          <p:spPr>
            <a:xfrm>
              <a:off x="1939815" y="1219831"/>
              <a:ext cx="2016224" cy="230832"/>
            </a:xfrm>
            <a:prstGeom prst="rect">
              <a:avLst/>
            </a:prstGeom>
            <a:noFill/>
          </p:spPr>
          <p:txBody>
            <a:bodyPr wrap="square" rtlCol="0">
              <a:spAutoFit/>
            </a:bodyPr>
            <a:lstStyle/>
            <a:p>
              <a:r>
                <a:rPr lang="nb-NO" sz="900" dirty="0">
                  <a:solidFill>
                    <a:prstClr val="black"/>
                  </a:solidFill>
                </a:rPr>
                <a:t>© Georg Sojer</a:t>
              </a:r>
            </a:p>
          </p:txBody>
        </p:sp>
      </p:grpSp>
      <p:graphicFrame>
        <p:nvGraphicFramePr>
          <p:cNvPr id="10" name="Tabell 9"/>
          <p:cNvGraphicFramePr>
            <a:graphicFrameLocks noGrp="1"/>
          </p:cNvGraphicFramePr>
          <p:nvPr>
            <p:extLst/>
          </p:nvPr>
        </p:nvGraphicFramePr>
        <p:xfrm>
          <a:off x="232410" y="4404712"/>
          <a:ext cx="8705850" cy="2236118"/>
        </p:xfrm>
        <a:graphic>
          <a:graphicData uri="http://schemas.openxmlformats.org/drawingml/2006/table">
            <a:tbl>
              <a:tblPr firstRow="1" bandRow="1">
                <a:tableStyleId>{6E25E649-3F16-4E02-A733-19D2CDBF48F0}</a:tableStyleId>
              </a:tblPr>
              <a:tblGrid>
                <a:gridCol w="8705850">
                  <a:extLst>
                    <a:ext uri="{9D8B030D-6E8A-4147-A177-3AD203B41FA5}">
                      <a16:colId xmlns="" xmlns:a16="http://schemas.microsoft.com/office/drawing/2014/main" val="20000"/>
                    </a:ext>
                  </a:extLst>
                </a:gridCol>
              </a:tblGrid>
              <a:tr h="4594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800" noProof="0" dirty="0" err="1"/>
                        <a:t>Danger</a:t>
                      </a:r>
                      <a:r>
                        <a:rPr lang="nb-NO" sz="1800" baseline="0" noProof="0" dirty="0"/>
                        <a:t> </a:t>
                      </a:r>
                      <a:r>
                        <a:rPr lang="nb-NO" sz="1800" baseline="0" noProof="0" dirty="0" err="1"/>
                        <a:t>a</a:t>
                      </a:r>
                      <a:r>
                        <a:rPr lang="nb-NO" sz="1800" noProof="0" dirty="0" err="1"/>
                        <a:t>ssessment</a:t>
                      </a:r>
                      <a:endParaRPr lang="en-US" sz="1800" noProof="0" dirty="0"/>
                    </a:p>
                  </a:txBody>
                  <a:tcPr/>
                </a:tc>
                <a:extLst>
                  <a:ext uri="{0D108BD9-81ED-4DB2-BD59-A6C34878D82A}">
                    <a16:rowId xmlns="" xmlns:a16="http://schemas.microsoft.com/office/drawing/2014/main" val="10000"/>
                  </a:ext>
                </a:extLst>
              </a:tr>
              <a:tr h="888356">
                <a:tc>
                  <a:txBody>
                    <a:bodyPr/>
                    <a:lstStyle/>
                    <a:p>
                      <a:r>
                        <a:rPr lang="en-US" sz="2000" dirty="0"/>
                        <a:t>The snow pack is stable</a:t>
                      </a:r>
                    </a:p>
                  </a:txBody>
                  <a:tcPr/>
                </a:tc>
                <a:extLst>
                  <a:ext uri="{0D108BD9-81ED-4DB2-BD59-A6C34878D82A}">
                    <a16:rowId xmlns="" xmlns:a16="http://schemas.microsoft.com/office/drawing/2014/main" val="10001"/>
                  </a:ext>
                </a:extLst>
              </a:tr>
              <a:tr h="8883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Smaller </a:t>
                      </a:r>
                      <a:r>
                        <a:rPr lang="en-US" sz="2000" dirty="0" err="1"/>
                        <a:t>sluffs</a:t>
                      </a:r>
                      <a:r>
                        <a:rPr lang="en-US" sz="2000" dirty="0"/>
                        <a:t> in very steep terrain are still possible</a:t>
                      </a:r>
                    </a:p>
                  </a:txBody>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297745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p:txBody>
          <a:bodyPr/>
          <a:lstStyle/>
          <a:p>
            <a:r>
              <a:rPr lang="nb-NO" dirty="0"/>
              <a:t>Variabilitet av stabilitet i terrenget</a:t>
            </a:r>
          </a:p>
        </p:txBody>
      </p:sp>
      <p:sp>
        <p:nvSpPr>
          <p:cNvPr id="4" name="Plassholder for innhold 3"/>
          <p:cNvSpPr>
            <a:spLocks noGrp="1"/>
          </p:cNvSpPr>
          <p:nvPr>
            <p:ph idx="1"/>
          </p:nvPr>
        </p:nvSpPr>
        <p:spPr/>
        <p:txBody>
          <a:bodyPr/>
          <a:lstStyle/>
          <a:p>
            <a:pPr algn="ctr">
              <a:buNone/>
            </a:pPr>
            <a:r>
              <a:rPr lang="nb-NO" dirty="0"/>
              <a:t>Skala – gunstig/ugunstig</a:t>
            </a:r>
          </a:p>
          <a:p>
            <a:pPr>
              <a:buNone/>
            </a:pPr>
            <a:endParaRPr lang="nb-NO" dirty="0"/>
          </a:p>
          <a:p>
            <a:pPr algn="ctr">
              <a:buNone/>
            </a:pPr>
            <a:r>
              <a:rPr lang="nb-NO" dirty="0"/>
              <a:t>Kombinasjonen ”flak + svakt lag” må ha en stor nok utbredelse</a:t>
            </a:r>
          </a:p>
        </p:txBody>
      </p:sp>
      <p:graphicFrame>
        <p:nvGraphicFramePr>
          <p:cNvPr id="5" name="Tabell 4"/>
          <p:cNvGraphicFramePr>
            <a:graphicFrameLocks noGrp="1"/>
          </p:cNvGraphicFramePr>
          <p:nvPr/>
        </p:nvGraphicFramePr>
        <p:xfrm>
          <a:off x="2627784" y="4386453"/>
          <a:ext cx="6048672" cy="1130779"/>
        </p:xfrm>
        <a:graphic>
          <a:graphicData uri="http://schemas.openxmlformats.org/drawingml/2006/table">
            <a:tbl>
              <a:tblPr firstRow="1" bandRow="1">
                <a:tableStyleId>{5C22544A-7EE6-4342-B048-85BDC9FD1C3A}</a:tableStyleId>
              </a:tblPr>
              <a:tblGrid>
                <a:gridCol w="3024336">
                  <a:extLst>
                    <a:ext uri="{9D8B030D-6E8A-4147-A177-3AD203B41FA5}">
                      <a16:colId xmlns="" xmlns:a16="http://schemas.microsoft.com/office/drawing/2014/main" val="20000"/>
                    </a:ext>
                  </a:extLst>
                </a:gridCol>
                <a:gridCol w="3024336">
                  <a:extLst>
                    <a:ext uri="{9D8B030D-6E8A-4147-A177-3AD203B41FA5}">
                      <a16:colId xmlns="" xmlns:a16="http://schemas.microsoft.com/office/drawing/2014/main" val="20001"/>
                    </a:ext>
                  </a:extLst>
                </a:gridCol>
              </a:tblGrid>
              <a:tr h="576064">
                <a:tc>
                  <a:txBody>
                    <a:bodyPr/>
                    <a:lstStyle/>
                    <a:p>
                      <a:pPr algn="ctr"/>
                      <a:r>
                        <a:rPr lang="nb-NO" b="1" dirty="0">
                          <a:solidFill>
                            <a:schemeClr val="tx1"/>
                          </a:solidFill>
                        </a:rPr>
                        <a:t>Stabil – instabil &lt; 2 m</a:t>
                      </a:r>
                    </a:p>
                  </a:txBody>
                  <a:tcPr anchor="ctr">
                    <a:solidFill>
                      <a:srgbClr val="92D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b-NO" b="1" dirty="0">
                          <a:solidFill>
                            <a:schemeClr val="tx1"/>
                          </a:solidFill>
                        </a:rPr>
                        <a:t>Stabil – instabil &lt; 10 m</a:t>
                      </a:r>
                    </a:p>
                  </a:txBody>
                  <a:tcPr anchor="ctr">
                    <a:solidFill>
                      <a:srgbClr val="FF5050"/>
                    </a:solidFill>
                  </a:tcPr>
                </a:tc>
                <a:extLst>
                  <a:ext uri="{0D108BD9-81ED-4DB2-BD59-A6C34878D82A}">
                    <a16:rowId xmlns="" xmlns:a16="http://schemas.microsoft.com/office/drawing/2014/main" val="10000"/>
                  </a:ext>
                </a:extLst>
              </a:tr>
              <a:tr h="554715">
                <a:tc>
                  <a:txBody>
                    <a:bodyPr/>
                    <a:lstStyle/>
                    <a:p>
                      <a:pPr algn="ctr"/>
                      <a:r>
                        <a:rPr lang="nb-NO" b="1" dirty="0">
                          <a:solidFill>
                            <a:schemeClr val="tx1"/>
                          </a:solidFill>
                        </a:rPr>
                        <a:t>stabil</a:t>
                      </a:r>
                    </a:p>
                  </a:txBody>
                  <a:tcPr anchor="ctr">
                    <a:solidFill>
                      <a:srgbClr val="92D050"/>
                    </a:solidFill>
                  </a:tcPr>
                </a:tc>
                <a:tc>
                  <a:txBody>
                    <a:bodyPr/>
                    <a:lstStyle/>
                    <a:p>
                      <a:pPr algn="ctr"/>
                      <a:r>
                        <a:rPr lang="nb-NO" b="1" dirty="0">
                          <a:solidFill>
                            <a:schemeClr val="tx1"/>
                          </a:solidFill>
                        </a:rPr>
                        <a:t>instabil</a:t>
                      </a:r>
                    </a:p>
                  </a:txBody>
                  <a:tcPr anchor="ctr">
                    <a:solidFill>
                      <a:srgbClr val="FF5050"/>
                    </a:solidFill>
                  </a:tcPr>
                </a:tc>
                <a:extLst>
                  <a:ext uri="{0D108BD9-81ED-4DB2-BD59-A6C34878D82A}">
                    <a16:rowId xmlns="" xmlns:a16="http://schemas.microsoft.com/office/drawing/2014/main" val="10001"/>
                  </a:ext>
                </a:extLst>
              </a:tr>
            </a:tbl>
          </a:graphicData>
        </a:graphic>
      </p:graphicFrame>
      <p:sp>
        <p:nvSpPr>
          <p:cNvPr id="6" name="TekstSylinder 5"/>
          <p:cNvSpPr txBox="1"/>
          <p:nvPr/>
        </p:nvSpPr>
        <p:spPr>
          <a:xfrm>
            <a:off x="1115616" y="4458461"/>
            <a:ext cx="1544012" cy="369332"/>
          </a:xfrm>
          <a:prstGeom prst="rect">
            <a:avLst/>
          </a:prstGeom>
          <a:noFill/>
        </p:spPr>
        <p:txBody>
          <a:bodyPr wrap="none" rtlCol="0">
            <a:spAutoFit/>
          </a:bodyPr>
          <a:lstStyle/>
          <a:p>
            <a:r>
              <a:rPr lang="nb-NO" dirty="0">
                <a:solidFill>
                  <a:srgbClr val="000000"/>
                </a:solidFill>
              </a:rPr>
              <a:t>Ujevnt fordelt</a:t>
            </a:r>
          </a:p>
        </p:txBody>
      </p:sp>
      <p:sp>
        <p:nvSpPr>
          <p:cNvPr id="7" name="TekstSylinder 6"/>
          <p:cNvSpPr txBox="1"/>
          <p:nvPr/>
        </p:nvSpPr>
        <p:spPr>
          <a:xfrm>
            <a:off x="1186364" y="5106533"/>
            <a:ext cx="1441420" cy="369332"/>
          </a:xfrm>
          <a:prstGeom prst="rect">
            <a:avLst/>
          </a:prstGeom>
          <a:noFill/>
        </p:spPr>
        <p:txBody>
          <a:bodyPr wrap="none" rtlCol="0">
            <a:spAutoFit/>
          </a:bodyPr>
          <a:lstStyle/>
          <a:p>
            <a:r>
              <a:rPr lang="nb-NO" dirty="0">
                <a:solidFill>
                  <a:srgbClr val="000000"/>
                </a:solidFill>
              </a:rPr>
              <a:t>Jevnt fordelt</a:t>
            </a:r>
          </a:p>
        </p:txBody>
      </p:sp>
      <p:sp>
        <p:nvSpPr>
          <p:cNvPr id="8" name="TekstSylinder 7"/>
          <p:cNvSpPr txBox="1"/>
          <p:nvPr/>
        </p:nvSpPr>
        <p:spPr>
          <a:xfrm>
            <a:off x="7236296" y="5949280"/>
            <a:ext cx="1663725" cy="307777"/>
          </a:xfrm>
          <a:prstGeom prst="rect">
            <a:avLst/>
          </a:prstGeom>
          <a:noFill/>
        </p:spPr>
        <p:txBody>
          <a:bodyPr wrap="none" rtlCol="0">
            <a:spAutoFit/>
          </a:bodyPr>
          <a:lstStyle/>
          <a:p>
            <a:r>
              <a:rPr lang="nb-NO" sz="1400" dirty="0">
                <a:solidFill>
                  <a:srgbClr val="FFFFFF">
                    <a:lumMod val="65000"/>
                  </a:srgbClr>
                </a:solidFill>
              </a:rPr>
              <a:t>Etter Harvey, 2012</a:t>
            </a:r>
          </a:p>
        </p:txBody>
      </p:sp>
      <p:sp>
        <p:nvSpPr>
          <p:cNvPr id="9" name="TekstSylinder 8"/>
          <p:cNvSpPr txBox="1"/>
          <p:nvPr/>
        </p:nvSpPr>
        <p:spPr>
          <a:xfrm>
            <a:off x="3707904" y="4026413"/>
            <a:ext cx="979755" cy="369332"/>
          </a:xfrm>
          <a:prstGeom prst="rect">
            <a:avLst/>
          </a:prstGeom>
          <a:noFill/>
        </p:spPr>
        <p:txBody>
          <a:bodyPr wrap="none" rtlCol="0">
            <a:spAutoFit/>
          </a:bodyPr>
          <a:lstStyle/>
          <a:p>
            <a:r>
              <a:rPr lang="nb-NO" dirty="0">
                <a:solidFill>
                  <a:srgbClr val="000000"/>
                </a:solidFill>
              </a:rPr>
              <a:t>Gunstig</a:t>
            </a:r>
          </a:p>
        </p:txBody>
      </p:sp>
      <p:sp>
        <p:nvSpPr>
          <p:cNvPr id="10" name="TekstSylinder 9"/>
          <p:cNvSpPr txBox="1"/>
          <p:nvPr/>
        </p:nvSpPr>
        <p:spPr>
          <a:xfrm>
            <a:off x="6516216" y="4026413"/>
            <a:ext cx="1095172" cy="369332"/>
          </a:xfrm>
          <a:prstGeom prst="rect">
            <a:avLst/>
          </a:prstGeom>
          <a:noFill/>
        </p:spPr>
        <p:txBody>
          <a:bodyPr wrap="none" rtlCol="0">
            <a:spAutoFit/>
          </a:bodyPr>
          <a:lstStyle/>
          <a:p>
            <a:r>
              <a:rPr lang="nb-NO" dirty="0">
                <a:solidFill>
                  <a:srgbClr val="000000"/>
                </a:solidFill>
              </a:rPr>
              <a:t>Ugunstig</a:t>
            </a:r>
          </a:p>
        </p:txBody>
      </p:sp>
    </p:spTree>
    <p:extLst>
      <p:ext uri="{BB962C8B-B14F-4D97-AF65-F5344CB8AC3E}">
        <p14:creationId xmlns:p14="http://schemas.microsoft.com/office/powerpoint/2010/main" val="275587957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Flak vs. løssnø</a:t>
            </a:r>
          </a:p>
        </p:txBody>
      </p:sp>
      <p:sp>
        <p:nvSpPr>
          <p:cNvPr id="3" name="Plassholder for innhold 2"/>
          <p:cNvSpPr>
            <a:spLocks noGrp="1"/>
          </p:cNvSpPr>
          <p:nvPr>
            <p:ph idx="1"/>
          </p:nvPr>
        </p:nvSpPr>
        <p:spPr/>
        <p:txBody>
          <a:bodyPr/>
          <a:lstStyle/>
          <a:p>
            <a:r>
              <a:rPr lang="nb-NO" dirty="0"/>
              <a:t>Snø som danner flak:</a:t>
            </a:r>
          </a:p>
          <a:p>
            <a:pPr lvl="1"/>
            <a:r>
              <a:rPr lang="nb-NO" dirty="0"/>
              <a:t>Fokksnø</a:t>
            </a:r>
          </a:p>
          <a:p>
            <a:pPr lvl="1"/>
            <a:r>
              <a:rPr lang="nb-NO" dirty="0"/>
              <a:t>Tørr snø nær nullgradsgrensen</a:t>
            </a:r>
          </a:p>
          <a:p>
            <a:r>
              <a:rPr lang="nb-NO" dirty="0"/>
              <a:t>Snø som ikke danner flak</a:t>
            </a:r>
          </a:p>
          <a:p>
            <a:pPr lvl="1"/>
            <a:r>
              <a:rPr lang="nb-NO" dirty="0"/>
              <a:t>Kantkornet snø</a:t>
            </a:r>
          </a:p>
          <a:p>
            <a:pPr lvl="1"/>
            <a:r>
              <a:rPr lang="nb-NO" dirty="0"/>
              <a:t>Nysnø uten vindpåvirkning</a:t>
            </a:r>
          </a:p>
          <a:p>
            <a:pPr lvl="1"/>
            <a:r>
              <a:rPr lang="nb-NO" dirty="0"/>
              <a:t>Våt snø</a:t>
            </a:r>
          </a:p>
        </p:txBody>
      </p:sp>
      <p:pic>
        <p:nvPicPr>
          <p:cNvPr id="67586" name="Picture 2" descr="http://www.avalanches.org/uploads/pics/GebundenerSchnee_0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52120" y="476672"/>
            <a:ext cx="2880000" cy="2820990"/>
          </a:xfrm>
          <a:prstGeom prst="rect">
            <a:avLst/>
          </a:prstGeom>
          <a:noFill/>
        </p:spPr>
      </p:pic>
    </p:spTree>
    <p:extLst>
      <p:ext uri="{BB962C8B-B14F-4D97-AF65-F5344CB8AC3E}">
        <p14:creationId xmlns:p14="http://schemas.microsoft.com/office/powerpoint/2010/main" val="111088479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cbc.ca/books/cocktail.jpg"/>
          <p:cNvPicPr>
            <a:picLocks noChangeAspect="1" noChangeArrowheads="1"/>
          </p:cNvPicPr>
          <p:nvPr/>
        </p:nvPicPr>
        <p:blipFill>
          <a:blip r:embed="rId3" cstate="print"/>
          <a:srcRect/>
          <a:stretch>
            <a:fillRect/>
          </a:stretch>
        </p:blipFill>
        <p:spPr bwMode="auto">
          <a:xfrm>
            <a:off x="5724128" y="1402804"/>
            <a:ext cx="3057525" cy="4762500"/>
          </a:xfrm>
          <a:prstGeom prst="rect">
            <a:avLst/>
          </a:prstGeom>
          <a:noFill/>
        </p:spPr>
      </p:pic>
      <p:sp>
        <p:nvSpPr>
          <p:cNvPr id="2" name="Tittel 1"/>
          <p:cNvSpPr>
            <a:spLocks noGrp="1"/>
          </p:cNvSpPr>
          <p:nvPr>
            <p:ph type="title"/>
          </p:nvPr>
        </p:nvSpPr>
        <p:spPr/>
        <p:txBody>
          <a:bodyPr/>
          <a:lstStyle/>
          <a:p>
            <a:r>
              <a:rPr lang="nb-NO" dirty="0"/>
              <a:t>Farlig blanding!</a:t>
            </a:r>
          </a:p>
        </p:txBody>
      </p:sp>
      <p:sp>
        <p:nvSpPr>
          <p:cNvPr id="3" name="Plassholder for innhold 2"/>
          <p:cNvSpPr>
            <a:spLocks noGrp="1"/>
          </p:cNvSpPr>
          <p:nvPr>
            <p:ph idx="1"/>
          </p:nvPr>
        </p:nvSpPr>
        <p:spPr>
          <a:xfrm>
            <a:off x="323850" y="1772816"/>
            <a:ext cx="5472286" cy="4060825"/>
          </a:xfrm>
        </p:spPr>
        <p:txBody>
          <a:bodyPr/>
          <a:lstStyle/>
          <a:p>
            <a:pPr>
              <a:lnSpc>
                <a:spcPct val="150000"/>
              </a:lnSpc>
            </a:pPr>
            <a:r>
              <a:rPr lang="nb-NO" dirty="0"/>
              <a:t>Fokksnø over løs nysnø</a:t>
            </a:r>
          </a:p>
          <a:p>
            <a:pPr>
              <a:lnSpc>
                <a:spcPct val="150000"/>
              </a:lnSpc>
            </a:pPr>
            <a:r>
              <a:rPr lang="nb-NO" dirty="0"/>
              <a:t>Fast nysnø eller fokksnø over løs, gammel snø</a:t>
            </a:r>
          </a:p>
          <a:p>
            <a:pPr>
              <a:lnSpc>
                <a:spcPct val="150000"/>
              </a:lnSpc>
            </a:pPr>
            <a:r>
              <a:rPr lang="nb-NO" dirty="0"/>
              <a:t>Kald snø over varm (særlig våt) snø</a:t>
            </a:r>
          </a:p>
          <a:p>
            <a:pPr>
              <a:lnSpc>
                <a:spcPct val="150000"/>
              </a:lnSpc>
            </a:pPr>
            <a:r>
              <a:rPr lang="nb-NO" dirty="0"/>
              <a:t>Kompakt, gammel snø over kantkornetsnø eller begerkrystaller</a:t>
            </a:r>
          </a:p>
          <a:p>
            <a:endParaRPr lang="nb-NO" dirty="0"/>
          </a:p>
        </p:txBody>
      </p:sp>
    </p:spTree>
    <p:extLst>
      <p:ext uri="{BB962C8B-B14F-4D97-AF65-F5344CB8AC3E}">
        <p14:creationId xmlns:p14="http://schemas.microsoft.com/office/powerpoint/2010/main" val="291315488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Typiske faretegn for tørre flakskred</a:t>
            </a:r>
          </a:p>
        </p:txBody>
      </p:sp>
      <p:sp>
        <p:nvSpPr>
          <p:cNvPr id="3" name="Plassholder for innhold 2"/>
          <p:cNvSpPr>
            <a:spLocks noGrp="1"/>
          </p:cNvSpPr>
          <p:nvPr>
            <p:ph idx="1"/>
          </p:nvPr>
        </p:nvSpPr>
        <p:spPr>
          <a:xfrm>
            <a:off x="2267744" y="1844824"/>
            <a:ext cx="6624736" cy="1612776"/>
          </a:xfrm>
        </p:spPr>
        <p:txBody>
          <a:bodyPr/>
          <a:lstStyle/>
          <a:p>
            <a:pPr>
              <a:lnSpc>
                <a:spcPct val="200000"/>
              </a:lnSpc>
              <a:buNone/>
            </a:pPr>
            <a:r>
              <a:rPr lang="nb-NO" sz="2800" dirty="0"/>
              <a:t>Du løser ut et snøskred</a:t>
            </a:r>
          </a:p>
          <a:p>
            <a:pPr>
              <a:lnSpc>
                <a:spcPct val="200000"/>
              </a:lnSpc>
              <a:buNone/>
            </a:pPr>
            <a:r>
              <a:rPr lang="nb-NO" sz="2800" dirty="0"/>
              <a:t>Lange skytende sprekker</a:t>
            </a:r>
          </a:p>
          <a:p>
            <a:pPr>
              <a:lnSpc>
                <a:spcPct val="200000"/>
              </a:lnSpc>
              <a:buNone/>
            </a:pPr>
            <a:r>
              <a:rPr lang="nb-NO" sz="2800" dirty="0"/>
              <a:t>Snøen setter seg med et drønn</a:t>
            </a:r>
          </a:p>
          <a:p>
            <a:pPr>
              <a:lnSpc>
                <a:spcPct val="200000"/>
              </a:lnSpc>
              <a:buNone/>
            </a:pPr>
            <a:r>
              <a:rPr lang="nb-NO" sz="2800" dirty="0"/>
              <a:t>Mye nysnø/fokksnø på ustabil snødekke</a:t>
            </a:r>
          </a:p>
          <a:p>
            <a:pPr>
              <a:lnSpc>
                <a:spcPct val="200000"/>
              </a:lnSpc>
            </a:pPr>
            <a:endParaRPr lang="nb-NO" dirty="0"/>
          </a:p>
        </p:txBody>
      </p:sp>
      <p:pic>
        <p:nvPicPr>
          <p:cNvPr id="2050" name="Picture 2" descr="http://images.wikia.com/lostpedia/de/images/2/2e/Sta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512" y="2060928"/>
            <a:ext cx="720000" cy="720000"/>
          </a:xfrm>
          <a:prstGeom prst="rect">
            <a:avLst/>
          </a:prstGeom>
          <a:noFill/>
        </p:spPr>
      </p:pic>
      <p:pic>
        <p:nvPicPr>
          <p:cNvPr id="7" name="Picture 2" descr="http://images.wikia.com/lostpedia/de/images/2/2e/Sta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9565" y="2060928"/>
            <a:ext cx="720000" cy="720000"/>
          </a:xfrm>
          <a:prstGeom prst="rect">
            <a:avLst/>
          </a:prstGeom>
          <a:noFill/>
        </p:spPr>
      </p:pic>
      <p:pic>
        <p:nvPicPr>
          <p:cNvPr id="8" name="Picture 2" descr="http://images.wikia.com/lostpedia/de/images/2/2e/Sta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39618" y="2060928"/>
            <a:ext cx="720000" cy="720000"/>
          </a:xfrm>
          <a:prstGeom prst="rect">
            <a:avLst/>
          </a:prstGeom>
          <a:noFill/>
        </p:spPr>
      </p:pic>
      <p:pic>
        <p:nvPicPr>
          <p:cNvPr id="9" name="Picture 2" descr="http://images.wikia.com/lostpedia/de/images/2/2e/Sta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19672" y="2060928"/>
            <a:ext cx="720000" cy="720000"/>
          </a:xfrm>
          <a:prstGeom prst="rect">
            <a:avLst/>
          </a:prstGeom>
          <a:noFill/>
        </p:spPr>
      </p:pic>
      <p:pic>
        <p:nvPicPr>
          <p:cNvPr id="11" name="Picture 2" descr="http://images.wikia.com/lostpedia/de/images/2/2e/Sta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9565" y="2997032"/>
            <a:ext cx="720000" cy="720000"/>
          </a:xfrm>
          <a:prstGeom prst="rect">
            <a:avLst/>
          </a:prstGeom>
          <a:noFill/>
        </p:spPr>
      </p:pic>
      <p:pic>
        <p:nvPicPr>
          <p:cNvPr id="12" name="Picture 2" descr="http://images.wikia.com/lostpedia/de/images/2/2e/Sta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39618" y="2997032"/>
            <a:ext cx="720000" cy="720000"/>
          </a:xfrm>
          <a:prstGeom prst="rect">
            <a:avLst/>
          </a:prstGeom>
          <a:noFill/>
        </p:spPr>
      </p:pic>
      <p:pic>
        <p:nvPicPr>
          <p:cNvPr id="13" name="Picture 2" descr="http://images.wikia.com/lostpedia/de/images/2/2e/Sta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19672" y="2997032"/>
            <a:ext cx="720000" cy="720000"/>
          </a:xfrm>
          <a:prstGeom prst="rect">
            <a:avLst/>
          </a:prstGeom>
          <a:noFill/>
        </p:spPr>
      </p:pic>
      <p:pic>
        <p:nvPicPr>
          <p:cNvPr id="16" name="Picture 2" descr="http://images.wikia.com/lostpedia/de/images/2/2e/Sta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39618" y="3933136"/>
            <a:ext cx="720000" cy="720000"/>
          </a:xfrm>
          <a:prstGeom prst="rect">
            <a:avLst/>
          </a:prstGeom>
          <a:noFill/>
        </p:spPr>
      </p:pic>
      <p:pic>
        <p:nvPicPr>
          <p:cNvPr id="17" name="Picture 2" descr="http://images.wikia.com/lostpedia/de/images/2/2e/Sta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19672" y="3933136"/>
            <a:ext cx="720000" cy="720000"/>
          </a:xfrm>
          <a:prstGeom prst="rect">
            <a:avLst/>
          </a:prstGeom>
          <a:noFill/>
        </p:spPr>
      </p:pic>
      <p:pic>
        <p:nvPicPr>
          <p:cNvPr id="21" name="Picture 2" descr="http://images.wikia.com/lostpedia/de/images/2/2e/Sta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19672" y="4869240"/>
            <a:ext cx="720000" cy="720000"/>
          </a:xfrm>
          <a:prstGeom prst="rect">
            <a:avLst/>
          </a:prstGeom>
          <a:noFill/>
        </p:spPr>
      </p:pic>
    </p:spTree>
    <p:extLst>
      <p:ext uri="{BB962C8B-B14F-4D97-AF65-F5344CB8AC3E}">
        <p14:creationId xmlns:p14="http://schemas.microsoft.com/office/powerpoint/2010/main" val="160550407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Typiske faretegn for våte flakskred</a:t>
            </a:r>
          </a:p>
        </p:txBody>
      </p:sp>
      <p:sp>
        <p:nvSpPr>
          <p:cNvPr id="3" name="Plassholder for innhold 2"/>
          <p:cNvSpPr>
            <a:spLocks noGrp="1"/>
          </p:cNvSpPr>
          <p:nvPr>
            <p:ph idx="1"/>
          </p:nvPr>
        </p:nvSpPr>
        <p:spPr>
          <a:xfrm>
            <a:off x="2267744" y="1844824"/>
            <a:ext cx="6624736" cy="1612776"/>
          </a:xfrm>
        </p:spPr>
        <p:txBody>
          <a:bodyPr/>
          <a:lstStyle/>
          <a:p>
            <a:pPr>
              <a:lnSpc>
                <a:spcPct val="200000"/>
              </a:lnSpc>
              <a:buNone/>
            </a:pPr>
            <a:r>
              <a:rPr lang="nb-NO" sz="2800" dirty="0"/>
              <a:t>Du ser når et skred løsner</a:t>
            </a:r>
          </a:p>
          <a:p>
            <a:pPr>
              <a:lnSpc>
                <a:spcPct val="200000"/>
              </a:lnSpc>
              <a:buNone/>
            </a:pPr>
            <a:r>
              <a:rPr lang="nb-NO" sz="2800" dirty="0"/>
              <a:t>Mye regn på kald, tørr nysnø</a:t>
            </a:r>
          </a:p>
          <a:p>
            <a:pPr>
              <a:lnSpc>
                <a:spcPct val="200000"/>
              </a:lnSpc>
              <a:buNone/>
            </a:pPr>
            <a:r>
              <a:rPr lang="nb-NO" sz="2800" dirty="0"/>
              <a:t>Innsynkning til kne</a:t>
            </a:r>
          </a:p>
          <a:p>
            <a:pPr>
              <a:lnSpc>
                <a:spcPct val="200000"/>
              </a:lnSpc>
              <a:buNone/>
            </a:pPr>
            <a:r>
              <a:rPr lang="nb-NO" sz="2800" dirty="0"/>
              <a:t>Mye regn på gammel, tørr snø</a:t>
            </a:r>
          </a:p>
          <a:p>
            <a:pPr>
              <a:lnSpc>
                <a:spcPct val="200000"/>
              </a:lnSpc>
            </a:pPr>
            <a:endParaRPr lang="nb-NO" dirty="0"/>
          </a:p>
        </p:txBody>
      </p:sp>
      <p:pic>
        <p:nvPicPr>
          <p:cNvPr id="6" name="Picture 2" descr="http://images.wikia.com/lostpedia/de/images/2/2e/Sta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512" y="2060928"/>
            <a:ext cx="720000" cy="720000"/>
          </a:xfrm>
          <a:prstGeom prst="rect">
            <a:avLst/>
          </a:prstGeom>
          <a:noFill/>
        </p:spPr>
      </p:pic>
      <p:pic>
        <p:nvPicPr>
          <p:cNvPr id="7" name="Picture 2" descr="http://images.wikia.com/lostpedia/de/images/2/2e/Sta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9565" y="2060928"/>
            <a:ext cx="720000" cy="720000"/>
          </a:xfrm>
          <a:prstGeom prst="rect">
            <a:avLst/>
          </a:prstGeom>
          <a:noFill/>
        </p:spPr>
      </p:pic>
      <p:pic>
        <p:nvPicPr>
          <p:cNvPr id="8" name="Picture 2" descr="http://images.wikia.com/lostpedia/de/images/2/2e/Sta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39618" y="2060928"/>
            <a:ext cx="720000" cy="720000"/>
          </a:xfrm>
          <a:prstGeom prst="rect">
            <a:avLst/>
          </a:prstGeom>
          <a:noFill/>
        </p:spPr>
      </p:pic>
      <p:pic>
        <p:nvPicPr>
          <p:cNvPr id="9" name="Picture 2" descr="http://images.wikia.com/lostpedia/de/images/2/2e/Sta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19672" y="2060928"/>
            <a:ext cx="720000" cy="720000"/>
          </a:xfrm>
          <a:prstGeom prst="rect">
            <a:avLst/>
          </a:prstGeom>
          <a:noFill/>
        </p:spPr>
      </p:pic>
      <p:pic>
        <p:nvPicPr>
          <p:cNvPr id="10" name="Picture 2" descr="http://images.wikia.com/lostpedia/de/images/2/2e/Sta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9565" y="2997032"/>
            <a:ext cx="720000" cy="720000"/>
          </a:xfrm>
          <a:prstGeom prst="rect">
            <a:avLst/>
          </a:prstGeom>
          <a:noFill/>
        </p:spPr>
      </p:pic>
      <p:pic>
        <p:nvPicPr>
          <p:cNvPr id="11" name="Picture 2" descr="http://images.wikia.com/lostpedia/de/images/2/2e/Sta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39618" y="2997032"/>
            <a:ext cx="720000" cy="720000"/>
          </a:xfrm>
          <a:prstGeom prst="rect">
            <a:avLst/>
          </a:prstGeom>
          <a:noFill/>
        </p:spPr>
      </p:pic>
      <p:pic>
        <p:nvPicPr>
          <p:cNvPr id="12" name="Picture 2" descr="http://images.wikia.com/lostpedia/de/images/2/2e/Sta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19672" y="2997032"/>
            <a:ext cx="720000" cy="720000"/>
          </a:xfrm>
          <a:prstGeom prst="rect">
            <a:avLst/>
          </a:prstGeom>
          <a:noFill/>
        </p:spPr>
      </p:pic>
      <p:pic>
        <p:nvPicPr>
          <p:cNvPr id="13" name="Picture 2" descr="http://images.wikia.com/lostpedia/de/images/2/2e/Sta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39618" y="3933136"/>
            <a:ext cx="720000" cy="720000"/>
          </a:xfrm>
          <a:prstGeom prst="rect">
            <a:avLst/>
          </a:prstGeom>
          <a:noFill/>
        </p:spPr>
      </p:pic>
      <p:pic>
        <p:nvPicPr>
          <p:cNvPr id="14" name="Picture 2" descr="http://images.wikia.com/lostpedia/de/images/2/2e/Sta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19672" y="3933136"/>
            <a:ext cx="720000" cy="720000"/>
          </a:xfrm>
          <a:prstGeom prst="rect">
            <a:avLst/>
          </a:prstGeom>
          <a:noFill/>
        </p:spPr>
      </p:pic>
      <p:pic>
        <p:nvPicPr>
          <p:cNvPr id="15" name="Picture 2" descr="http://images.wikia.com/lostpedia/de/images/2/2e/Sta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19672" y="4869240"/>
            <a:ext cx="720000" cy="720000"/>
          </a:xfrm>
          <a:prstGeom prst="rect">
            <a:avLst/>
          </a:prstGeom>
          <a:noFill/>
        </p:spPr>
      </p:pic>
    </p:spTree>
    <p:extLst>
      <p:ext uri="{BB962C8B-B14F-4D97-AF65-F5344CB8AC3E}">
        <p14:creationId xmlns:p14="http://schemas.microsoft.com/office/powerpoint/2010/main" val="50209882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39750" y="301625"/>
            <a:ext cx="8229600" cy="714375"/>
          </a:xfrm>
        </p:spPr>
        <p:txBody>
          <a:bodyPr/>
          <a:lstStyle/>
          <a:p>
            <a:r>
              <a:rPr lang="nb-NO" dirty="0"/>
              <a:t>Tørre snøskred vs. våte snøskred</a:t>
            </a:r>
          </a:p>
        </p:txBody>
      </p:sp>
      <p:graphicFrame>
        <p:nvGraphicFramePr>
          <p:cNvPr id="5" name="Group 19"/>
          <p:cNvGraphicFramePr>
            <a:graphicFrameLocks noGrp="1"/>
          </p:cNvGraphicFramePr>
          <p:nvPr/>
        </p:nvGraphicFramePr>
        <p:xfrm>
          <a:off x="395536" y="1069489"/>
          <a:ext cx="8424936" cy="4897394"/>
        </p:xfrm>
        <a:graphic>
          <a:graphicData uri="http://schemas.openxmlformats.org/drawingml/2006/table">
            <a:tbl>
              <a:tblPr firstRow="1" firstCol="1" bandCol="1">
                <a:tableStyleId>{5C22544A-7EE6-4342-B048-85BDC9FD1C3A}</a:tableStyleId>
              </a:tblPr>
              <a:tblGrid>
                <a:gridCol w="2808312">
                  <a:extLst>
                    <a:ext uri="{9D8B030D-6E8A-4147-A177-3AD203B41FA5}">
                      <a16:colId xmlns="" xmlns:a16="http://schemas.microsoft.com/office/drawing/2014/main" val="20000"/>
                    </a:ext>
                  </a:extLst>
                </a:gridCol>
                <a:gridCol w="2808312">
                  <a:extLst>
                    <a:ext uri="{9D8B030D-6E8A-4147-A177-3AD203B41FA5}">
                      <a16:colId xmlns="" xmlns:a16="http://schemas.microsoft.com/office/drawing/2014/main" val="20001"/>
                    </a:ext>
                  </a:extLst>
                </a:gridCol>
                <a:gridCol w="2808312">
                  <a:extLst>
                    <a:ext uri="{9D8B030D-6E8A-4147-A177-3AD203B41FA5}">
                      <a16:colId xmlns="" xmlns:a16="http://schemas.microsoft.com/office/drawing/2014/main" val="20002"/>
                    </a:ext>
                  </a:extLst>
                </a:gridCol>
              </a:tblGrid>
              <a:tr h="7032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b-NO" sz="1200" u="none" strike="noStrike" cap="none" normalizeH="0" baseline="0" noProof="0" dirty="0">
                          <a:ln>
                            <a:noFill/>
                          </a:ln>
                          <a:effectLst/>
                        </a:rPr>
                        <a:t> </a:t>
                      </a:r>
                      <a:endParaRPr kumimoji="0" lang="nb-NO" sz="1200" b="0" i="0" u="none" strike="noStrike" cap="none" normalizeH="0" baseline="0" noProof="0" dirty="0">
                        <a:ln>
                          <a:noFill/>
                        </a:ln>
                        <a:solidFill>
                          <a:schemeClr val="tx1"/>
                        </a:solidFill>
                        <a:effectLst/>
                        <a:latin typeface="Times New Roman" pitchFamily="18" charset="0"/>
                      </a:endParaRPr>
                    </a:p>
                  </a:txBody>
                  <a:tcPr marL="90488" marR="90488" marT="44450" marB="4445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b-NO" sz="1800" u="none" strike="noStrike" cap="none" normalizeH="0" baseline="0" noProof="0" dirty="0">
                          <a:ln>
                            <a:noFill/>
                          </a:ln>
                          <a:effectLst/>
                        </a:rPr>
                        <a:t>Tørre snøskred</a:t>
                      </a:r>
                      <a:endParaRPr kumimoji="0" lang="nb-NO" sz="1800" b="0" i="0" u="none" strike="noStrike" cap="none" normalizeH="0" baseline="0" noProof="0" dirty="0">
                        <a:ln>
                          <a:noFill/>
                        </a:ln>
                        <a:solidFill>
                          <a:schemeClr val="tx1"/>
                        </a:solidFill>
                        <a:effectLst/>
                        <a:latin typeface="Times New Roman" pitchFamily="18" charset="0"/>
                      </a:endParaRPr>
                    </a:p>
                  </a:txBody>
                  <a:tcPr marL="90488" marR="90488" marT="44450" marB="4445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b-NO" sz="1800" u="none" strike="noStrike" cap="none" normalizeH="0" baseline="0" noProof="0" dirty="0">
                          <a:ln>
                            <a:noFill/>
                          </a:ln>
                          <a:effectLst/>
                        </a:rPr>
                        <a:t>Våte snøskred</a:t>
                      </a:r>
                      <a:endParaRPr kumimoji="0" lang="nb-NO" sz="1800" b="0" i="0" u="none" strike="noStrike" cap="none" normalizeH="0" baseline="0" noProof="0" dirty="0">
                        <a:ln>
                          <a:noFill/>
                        </a:ln>
                        <a:solidFill>
                          <a:schemeClr val="tx1"/>
                        </a:solidFill>
                        <a:effectLst/>
                        <a:latin typeface="Times New Roman" pitchFamily="18" charset="0"/>
                      </a:endParaRPr>
                    </a:p>
                  </a:txBody>
                  <a:tcPr marL="90488" marR="90488" marT="44450" marB="44450" anchor="ctr" horzOverflow="overflow"/>
                </a:tc>
                <a:extLst>
                  <a:ext uri="{0D108BD9-81ED-4DB2-BD59-A6C34878D82A}">
                    <a16:rowId xmlns="" xmlns:a16="http://schemas.microsoft.com/office/drawing/2014/main" val="10000"/>
                  </a:ext>
                </a:extLst>
              </a:tr>
              <a:tr h="73338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b-NO" sz="1800" u="none" strike="noStrike" cap="none" normalizeH="0" baseline="0" noProof="0" dirty="0">
                          <a:ln>
                            <a:noFill/>
                          </a:ln>
                          <a:effectLst/>
                        </a:rPr>
                        <a:t>Utløsende faktorer</a:t>
                      </a:r>
                      <a:endParaRPr kumimoji="0" lang="nb-NO" sz="1800" b="0" i="0" u="none" strike="noStrike" cap="none" normalizeH="0" baseline="0" noProof="0" dirty="0">
                        <a:ln>
                          <a:noFill/>
                        </a:ln>
                        <a:solidFill>
                          <a:schemeClr val="tx1"/>
                        </a:solidFill>
                        <a:effectLst/>
                        <a:latin typeface="Times New Roman" pitchFamily="18" charset="0"/>
                      </a:endParaRPr>
                    </a:p>
                  </a:txBody>
                  <a:tcPr marL="90488" marR="90488" marT="44450" marB="44450" horzOverflow="overflow"/>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nb-NO" sz="1600" u="none" strike="noStrike" cap="none" normalizeH="0" baseline="0" noProof="0" dirty="0">
                          <a:ln>
                            <a:noFill/>
                          </a:ln>
                          <a:effectLst/>
                        </a:rPr>
                        <a:t>Tilleggsbelastning overstiger styrken</a:t>
                      </a:r>
                      <a:endParaRPr kumimoji="0" lang="nb-NO" sz="1600" b="0" i="0" u="none" strike="noStrike" cap="none" normalizeH="0" baseline="0" noProof="0" dirty="0">
                        <a:ln>
                          <a:noFill/>
                        </a:ln>
                        <a:solidFill>
                          <a:schemeClr val="tx1"/>
                        </a:solidFill>
                        <a:effectLst/>
                        <a:latin typeface="Times New Roman" pitchFamily="18" charset="0"/>
                      </a:endParaRPr>
                    </a:p>
                  </a:txBody>
                  <a:tcPr marL="90488" marR="90488" marT="44450" marB="4445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b-NO" sz="1600" u="none" strike="noStrike" cap="none" normalizeH="0" baseline="0" noProof="0" dirty="0">
                          <a:ln>
                            <a:noFill/>
                          </a:ln>
                          <a:effectLst/>
                        </a:rPr>
                        <a:t>Avtagende styrke (og økende belastning)</a:t>
                      </a:r>
                      <a:endParaRPr kumimoji="0" lang="nb-NO" sz="1600" b="0" i="0" u="none" strike="noStrike" cap="none" normalizeH="0" baseline="0" noProof="0" dirty="0">
                        <a:ln>
                          <a:noFill/>
                        </a:ln>
                        <a:solidFill>
                          <a:schemeClr val="tx1"/>
                        </a:solidFill>
                        <a:effectLst/>
                        <a:latin typeface="Times New Roman" pitchFamily="18" charset="0"/>
                      </a:endParaRPr>
                    </a:p>
                  </a:txBody>
                  <a:tcPr marL="90488" marR="90488" marT="44450" marB="44450" horzOverflow="overflow"/>
                </a:tc>
                <a:extLst>
                  <a:ext uri="{0D108BD9-81ED-4DB2-BD59-A6C34878D82A}">
                    <a16:rowId xmlns="" xmlns:a16="http://schemas.microsoft.com/office/drawing/2014/main" val="10001"/>
                  </a:ext>
                </a:extLst>
              </a:tr>
              <a:tr h="10779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b-NO" sz="1800" u="none" strike="noStrike" cap="none" normalizeH="0" baseline="0" noProof="0" dirty="0">
                          <a:ln>
                            <a:noFill/>
                          </a:ln>
                          <a:effectLst/>
                        </a:rPr>
                        <a:t>Hvordan er mennesker involvert?</a:t>
                      </a:r>
                      <a:endParaRPr kumimoji="0" lang="nb-NO" sz="1800" b="0" i="0" u="none" strike="noStrike" cap="none" normalizeH="0" baseline="0" noProof="0" dirty="0">
                        <a:ln>
                          <a:noFill/>
                        </a:ln>
                        <a:solidFill>
                          <a:schemeClr val="tx1"/>
                        </a:solidFill>
                        <a:effectLst/>
                        <a:latin typeface="Times New Roman" pitchFamily="18" charset="0"/>
                      </a:endParaRPr>
                    </a:p>
                  </a:txBody>
                  <a:tcPr marL="90488" marR="90488" marT="44450" marB="44450" horzOverflow="overflow"/>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nb-NO" sz="1600" u="none" strike="noStrike" cap="none" normalizeH="0" baseline="0" noProof="0" dirty="0">
                          <a:ln>
                            <a:noFill/>
                          </a:ln>
                          <a:effectLst/>
                        </a:rPr>
                        <a:t>Utløst av den forulykkede eller en i gruppen i 90% av tilfellene</a:t>
                      </a:r>
                      <a:endParaRPr kumimoji="0" lang="nb-NO" sz="1600" b="0" i="0" u="none" strike="noStrike" cap="none" normalizeH="0" baseline="0" noProof="0" dirty="0">
                        <a:ln>
                          <a:noFill/>
                        </a:ln>
                        <a:solidFill>
                          <a:schemeClr val="tx1"/>
                        </a:solidFill>
                        <a:effectLst/>
                        <a:latin typeface="Times New Roman" pitchFamily="18" charset="0"/>
                      </a:endParaRPr>
                    </a:p>
                  </a:txBody>
                  <a:tcPr marL="90488" marR="90488" marT="44450" marB="4445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b-NO" sz="1600" u="none" strike="noStrike" cap="none" normalizeH="0" baseline="0" noProof="0" dirty="0">
                          <a:ln>
                            <a:noFill/>
                          </a:ln>
                          <a:effectLst/>
                        </a:rPr>
                        <a:t>Kunstig utløsning krever meget stor tilleggsbelastning. Fleste ulykker er naturlige skred. Infrastruktur. </a:t>
                      </a:r>
                      <a:endParaRPr kumimoji="0" lang="nb-NO" sz="1600" b="0" i="0" u="none" strike="noStrike" cap="none" normalizeH="0" baseline="0" noProof="0" dirty="0">
                        <a:ln>
                          <a:noFill/>
                        </a:ln>
                        <a:solidFill>
                          <a:schemeClr val="tx1"/>
                        </a:solidFill>
                        <a:effectLst/>
                        <a:latin typeface="Times New Roman" pitchFamily="18" charset="0"/>
                      </a:endParaRPr>
                    </a:p>
                  </a:txBody>
                  <a:tcPr marL="90488" marR="90488" marT="44450" marB="44450" horzOverflow="overflow"/>
                </a:tc>
                <a:extLst>
                  <a:ext uri="{0D108BD9-81ED-4DB2-BD59-A6C34878D82A}">
                    <a16:rowId xmlns="" xmlns:a16="http://schemas.microsoft.com/office/drawing/2014/main" val="10002"/>
                  </a:ext>
                </a:extLst>
              </a:tr>
              <a:tr h="10763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b-NO" sz="1800" u="none" strike="noStrike" cap="none" normalizeH="0" baseline="0" noProof="0" dirty="0">
                          <a:ln>
                            <a:noFill/>
                          </a:ln>
                          <a:effectLst/>
                        </a:rPr>
                        <a:t>Vær som fører til utløsning</a:t>
                      </a:r>
                      <a:endParaRPr kumimoji="0" lang="nb-NO" sz="1800" b="0" i="0" u="none" strike="noStrike" cap="none" normalizeH="0" baseline="0" noProof="0" dirty="0">
                        <a:ln>
                          <a:noFill/>
                        </a:ln>
                        <a:solidFill>
                          <a:schemeClr val="tx1"/>
                        </a:solidFill>
                        <a:effectLst/>
                        <a:latin typeface="Times New Roman" pitchFamily="18" charset="0"/>
                      </a:endParaRPr>
                    </a:p>
                  </a:txBody>
                  <a:tcPr marL="90488" marR="90488" marT="44450" marB="44450" horzOverflow="overflow"/>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nb-NO" sz="1600" u="none" strike="noStrike" cap="none" normalizeH="0" baseline="0" noProof="0" dirty="0">
                          <a:ln>
                            <a:noFill/>
                          </a:ln>
                          <a:effectLst/>
                        </a:rPr>
                        <a:t>Nysnø og/eller vind</a:t>
                      </a:r>
                      <a:endParaRPr kumimoji="0" lang="nb-NO" sz="1600" b="0" i="0" u="none" strike="noStrike" cap="none" normalizeH="0" baseline="0" noProof="0" dirty="0">
                        <a:ln>
                          <a:noFill/>
                        </a:ln>
                        <a:solidFill>
                          <a:schemeClr val="tx1"/>
                        </a:solidFill>
                        <a:effectLst/>
                        <a:latin typeface="Times New Roman" pitchFamily="18" charset="0"/>
                      </a:endParaRPr>
                    </a:p>
                  </a:txBody>
                  <a:tcPr marL="90488" marR="90488" marT="44450" marB="4445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b-NO" sz="1600" u="none" strike="noStrike" cap="none" normalizeH="0" baseline="0" noProof="0" dirty="0">
                          <a:ln>
                            <a:noFill/>
                          </a:ln>
                          <a:effectLst/>
                        </a:rPr>
                        <a:t>Nedbør, ofte regn; smeltevann pga. sol og/eller høye temperaturer</a:t>
                      </a:r>
                      <a:endParaRPr kumimoji="0" lang="nb-NO" sz="1600" b="0" i="0" u="none" strike="noStrike" cap="none" normalizeH="0" baseline="0" noProof="0" dirty="0">
                        <a:ln>
                          <a:noFill/>
                        </a:ln>
                        <a:solidFill>
                          <a:schemeClr val="tx1"/>
                        </a:solidFill>
                        <a:effectLst/>
                        <a:latin typeface="Times New Roman" pitchFamily="18" charset="0"/>
                      </a:endParaRPr>
                    </a:p>
                  </a:txBody>
                  <a:tcPr marL="90488" marR="90488" marT="44450" marB="44450" horzOverflow="overflow"/>
                </a:tc>
                <a:extLst>
                  <a:ext uri="{0D108BD9-81ED-4DB2-BD59-A6C34878D82A}">
                    <a16:rowId xmlns="" xmlns:a16="http://schemas.microsoft.com/office/drawing/2014/main" val="10003"/>
                  </a:ext>
                </a:extLst>
              </a:tr>
              <a:tr h="10763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b-NO" sz="1800" u="none" strike="noStrike" cap="none" normalizeH="0" baseline="0" noProof="0" dirty="0">
                          <a:ln>
                            <a:noFill/>
                          </a:ln>
                          <a:effectLst/>
                        </a:rPr>
                        <a:t>Skredbevegelse</a:t>
                      </a:r>
                      <a:endParaRPr kumimoji="0" lang="nb-NO" sz="1800" b="0" i="0" u="none" strike="noStrike" cap="none" normalizeH="0" baseline="0" noProof="0" dirty="0">
                        <a:ln>
                          <a:noFill/>
                        </a:ln>
                        <a:solidFill>
                          <a:schemeClr val="tx1"/>
                        </a:solidFill>
                        <a:effectLst/>
                        <a:latin typeface="Times New Roman" pitchFamily="18" charset="0"/>
                      </a:endParaRPr>
                    </a:p>
                  </a:txBody>
                  <a:tcPr marL="90488" marR="90488" marT="44450" marB="44450" horzOverflow="overflow"/>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nb-NO" sz="1600" u="none" strike="noStrike" cap="none" normalizeH="0" baseline="0" noProof="0" dirty="0">
                          <a:ln>
                            <a:noFill/>
                          </a:ln>
                          <a:effectLst/>
                        </a:rPr>
                        <a:t>Rask, opp til 100 km/t, </a:t>
                      </a:r>
                      <a:r>
                        <a:rPr kumimoji="0" lang="nb-NO" sz="1600" u="none" strike="noStrike" cap="none" normalizeH="0" baseline="0" noProof="0" dirty="0" err="1">
                          <a:ln>
                            <a:noFill/>
                          </a:ln>
                          <a:effectLst/>
                        </a:rPr>
                        <a:t>evnt</a:t>
                      </a:r>
                      <a:r>
                        <a:rPr kumimoji="0" lang="nb-NO" sz="1600" u="none" strike="noStrike" cap="none" normalizeH="0" baseline="0" noProof="0" dirty="0">
                          <a:ln>
                            <a:noFill/>
                          </a:ln>
                          <a:effectLst/>
                        </a:rPr>
                        <a:t> med støvsky. Langt utløp</a:t>
                      </a:r>
                      <a:endParaRPr kumimoji="0" lang="nb-NO" sz="1600" b="0" i="0" u="none" strike="noStrike" cap="none" normalizeH="0" baseline="0" noProof="0" dirty="0">
                        <a:ln>
                          <a:noFill/>
                        </a:ln>
                        <a:solidFill>
                          <a:schemeClr val="tx1"/>
                        </a:solidFill>
                        <a:effectLst/>
                        <a:latin typeface="Times New Roman" pitchFamily="18" charset="0"/>
                      </a:endParaRPr>
                    </a:p>
                  </a:txBody>
                  <a:tcPr marL="90488" marR="90488" marT="44450" marB="4445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b-NO" sz="1600" u="none" strike="noStrike" cap="none" normalizeH="0" baseline="0" noProof="0" dirty="0">
                          <a:ln>
                            <a:noFill/>
                          </a:ln>
                          <a:effectLst/>
                        </a:rPr>
                        <a:t>Sakte, 10-50 km/t, ofte ”</a:t>
                      </a:r>
                      <a:r>
                        <a:rPr kumimoji="0" lang="nb-NO" sz="1600" u="none" strike="noStrike" cap="none" normalizeH="0" baseline="0" noProof="0" dirty="0" err="1">
                          <a:ln>
                            <a:noFill/>
                          </a:ln>
                          <a:effectLst/>
                        </a:rPr>
                        <a:t>plug</a:t>
                      </a:r>
                      <a:r>
                        <a:rPr kumimoji="0" lang="nb-NO" sz="1600" u="none" strike="noStrike" cap="none" normalizeH="0" baseline="0" noProof="0" dirty="0">
                          <a:ln>
                            <a:noFill/>
                          </a:ln>
                          <a:effectLst/>
                        </a:rPr>
                        <a:t> </a:t>
                      </a:r>
                      <a:r>
                        <a:rPr kumimoji="0" lang="nb-NO" sz="1600" u="none" strike="noStrike" cap="none" normalizeH="0" baseline="0" noProof="0" dirty="0" err="1">
                          <a:ln>
                            <a:noFill/>
                          </a:ln>
                          <a:effectLst/>
                        </a:rPr>
                        <a:t>flow</a:t>
                      </a:r>
                      <a:r>
                        <a:rPr kumimoji="0" lang="nb-NO" sz="1600" u="none" strike="noStrike" cap="none" normalizeH="0" baseline="0" noProof="0" dirty="0">
                          <a:ln>
                            <a:noFill/>
                          </a:ln>
                          <a:effectLst/>
                        </a:rPr>
                        <a:t>” /strømning. Kort utløp, men store krefter.</a:t>
                      </a:r>
                      <a:endParaRPr kumimoji="0" lang="nb-NO" sz="1600" b="0" i="0" u="none" strike="noStrike" cap="none" normalizeH="0" baseline="0" noProof="0" dirty="0">
                        <a:ln>
                          <a:noFill/>
                        </a:ln>
                        <a:solidFill>
                          <a:schemeClr val="tx1"/>
                        </a:solidFill>
                        <a:effectLst/>
                        <a:latin typeface="Times New Roman" pitchFamily="18" charset="0"/>
                      </a:endParaRPr>
                    </a:p>
                  </a:txBody>
                  <a:tcPr marL="90488" marR="90488" marT="44450" marB="44450" horzOverflow="overflow"/>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55251037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19138" y="301625"/>
            <a:ext cx="7777162" cy="736953"/>
          </a:xfrm>
        </p:spPr>
        <p:txBody>
          <a:bodyPr/>
          <a:lstStyle/>
          <a:p>
            <a:r>
              <a:rPr lang="nb-NO" dirty="0"/>
              <a:t>Skredklima og våtsnøskred</a:t>
            </a:r>
          </a:p>
        </p:txBody>
      </p:sp>
      <p:sp>
        <p:nvSpPr>
          <p:cNvPr id="3" name="Plassholder for innhold 2"/>
          <p:cNvSpPr>
            <a:spLocks noGrp="1"/>
          </p:cNvSpPr>
          <p:nvPr>
            <p:ph idx="1"/>
          </p:nvPr>
        </p:nvSpPr>
        <p:spPr>
          <a:xfrm>
            <a:off x="719138" y="1365956"/>
            <a:ext cx="5072062" cy="4547482"/>
          </a:xfrm>
        </p:spPr>
        <p:txBody>
          <a:bodyPr>
            <a:normAutofit/>
          </a:bodyPr>
          <a:lstStyle/>
          <a:p>
            <a:r>
              <a:rPr lang="nb-NO" dirty="0"/>
              <a:t>Maritimt klima:</a:t>
            </a:r>
          </a:p>
          <a:p>
            <a:pPr lvl="1">
              <a:buFont typeface="Arial" pitchFamily="34" charset="0"/>
              <a:buChar char="•"/>
            </a:pPr>
            <a:r>
              <a:rPr lang="nb-NO" dirty="0"/>
              <a:t>Mye nedbør, varmt, mange stormer</a:t>
            </a:r>
          </a:p>
          <a:p>
            <a:pPr lvl="1">
              <a:buFont typeface="Arial" pitchFamily="34" charset="0"/>
              <a:buChar char="•"/>
            </a:pPr>
            <a:r>
              <a:rPr lang="nb-NO" dirty="0"/>
              <a:t>Våtsnøskred </a:t>
            </a:r>
            <a:r>
              <a:rPr lang="nb-NO" b="1" dirty="0"/>
              <a:t>hyppig problem</a:t>
            </a:r>
            <a:r>
              <a:rPr lang="nb-NO" dirty="0"/>
              <a:t> gjennom hele vinteren</a:t>
            </a:r>
          </a:p>
          <a:p>
            <a:pPr lvl="1">
              <a:buFont typeface="Arial" pitchFamily="34" charset="0"/>
              <a:buChar char="•"/>
            </a:pPr>
            <a:r>
              <a:rPr lang="nb-NO" dirty="0"/>
              <a:t>Nedbør ofte utløsende faktor</a:t>
            </a:r>
          </a:p>
          <a:p>
            <a:r>
              <a:rPr lang="nb-NO" dirty="0"/>
              <a:t>Interkontinentalt klima:</a:t>
            </a:r>
          </a:p>
          <a:p>
            <a:pPr lvl="1">
              <a:buFont typeface="Arial" pitchFamily="34" charset="0"/>
              <a:buChar char="•"/>
            </a:pPr>
            <a:r>
              <a:rPr lang="nb-NO" b="1" dirty="0"/>
              <a:t>Varierende problem</a:t>
            </a:r>
            <a:r>
              <a:rPr lang="nb-NO" dirty="0"/>
              <a:t>, mest på våren</a:t>
            </a:r>
          </a:p>
          <a:p>
            <a:pPr lvl="1">
              <a:buFont typeface="Arial" pitchFamily="34" charset="0"/>
              <a:buChar char="•"/>
            </a:pPr>
            <a:r>
              <a:rPr lang="nb-NO" dirty="0"/>
              <a:t>Lagdeling er kritisk</a:t>
            </a:r>
          </a:p>
        </p:txBody>
      </p:sp>
      <p:pic>
        <p:nvPicPr>
          <p:cNvPr id="4" name="Picture 4" descr="instability-typ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5910263" y="1363134"/>
            <a:ext cx="3233737" cy="2209800"/>
          </a:xfrm>
          <a:prstGeom prst="rect">
            <a:avLst/>
          </a:prstGeom>
          <a:noFill/>
          <a:ln/>
        </p:spPr>
      </p:pic>
      <p:pic>
        <p:nvPicPr>
          <p:cNvPr id="5" name="Picture 5" descr="instability-tim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a:xfrm>
            <a:off x="5783263" y="3601156"/>
            <a:ext cx="3360737" cy="2209800"/>
          </a:xfrm>
          <a:prstGeom prst="rect">
            <a:avLst/>
          </a:prstGeom>
          <a:noFill/>
          <a:ln/>
        </p:spPr>
      </p:pic>
      <p:sp>
        <p:nvSpPr>
          <p:cNvPr id="6" name="TekstSylinder 5"/>
          <p:cNvSpPr txBox="1"/>
          <p:nvPr/>
        </p:nvSpPr>
        <p:spPr>
          <a:xfrm>
            <a:off x="7630408" y="5733256"/>
            <a:ext cx="1550104" cy="307777"/>
          </a:xfrm>
          <a:prstGeom prst="rect">
            <a:avLst/>
          </a:prstGeom>
          <a:noFill/>
        </p:spPr>
        <p:txBody>
          <a:bodyPr wrap="none" rtlCol="0">
            <a:spAutoFit/>
          </a:bodyPr>
          <a:lstStyle/>
          <a:p>
            <a:r>
              <a:rPr lang="nb-NO" sz="1400" dirty="0">
                <a:solidFill>
                  <a:schemeClr val="bg1">
                    <a:lumMod val="65000"/>
                  </a:schemeClr>
                </a:solidFill>
              </a:rPr>
              <a:t>© Bruce </a:t>
            </a:r>
            <a:r>
              <a:rPr lang="nb-NO" sz="1400" dirty="0" err="1">
                <a:solidFill>
                  <a:schemeClr val="bg1">
                    <a:lumMod val="65000"/>
                  </a:schemeClr>
                </a:solidFill>
              </a:rPr>
              <a:t>Tremper</a:t>
            </a:r>
            <a:endParaRPr lang="nb-NO" sz="1400" dirty="0">
              <a:solidFill>
                <a:schemeClr val="bg1">
                  <a:lumMod val="65000"/>
                </a:schemeClr>
              </a:solidFill>
            </a:endParaRPr>
          </a:p>
        </p:txBody>
      </p:sp>
    </p:spTree>
    <p:extLst>
      <p:ext uri="{BB962C8B-B14F-4D97-AF65-F5344CB8AC3E}">
        <p14:creationId xmlns:p14="http://schemas.microsoft.com/office/powerpoint/2010/main" val="2598525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p:cNvSpPr>
            <a:spLocks noGrp="1"/>
          </p:cNvSpPr>
          <p:nvPr>
            <p:ph type="sldNum" sz="quarter" idx="12"/>
          </p:nvPr>
        </p:nvSpPr>
        <p:spPr/>
        <p:txBody>
          <a:bodyPr/>
          <a:lstStyle/>
          <a:p>
            <a:fld id="{F5E46168-7A2B-49CA-A96B-6697D051E913}" type="slidenum">
              <a:rPr lang="en-US" altLang="nb-NO"/>
              <a:pPr/>
              <a:t>16</a:t>
            </a:fld>
            <a:endParaRPr lang="en-US" altLang="nb-NO"/>
          </a:p>
        </p:txBody>
      </p:sp>
      <p:pic>
        <p:nvPicPr>
          <p:cNvPr id="96260" name="Picture 4" descr="psh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3568" y="0"/>
            <a:ext cx="7056000" cy="6226499"/>
          </a:xfrm>
          <a:prstGeom prst="rect">
            <a:avLst/>
          </a:prstGeom>
          <a:noFill/>
          <a:extLst>
            <a:ext uri="{909E8E84-426E-40DD-AFC4-6F175D3DCCD1}">
              <a14:hiddenFill xmlns:a14="http://schemas.microsoft.com/office/drawing/2010/main">
                <a:solidFill>
                  <a:srgbClr val="FFFFFF"/>
                </a:solidFill>
              </a14:hiddenFill>
            </a:ext>
          </a:extLst>
        </p:spPr>
      </p:pic>
      <p:sp>
        <p:nvSpPr>
          <p:cNvPr id="96261" name="Text Box 5"/>
          <p:cNvSpPr txBox="1">
            <a:spLocks noChangeArrowheads="1"/>
          </p:cNvSpPr>
          <p:nvPr/>
        </p:nvSpPr>
        <p:spPr bwMode="auto">
          <a:xfrm>
            <a:off x="6170984" y="6597352"/>
            <a:ext cx="36576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nb-NO" sz="1400" dirty="0">
                <a:solidFill>
                  <a:schemeClr val="bg1">
                    <a:lumMod val="65000"/>
                  </a:schemeClr>
                </a:solidFill>
              </a:rPr>
              <a:t>Source: </a:t>
            </a:r>
            <a:r>
              <a:rPr lang="en-US" altLang="nb-NO" sz="1400" dirty="0" err="1">
                <a:solidFill>
                  <a:schemeClr val="bg1">
                    <a:lumMod val="65000"/>
                  </a:schemeClr>
                </a:solidFill>
              </a:rPr>
              <a:t>DeWalle</a:t>
            </a:r>
            <a:r>
              <a:rPr lang="en-US" altLang="nb-NO" sz="1400" dirty="0">
                <a:solidFill>
                  <a:schemeClr val="bg1">
                    <a:lumMod val="65000"/>
                  </a:schemeClr>
                </a:solidFill>
              </a:rPr>
              <a:t> &amp; </a:t>
            </a:r>
            <a:r>
              <a:rPr lang="en-US" altLang="nb-NO" sz="1400" dirty="0" err="1">
                <a:solidFill>
                  <a:schemeClr val="bg1">
                    <a:lumMod val="65000"/>
                  </a:schemeClr>
                </a:solidFill>
              </a:rPr>
              <a:t>Rango</a:t>
            </a:r>
            <a:r>
              <a:rPr lang="en-US" altLang="nb-NO" sz="1400" dirty="0">
                <a:solidFill>
                  <a:schemeClr val="bg1">
                    <a:lumMod val="65000"/>
                  </a:schemeClr>
                </a:solidFill>
              </a:rPr>
              <a:t> (2008)</a:t>
            </a:r>
          </a:p>
        </p:txBody>
      </p:sp>
    </p:spTree>
    <p:extLst>
      <p:ext uri="{BB962C8B-B14F-4D97-AF65-F5344CB8AC3E}">
        <p14:creationId xmlns:p14="http://schemas.microsoft.com/office/powerpoint/2010/main" val="13310949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07112" y="117312"/>
            <a:ext cx="4929776" cy="6120000"/>
          </a:xfrm>
          <a:prstGeom prst="rect">
            <a:avLst/>
          </a:prstGeom>
        </p:spPr>
      </p:pic>
      <p:sp>
        <p:nvSpPr>
          <p:cNvPr id="3" name="Rektangel 2"/>
          <p:cNvSpPr/>
          <p:nvPr/>
        </p:nvSpPr>
        <p:spPr>
          <a:xfrm>
            <a:off x="6012160" y="6597352"/>
            <a:ext cx="2991268" cy="307777"/>
          </a:xfrm>
          <a:prstGeom prst="rect">
            <a:avLst/>
          </a:prstGeom>
        </p:spPr>
        <p:txBody>
          <a:bodyPr wrap="none">
            <a:spAutoFit/>
          </a:bodyPr>
          <a:lstStyle/>
          <a:p>
            <a:pPr>
              <a:spcBef>
                <a:spcPct val="50000"/>
              </a:spcBef>
            </a:pPr>
            <a:r>
              <a:rPr lang="en-US" altLang="nb-NO" sz="1400" dirty="0">
                <a:solidFill>
                  <a:schemeClr val="bg1">
                    <a:lumMod val="65000"/>
                  </a:schemeClr>
                </a:solidFill>
              </a:rPr>
              <a:t>Source: McClung &amp; </a:t>
            </a:r>
            <a:r>
              <a:rPr lang="en-US" altLang="nb-NO" sz="1400" dirty="0" err="1">
                <a:solidFill>
                  <a:schemeClr val="bg1">
                    <a:lumMod val="65000"/>
                  </a:schemeClr>
                </a:solidFill>
              </a:rPr>
              <a:t>Schaerer</a:t>
            </a:r>
            <a:r>
              <a:rPr lang="en-US" altLang="nb-NO" sz="1400" dirty="0">
                <a:solidFill>
                  <a:schemeClr val="bg1">
                    <a:lumMod val="65000"/>
                  </a:schemeClr>
                </a:solidFill>
              </a:rPr>
              <a:t>, 2006</a:t>
            </a:r>
          </a:p>
        </p:txBody>
      </p:sp>
    </p:spTree>
    <p:extLst>
      <p:ext uri="{BB962C8B-B14F-4D97-AF65-F5344CB8AC3E}">
        <p14:creationId xmlns:p14="http://schemas.microsoft.com/office/powerpoint/2010/main" val="524357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2000" y="709612"/>
            <a:ext cx="8640000" cy="4874941"/>
          </a:xfrm>
          <a:prstGeom prst="rect">
            <a:avLst/>
          </a:prstGeom>
        </p:spPr>
      </p:pic>
      <p:sp>
        <p:nvSpPr>
          <p:cNvPr id="3" name="Rektangel 2"/>
          <p:cNvSpPr/>
          <p:nvPr/>
        </p:nvSpPr>
        <p:spPr>
          <a:xfrm>
            <a:off x="6012160" y="6597352"/>
            <a:ext cx="2991268" cy="307777"/>
          </a:xfrm>
          <a:prstGeom prst="rect">
            <a:avLst/>
          </a:prstGeom>
        </p:spPr>
        <p:txBody>
          <a:bodyPr wrap="none">
            <a:spAutoFit/>
          </a:bodyPr>
          <a:lstStyle/>
          <a:p>
            <a:pPr>
              <a:spcBef>
                <a:spcPct val="50000"/>
              </a:spcBef>
            </a:pPr>
            <a:r>
              <a:rPr lang="en-US" altLang="nb-NO" sz="1400" dirty="0">
                <a:solidFill>
                  <a:schemeClr val="bg1">
                    <a:lumMod val="65000"/>
                  </a:schemeClr>
                </a:solidFill>
              </a:rPr>
              <a:t>Source: McClung &amp; </a:t>
            </a:r>
            <a:r>
              <a:rPr lang="en-US" altLang="nb-NO" sz="1400" dirty="0" err="1">
                <a:solidFill>
                  <a:schemeClr val="bg1">
                    <a:lumMod val="65000"/>
                  </a:schemeClr>
                </a:solidFill>
              </a:rPr>
              <a:t>Schaerer</a:t>
            </a:r>
            <a:r>
              <a:rPr lang="en-US" altLang="nb-NO" sz="1400" dirty="0">
                <a:solidFill>
                  <a:schemeClr val="bg1">
                    <a:lumMod val="65000"/>
                  </a:schemeClr>
                </a:solidFill>
              </a:rPr>
              <a:t>, 2006</a:t>
            </a:r>
          </a:p>
        </p:txBody>
      </p:sp>
    </p:spTree>
    <p:extLst>
      <p:ext uri="{BB962C8B-B14F-4D97-AF65-F5344CB8AC3E}">
        <p14:creationId xmlns:p14="http://schemas.microsoft.com/office/powerpoint/2010/main" val="4128219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Plassholder for lysbildenummer 6"/>
          <p:cNvSpPr>
            <a:spLocks noGrp="1"/>
          </p:cNvSpPr>
          <p:nvPr>
            <p:ph type="sldNum" sz="quarter" idx="12"/>
          </p:nvPr>
        </p:nvSpPr>
        <p:spPr>
          <a:noFill/>
        </p:spPr>
        <p:txBody>
          <a:bodyPr/>
          <a:lstStyle/>
          <a:p>
            <a:r>
              <a:rPr lang="nb-NO"/>
              <a:t> </a:t>
            </a:r>
            <a:fld id="{F15E7859-1838-4C28-B0B1-BBC04C82C116}" type="slidenum">
              <a:rPr lang="nb-NO"/>
              <a:pPr/>
              <a:t>19</a:t>
            </a:fld>
            <a:endParaRPr lang="nb-NO"/>
          </a:p>
        </p:txBody>
      </p:sp>
      <p:sp>
        <p:nvSpPr>
          <p:cNvPr id="5123" name="Rectangle 8"/>
          <p:cNvSpPr>
            <a:spLocks noGrp="1" noChangeArrowheads="1"/>
          </p:cNvSpPr>
          <p:nvPr>
            <p:ph type="title"/>
          </p:nvPr>
        </p:nvSpPr>
        <p:spPr>
          <a:xfrm>
            <a:off x="323850" y="-27384"/>
            <a:ext cx="8496300" cy="1143000"/>
          </a:xfrm>
        </p:spPr>
        <p:txBody>
          <a:bodyPr/>
          <a:lstStyle/>
          <a:p>
            <a:pPr eaLnBrk="1" hangingPunct="1"/>
            <a:r>
              <a:rPr lang="nb-NO" dirty="0"/>
              <a:t>Nedbrytende omvandling</a:t>
            </a:r>
          </a:p>
        </p:txBody>
      </p:sp>
      <p:sp>
        <p:nvSpPr>
          <p:cNvPr id="5128" name="Rectangle 12"/>
          <p:cNvSpPr>
            <a:spLocks noChangeArrowheads="1"/>
          </p:cNvSpPr>
          <p:nvPr/>
        </p:nvSpPr>
        <p:spPr bwMode="auto">
          <a:xfrm>
            <a:off x="1835671" y="5299571"/>
            <a:ext cx="5472658" cy="577701"/>
          </a:xfrm>
          <a:prstGeom prst="rect">
            <a:avLst/>
          </a:prstGeom>
          <a:noFill/>
          <a:ln w="9525">
            <a:noFill/>
            <a:miter lim="800000"/>
            <a:headEnd/>
            <a:tailEnd/>
          </a:ln>
        </p:spPr>
        <p:txBody>
          <a:bodyPr/>
          <a:lstStyle/>
          <a:p>
            <a:pPr marL="342900" indent="-342900" algn="ctr">
              <a:spcBef>
                <a:spcPct val="20000"/>
              </a:spcBef>
              <a:spcAft>
                <a:spcPct val="20000"/>
              </a:spcAft>
              <a:buClr>
                <a:srgbClr val="FF0000"/>
              </a:buClr>
              <a:buSzPct val="85000"/>
            </a:pPr>
            <a:r>
              <a:rPr lang="nb-NO" sz="2000" dirty="0">
                <a:solidFill>
                  <a:srgbClr val="FF0000"/>
                </a:solidFill>
              </a:rPr>
              <a:t>Fører til flakdannelse</a:t>
            </a:r>
          </a:p>
          <a:p>
            <a:pPr marL="342900" indent="-342900" algn="ctr">
              <a:spcBef>
                <a:spcPct val="20000"/>
              </a:spcBef>
              <a:spcAft>
                <a:spcPct val="20000"/>
              </a:spcAft>
              <a:buClr>
                <a:srgbClr val="FF0000"/>
              </a:buClr>
              <a:buSzPct val="85000"/>
            </a:pPr>
            <a:r>
              <a:rPr lang="nb-NO" sz="2000" dirty="0">
                <a:solidFill>
                  <a:srgbClr val="FF0000"/>
                </a:solidFill>
              </a:rPr>
              <a:t>Fører til utløsning av løssnøskred</a:t>
            </a:r>
            <a:endParaRPr lang="nb-NO" sz="2400" dirty="0">
              <a:solidFill>
                <a:srgbClr val="FF0000"/>
              </a:solidFill>
            </a:endParaRPr>
          </a:p>
        </p:txBody>
      </p:sp>
      <p:grpSp>
        <p:nvGrpSpPr>
          <p:cNvPr id="19" name="Gruppe 18"/>
          <p:cNvGrpSpPr/>
          <p:nvPr/>
        </p:nvGrpSpPr>
        <p:grpSpPr>
          <a:xfrm>
            <a:off x="365919" y="980728"/>
            <a:ext cx="8094513" cy="3006080"/>
            <a:chOff x="365919" y="1844824"/>
            <a:chExt cx="8094513" cy="3006080"/>
          </a:xfrm>
        </p:grpSpPr>
        <p:pic>
          <p:nvPicPr>
            <p:cNvPr id="8" name="Bilde 7" descr="equiliprium growth.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55576" y="1916832"/>
              <a:ext cx="7704856" cy="2934072"/>
            </a:xfrm>
            <a:prstGeom prst="rect">
              <a:avLst/>
            </a:prstGeom>
          </p:spPr>
        </p:pic>
        <p:sp>
          <p:nvSpPr>
            <p:cNvPr id="15" name="TekstSylinder 14"/>
            <p:cNvSpPr txBox="1"/>
            <p:nvPr/>
          </p:nvSpPr>
          <p:spPr>
            <a:xfrm>
              <a:off x="1475656" y="1844824"/>
              <a:ext cx="1941557" cy="369332"/>
            </a:xfrm>
            <a:prstGeom prst="rect">
              <a:avLst/>
            </a:prstGeom>
            <a:noFill/>
          </p:spPr>
          <p:txBody>
            <a:bodyPr wrap="none" rtlCol="0">
              <a:spAutoFit/>
            </a:bodyPr>
            <a:lstStyle/>
            <a:p>
              <a:r>
                <a:rPr lang="nb-NO" dirty="0"/>
                <a:t>Opprinelig høyde</a:t>
              </a:r>
            </a:p>
          </p:txBody>
        </p:sp>
        <p:cxnSp>
          <p:nvCxnSpPr>
            <p:cNvPr id="17" name="Rett pil 16"/>
            <p:cNvCxnSpPr/>
            <p:nvPr/>
          </p:nvCxnSpPr>
          <p:spPr>
            <a:xfrm>
              <a:off x="4499992" y="2204864"/>
              <a:ext cx="0" cy="792088"/>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kstSylinder 19"/>
            <p:cNvSpPr txBox="1"/>
            <p:nvPr/>
          </p:nvSpPr>
          <p:spPr>
            <a:xfrm>
              <a:off x="4572000" y="2420888"/>
              <a:ext cx="966931" cy="369332"/>
            </a:xfrm>
            <a:prstGeom prst="rect">
              <a:avLst/>
            </a:prstGeom>
            <a:noFill/>
          </p:spPr>
          <p:txBody>
            <a:bodyPr wrap="none" rtlCol="0">
              <a:spAutoFit/>
            </a:bodyPr>
            <a:lstStyle/>
            <a:p>
              <a:r>
                <a:rPr lang="nb-NO" dirty="0"/>
                <a:t>Setning</a:t>
              </a:r>
            </a:p>
          </p:txBody>
        </p:sp>
        <p:sp>
          <p:nvSpPr>
            <p:cNvPr id="21" name="TekstSylinder 20"/>
            <p:cNvSpPr txBox="1"/>
            <p:nvPr/>
          </p:nvSpPr>
          <p:spPr>
            <a:xfrm>
              <a:off x="7092280" y="3068960"/>
              <a:ext cx="966931" cy="369332"/>
            </a:xfrm>
            <a:prstGeom prst="rect">
              <a:avLst/>
            </a:prstGeom>
            <a:noFill/>
          </p:spPr>
          <p:txBody>
            <a:bodyPr wrap="none" rtlCol="0">
              <a:spAutoFit/>
            </a:bodyPr>
            <a:lstStyle/>
            <a:p>
              <a:r>
                <a:rPr lang="nb-NO" dirty="0"/>
                <a:t>Setning</a:t>
              </a:r>
            </a:p>
          </p:txBody>
        </p:sp>
        <p:sp>
          <p:nvSpPr>
            <p:cNvPr id="22" name="Rektangel 21"/>
            <p:cNvSpPr/>
            <p:nvPr/>
          </p:nvSpPr>
          <p:spPr>
            <a:xfrm>
              <a:off x="827584" y="2204864"/>
              <a:ext cx="3096344" cy="2016224"/>
            </a:xfrm>
            <a:prstGeom prst="rect">
              <a:avLst/>
            </a:prstGeom>
            <a:noFill/>
            <a:ln w="28575">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0" name="Rett linje 9"/>
            <p:cNvCxnSpPr/>
            <p:nvPr/>
          </p:nvCxnSpPr>
          <p:spPr>
            <a:xfrm>
              <a:off x="1043608" y="2204864"/>
              <a:ext cx="720080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3" name="Rektangel 22"/>
            <p:cNvSpPr/>
            <p:nvPr/>
          </p:nvSpPr>
          <p:spPr>
            <a:xfrm>
              <a:off x="4572000" y="2996952"/>
              <a:ext cx="1872208" cy="1224136"/>
            </a:xfrm>
            <a:prstGeom prst="rect">
              <a:avLst/>
            </a:prstGeom>
            <a:noFill/>
            <a:ln w="28575">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1" name="Rett linje 10"/>
            <p:cNvCxnSpPr/>
            <p:nvPr/>
          </p:nvCxnSpPr>
          <p:spPr>
            <a:xfrm>
              <a:off x="4427984" y="2996952"/>
              <a:ext cx="3816424"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 name="Rektangel 23"/>
            <p:cNvSpPr/>
            <p:nvPr/>
          </p:nvSpPr>
          <p:spPr>
            <a:xfrm>
              <a:off x="7020272" y="3501008"/>
              <a:ext cx="1152128" cy="720080"/>
            </a:xfrm>
            <a:prstGeom prst="rect">
              <a:avLst/>
            </a:prstGeom>
            <a:noFill/>
            <a:ln w="28575">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8" name="Rett pil 17"/>
            <p:cNvCxnSpPr/>
            <p:nvPr/>
          </p:nvCxnSpPr>
          <p:spPr>
            <a:xfrm>
              <a:off x="6948264" y="2996952"/>
              <a:ext cx="0" cy="504056"/>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Rett linje 12"/>
            <p:cNvCxnSpPr/>
            <p:nvPr/>
          </p:nvCxnSpPr>
          <p:spPr>
            <a:xfrm>
              <a:off x="6876256" y="3501008"/>
              <a:ext cx="1368152"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TekstSylinder 24"/>
            <p:cNvSpPr txBox="1"/>
            <p:nvPr/>
          </p:nvSpPr>
          <p:spPr>
            <a:xfrm>
              <a:off x="365919" y="2348880"/>
              <a:ext cx="461665" cy="1823576"/>
            </a:xfrm>
            <a:prstGeom prst="rect">
              <a:avLst/>
            </a:prstGeom>
            <a:noFill/>
          </p:spPr>
          <p:txBody>
            <a:bodyPr vert="vert270" wrap="none" rtlCol="0">
              <a:spAutoFit/>
            </a:bodyPr>
            <a:lstStyle/>
            <a:p>
              <a:r>
                <a:rPr lang="nb-NO" dirty="0">
                  <a:solidFill>
                    <a:schemeClr val="bg1">
                      <a:lumMod val="50000"/>
                    </a:schemeClr>
                  </a:solidFill>
                </a:rPr>
                <a:t>Opprinelig volum</a:t>
              </a:r>
            </a:p>
          </p:txBody>
        </p:sp>
      </p:grpSp>
      <p:sp>
        <p:nvSpPr>
          <p:cNvPr id="26" name="Pil høyre 25"/>
          <p:cNvSpPr/>
          <p:nvPr/>
        </p:nvSpPr>
        <p:spPr>
          <a:xfrm>
            <a:off x="1979712" y="4293096"/>
            <a:ext cx="5760640" cy="792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Volumen, snøhøyden og luftandelen minker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Innhold</a:t>
            </a:r>
          </a:p>
        </p:txBody>
      </p:sp>
      <p:sp>
        <p:nvSpPr>
          <p:cNvPr id="3" name="Plassholder for innhold 2"/>
          <p:cNvSpPr>
            <a:spLocks noGrp="1"/>
          </p:cNvSpPr>
          <p:nvPr>
            <p:ph idx="1"/>
          </p:nvPr>
        </p:nvSpPr>
        <p:spPr>
          <a:xfrm>
            <a:off x="323850" y="1196752"/>
            <a:ext cx="8496300" cy="4060825"/>
          </a:xfrm>
        </p:spPr>
        <p:txBody>
          <a:bodyPr/>
          <a:lstStyle/>
          <a:p>
            <a:r>
              <a:rPr lang="nb-NO" sz="1600" dirty="0"/>
              <a:t>Snø</a:t>
            </a:r>
          </a:p>
          <a:p>
            <a:pPr lvl="1"/>
            <a:r>
              <a:rPr lang="nb-NO" sz="1600" dirty="0"/>
              <a:t>Snøens egenskaper</a:t>
            </a:r>
          </a:p>
          <a:p>
            <a:pPr lvl="1"/>
            <a:r>
              <a:rPr lang="nb-NO" sz="1600" dirty="0"/>
              <a:t>Omvandlingsprosesser i snøen</a:t>
            </a:r>
          </a:p>
          <a:p>
            <a:pPr lvl="1"/>
            <a:r>
              <a:rPr lang="nb-NO" sz="1600" dirty="0"/>
              <a:t>Flakdannelse</a:t>
            </a:r>
          </a:p>
          <a:p>
            <a:pPr lvl="1"/>
            <a:r>
              <a:rPr lang="nb-NO" sz="1600" dirty="0"/>
              <a:t>Dannelse av svake lag</a:t>
            </a:r>
          </a:p>
          <a:p>
            <a:r>
              <a:rPr lang="nb-NO" sz="1600" dirty="0"/>
              <a:t>Snøskred</a:t>
            </a:r>
          </a:p>
          <a:p>
            <a:pPr lvl="1"/>
            <a:r>
              <a:rPr lang="nb-NO" sz="1600" dirty="0"/>
              <a:t>Typer snøskred</a:t>
            </a:r>
          </a:p>
          <a:p>
            <a:pPr lvl="1"/>
            <a:r>
              <a:rPr lang="nb-NO" sz="1600" dirty="0"/>
              <a:t>Flakskred</a:t>
            </a:r>
          </a:p>
          <a:p>
            <a:pPr lvl="1"/>
            <a:r>
              <a:rPr lang="nb-NO" sz="1600" dirty="0"/>
              <a:t>Brudd og bruddforplantning</a:t>
            </a:r>
          </a:p>
          <a:p>
            <a:pPr lvl="1"/>
            <a:r>
              <a:rPr lang="nb-NO" sz="1600" dirty="0"/>
              <a:t>Farlige (lag-) kombinasjoner</a:t>
            </a:r>
          </a:p>
          <a:p>
            <a:pPr lvl="1"/>
            <a:r>
              <a:rPr lang="nb-NO" sz="1600" dirty="0"/>
              <a:t>Skredstørrelse</a:t>
            </a:r>
          </a:p>
          <a:p>
            <a:r>
              <a:rPr lang="nb-NO" sz="1600" dirty="0"/>
              <a:t>Stabilitetsvurdering</a:t>
            </a:r>
          </a:p>
          <a:p>
            <a:pPr lvl="1"/>
            <a:r>
              <a:rPr lang="nb-NO" sz="1600" dirty="0"/>
              <a:t>Snøprofiler (gjennomføring)</a:t>
            </a:r>
          </a:p>
          <a:p>
            <a:pPr lvl="1"/>
            <a:r>
              <a:rPr lang="nb-NO" sz="1600" dirty="0"/>
              <a:t>(In)Stabilitetstester (gjennomføring)</a:t>
            </a:r>
          </a:p>
          <a:p>
            <a:pPr lvl="1"/>
            <a:r>
              <a:rPr lang="nb-NO" sz="1600" dirty="0"/>
              <a:t>Tolkning av snøprofiler og stabilitetstester</a:t>
            </a:r>
          </a:p>
          <a:p>
            <a:pPr lvl="1"/>
            <a:endParaRPr lang="nb-NO" sz="1600" dirty="0"/>
          </a:p>
          <a:p>
            <a:pPr lvl="1"/>
            <a:endParaRPr lang="nb-NO" sz="1600" dirty="0"/>
          </a:p>
          <a:p>
            <a:pPr lvl="1"/>
            <a:endParaRPr lang="nb-NO" sz="1600" dirty="0"/>
          </a:p>
          <a:p>
            <a:endParaRPr lang="nb-NO" sz="1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Nedbrytende omvandling</a:t>
            </a:r>
          </a:p>
        </p:txBody>
      </p:sp>
      <p:sp>
        <p:nvSpPr>
          <p:cNvPr id="5" name="Plassholder for innhold 4"/>
          <p:cNvSpPr>
            <a:spLocks noGrp="1"/>
          </p:cNvSpPr>
          <p:nvPr>
            <p:ph idx="1"/>
          </p:nvPr>
        </p:nvSpPr>
        <p:spPr>
          <a:xfrm>
            <a:off x="323850" y="4264719"/>
            <a:ext cx="8496300" cy="4060825"/>
          </a:xfrm>
        </p:spPr>
        <p:txBody>
          <a:bodyPr/>
          <a:lstStyle/>
          <a:p>
            <a:r>
              <a:rPr lang="nb-NO" dirty="0"/>
              <a:t>Nær 0 C tar det noen få timer</a:t>
            </a:r>
          </a:p>
          <a:p>
            <a:r>
              <a:rPr lang="nb-NO" dirty="0"/>
              <a:t>Ved -5 C tar det en til to uker</a:t>
            </a:r>
          </a:p>
          <a:p>
            <a:r>
              <a:rPr lang="nb-NO" dirty="0"/>
              <a:t>Ved -20 C tar det rundt fire uker eller lengre</a:t>
            </a:r>
          </a:p>
        </p:txBody>
      </p:sp>
      <p:pic>
        <p:nvPicPr>
          <p:cNvPr id="4" name="Bilde 3" descr="1092thermometer.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1520" y="1772816"/>
            <a:ext cx="1600200" cy="2133600"/>
          </a:xfrm>
          <a:prstGeom prst="ellipse">
            <a:avLst/>
          </a:prstGeom>
          <a:ln>
            <a:noFill/>
          </a:ln>
          <a:effectLst>
            <a:softEdge rad="112500"/>
          </a:effectLst>
        </p:spPr>
      </p:pic>
      <p:graphicFrame>
        <p:nvGraphicFramePr>
          <p:cNvPr id="6" name="Plassholder for innhold 7"/>
          <p:cNvGraphicFramePr>
            <a:graphicFrameLocks/>
          </p:cNvGraphicFramePr>
          <p:nvPr/>
        </p:nvGraphicFramePr>
        <p:xfrm>
          <a:off x="2339752" y="1844824"/>
          <a:ext cx="6552728" cy="19442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dirty="0" err="1"/>
              <a:t>Mekanisk</a:t>
            </a:r>
            <a:r>
              <a:rPr lang="en-US" dirty="0"/>
              <a:t> “</a:t>
            </a:r>
            <a:r>
              <a:rPr lang="en-US" dirty="0" err="1"/>
              <a:t>omvandling</a:t>
            </a:r>
            <a:r>
              <a:rPr lang="en-US" dirty="0"/>
              <a:t>”</a:t>
            </a:r>
          </a:p>
        </p:txBody>
      </p:sp>
      <p:pic>
        <p:nvPicPr>
          <p:cNvPr id="3"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4542" y="1486063"/>
            <a:ext cx="42354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Bild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5096" y="1484784"/>
            <a:ext cx="3962743" cy="3145809"/>
          </a:xfrm>
          <a:prstGeom prst="rect">
            <a:avLst/>
          </a:prstGeom>
        </p:spPr>
      </p:pic>
      <p:sp>
        <p:nvSpPr>
          <p:cNvPr id="6" name="Rektangel 5"/>
          <p:cNvSpPr/>
          <p:nvPr/>
        </p:nvSpPr>
        <p:spPr>
          <a:xfrm>
            <a:off x="5472608" y="4797151"/>
            <a:ext cx="3347542" cy="646331"/>
          </a:xfrm>
          <a:prstGeom prst="rect">
            <a:avLst/>
          </a:prstGeom>
        </p:spPr>
        <p:txBody>
          <a:bodyPr wrap="square">
            <a:spAutoFit/>
          </a:bodyPr>
          <a:lstStyle/>
          <a:p>
            <a:r>
              <a:rPr lang="en-US" dirty="0" err="1"/>
              <a:t>Delvis</a:t>
            </a:r>
            <a:r>
              <a:rPr lang="en-US" dirty="0"/>
              <a:t> </a:t>
            </a:r>
            <a:r>
              <a:rPr lang="en-US" dirty="0" err="1"/>
              <a:t>nedbryttet</a:t>
            </a:r>
            <a:r>
              <a:rPr lang="en-US" dirty="0"/>
              <a:t>,</a:t>
            </a:r>
          </a:p>
          <a:p>
            <a:r>
              <a:rPr lang="en-US" dirty="0"/>
              <a:t>Stellar dendrite</a:t>
            </a:r>
          </a:p>
        </p:txBody>
      </p:sp>
      <p:sp>
        <p:nvSpPr>
          <p:cNvPr id="8" name="TekstSylinder 7"/>
          <p:cNvSpPr txBox="1"/>
          <p:nvPr/>
        </p:nvSpPr>
        <p:spPr>
          <a:xfrm>
            <a:off x="1514080" y="4797152"/>
            <a:ext cx="1736373" cy="646331"/>
          </a:xfrm>
          <a:prstGeom prst="rect">
            <a:avLst/>
          </a:prstGeom>
          <a:noFill/>
        </p:spPr>
        <p:txBody>
          <a:bodyPr wrap="none" rtlCol="0">
            <a:spAutoFit/>
          </a:bodyPr>
          <a:lstStyle/>
          <a:p>
            <a:r>
              <a:rPr lang="en-US" dirty="0" err="1"/>
              <a:t>Ny</a:t>
            </a:r>
            <a:r>
              <a:rPr lang="en-US" dirty="0"/>
              <a:t> </a:t>
            </a:r>
            <a:r>
              <a:rPr lang="en-US" dirty="0" err="1"/>
              <a:t>snø</a:t>
            </a:r>
            <a:r>
              <a:rPr lang="en-US" dirty="0"/>
              <a:t>,</a:t>
            </a:r>
          </a:p>
          <a:p>
            <a:r>
              <a:rPr lang="en-US" dirty="0"/>
              <a:t>Stellar dendrite</a:t>
            </a:r>
          </a:p>
        </p:txBody>
      </p:sp>
    </p:spTree>
    <p:extLst>
      <p:ext uri="{BB962C8B-B14F-4D97-AF65-F5344CB8AC3E}">
        <p14:creationId xmlns:p14="http://schemas.microsoft.com/office/powerpoint/2010/main" val="1432255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wind_transport_types.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 y="428604"/>
            <a:ext cx="9106199" cy="6444000"/>
          </a:xfrm>
          <a:prstGeom prst="rect">
            <a:avLst/>
          </a:prstGeom>
        </p:spPr>
      </p:pic>
      <p:sp>
        <p:nvSpPr>
          <p:cNvPr id="6" name="Tittel 5"/>
          <p:cNvSpPr>
            <a:spLocks noGrp="1"/>
          </p:cNvSpPr>
          <p:nvPr>
            <p:ph type="title"/>
          </p:nvPr>
        </p:nvSpPr>
        <p:spPr/>
        <p:txBody>
          <a:bodyPr/>
          <a:lstStyle/>
          <a:p>
            <a:r>
              <a:rPr lang="en-US" dirty="0" err="1"/>
              <a:t>Vind-transportert</a:t>
            </a:r>
            <a:r>
              <a:rPr lang="en-US" dirty="0"/>
              <a:t> </a:t>
            </a:r>
            <a:r>
              <a:rPr lang="en-US" dirty="0" err="1"/>
              <a:t>snø</a:t>
            </a:r>
            <a:endParaRPr lang="en-US" dirty="0"/>
          </a:p>
        </p:txBody>
      </p:sp>
      <p:sp>
        <p:nvSpPr>
          <p:cNvPr id="3" name="TekstSylinder 2"/>
          <p:cNvSpPr txBox="1"/>
          <p:nvPr/>
        </p:nvSpPr>
        <p:spPr>
          <a:xfrm>
            <a:off x="357158" y="3571876"/>
            <a:ext cx="1665841" cy="369332"/>
          </a:xfrm>
          <a:prstGeom prst="rect">
            <a:avLst/>
          </a:prstGeom>
          <a:noFill/>
        </p:spPr>
        <p:txBody>
          <a:bodyPr wrap="none" rtlCol="0">
            <a:spAutoFit/>
          </a:bodyPr>
          <a:lstStyle/>
          <a:p>
            <a:r>
              <a:rPr lang="en-US" dirty="0" err="1"/>
              <a:t>Rulling</a:t>
            </a:r>
            <a:r>
              <a:rPr lang="en-US" dirty="0"/>
              <a:t> ~1 mm</a:t>
            </a:r>
          </a:p>
        </p:txBody>
      </p:sp>
      <p:sp>
        <p:nvSpPr>
          <p:cNvPr id="4" name="TekstSylinder 3"/>
          <p:cNvSpPr txBox="1"/>
          <p:nvPr/>
        </p:nvSpPr>
        <p:spPr>
          <a:xfrm>
            <a:off x="2843808" y="3071810"/>
            <a:ext cx="3191899" cy="369332"/>
          </a:xfrm>
          <a:prstGeom prst="rect">
            <a:avLst/>
          </a:prstGeom>
          <a:noFill/>
        </p:spPr>
        <p:txBody>
          <a:bodyPr wrap="none" rtlCol="0">
            <a:spAutoFit/>
          </a:bodyPr>
          <a:lstStyle/>
          <a:p>
            <a:r>
              <a:rPr lang="en-US" dirty="0" err="1"/>
              <a:t>Saltasjon</a:t>
            </a:r>
            <a:r>
              <a:rPr lang="en-US" dirty="0"/>
              <a:t> (</a:t>
            </a:r>
            <a:r>
              <a:rPr lang="en-US" dirty="0" err="1"/>
              <a:t>små</a:t>
            </a:r>
            <a:r>
              <a:rPr lang="en-US" dirty="0"/>
              <a:t> </a:t>
            </a:r>
            <a:r>
              <a:rPr lang="en-US" dirty="0" err="1"/>
              <a:t>hopp</a:t>
            </a:r>
            <a:r>
              <a:rPr lang="en-US" dirty="0"/>
              <a:t>) ~10 cm</a:t>
            </a:r>
          </a:p>
        </p:txBody>
      </p:sp>
      <p:sp>
        <p:nvSpPr>
          <p:cNvPr id="5" name="TekstSylinder 4"/>
          <p:cNvSpPr txBox="1"/>
          <p:nvPr/>
        </p:nvSpPr>
        <p:spPr>
          <a:xfrm>
            <a:off x="6357950" y="285728"/>
            <a:ext cx="2499402" cy="646331"/>
          </a:xfrm>
          <a:prstGeom prst="rect">
            <a:avLst/>
          </a:prstGeom>
          <a:noFill/>
        </p:spPr>
        <p:txBody>
          <a:bodyPr wrap="none" rtlCol="0">
            <a:spAutoFit/>
          </a:bodyPr>
          <a:lstStyle/>
          <a:p>
            <a:r>
              <a:rPr lang="en-US" dirty="0" err="1"/>
              <a:t>Suspensjon</a:t>
            </a:r>
            <a:endParaRPr lang="en-US" dirty="0"/>
          </a:p>
          <a:p>
            <a:r>
              <a:rPr lang="en-US" dirty="0"/>
              <a:t>(</a:t>
            </a:r>
            <a:r>
              <a:rPr lang="en-US" dirty="0" err="1"/>
              <a:t>svevende</a:t>
            </a:r>
            <a:r>
              <a:rPr lang="en-US" dirty="0"/>
              <a:t>) ~10-100 m</a:t>
            </a:r>
          </a:p>
        </p:txBody>
      </p:sp>
    </p:spTree>
    <p:extLst>
      <p:ext uri="{BB962C8B-B14F-4D97-AF65-F5344CB8AC3E}">
        <p14:creationId xmlns:p14="http://schemas.microsoft.com/office/powerpoint/2010/main" val="184865186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Oppbyggende omvandling</a:t>
            </a:r>
          </a:p>
        </p:txBody>
      </p:sp>
      <p:sp>
        <p:nvSpPr>
          <p:cNvPr id="3" name="Plassholder for tekst 2"/>
          <p:cNvSpPr>
            <a:spLocks noGrp="1"/>
          </p:cNvSpPr>
          <p:nvPr>
            <p:ph type="body" idx="1"/>
          </p:nvPr>
        </p:nvSpPr>
        <p:spPr/>
        <p:txBody>
          <a:bodyPr/>
          <a:lstStyle/>
          <a:p>
            <a:endParaRPr lang="nb-NO"/>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Oppbyggende omvandling</a:t>
            </a:r>
          </a:p>
        </p:txBody>
      </p:sp>
      <p:sp>
        <p:nvSpPr>
          <p:cNvPr id="3" name="Plassholder for innhold 2"/>
          <p:cNvSpPr>
            <a:spLocks noGrp="1"/>
          </p:cNvSpPr>
          <p:nvPr>
            <p:ph idx="1"/>
          </p:nvPr>
        </p:nvSpPr>
        <p:spPr/>
        <p:txBody>
          <a:bodyPr/>
          <a:lstStyle/>
          <a:p>
            <a:pPr>
              <a:buNone/>
            </a:pPr>
            <a:r>
              <a:rPr lang="nb-NO" dirty="0"/>
              <a:t>Termodynamiske prosesser: vanndamptransport</a:t>
            </a:r>
          </a:p>
          <a:p>
            <a:r>
              <a:rPr lang="nb-NO" dirty="0"/>
              <a:t>Trykkforskjell pga temperatur og/eller kohesjon</a:t>
            </a:r>
          </a:p>
          <a:p>
            <a:r>
              <a:rPr lang="nb-NO" dirty="0"/>
              <a:t>Varmere områder har høyere damptrykk enn kaldere områder – utlikning: vanndamptransport fra varmere til kaldere områder</a:t>
            </a:r>
          </a:p>
          <a:p>
            <a:endParaRPr lang="nb-NO" dirty="0"/>
          </a:p>
          <a:p>
            <a:r>
              <a:rPr lang="nb-NO" dirty="0"/>
              <a:t>Jo varmer et korn er jo mer vann fordamper fra overflaten</a:t>
            </a:r>
          </a:p>
          <a:p>
            <a:endParaRPr lang="nb-NO" dirty="0"/>
          </a:p>
          <a:p>
            <a:endParaRPr lang="nb-NO" dirty="0"/>
          </a:p>
        </p:txBody>
      </p:sp>
      <p:grpSp>
        <p:nvGrpSpPr>
          <p:cNvPr id="6" name="Gruppe 5"/>
          <p:cNvGrpSpPr/>
          <p:nvPr/>
        </p:nvGrpSpPr>
        <p:grpSpPr>
          <a:xfrm>
            <a:off x="2154724" y="4617312"/>
            <a:ext cx="4865548" cy="1620000"/>
            <a:chOff x="2154724" y="4617312"/>
            <a:chExt cx="4865548" cy="1620000"/>
          </a:xfrm>
        </p:grpSpPr>
        <p:pic>
          <p:nvPicPr>
            <p:cNvPr id="118786" name="Picture 2" descr="http://www.avalanches.org/uploads/pics/Aufbauende_Schneeumwandlung.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4724" y="4617312"/>
              <a:ext cx="4834552" cy="1620000"/>
            </a:xfrm>
            <a:prstGeom prst="rect">
              <a:avLst/>
            </a:prstGeom>
            <a:noFill/>
          </p:spPr>
        </p:pic>
        <p:sp>
          <p:nvSpPr>
            <p:cNvPr id="5" name="TekstSylinder 4"/>
            <p:cNvSpPr txBox="1"/>
            <p:nvPr/>
          </p:nvSpPr>
          <p:spPr>
            <a:xfrm>
              <a:off x="5622132" y="4653136"/>
              <a:ext cx="1398140" cy="307777"/>
            </a:xfrm>
            <a:prstGeom prst="rect">
              <a:avLst/>
            </a:prstGeom>
            <a:noFill/>
          </p:spPr>
          <p:txBody>
            <a:bodyPr wrap="none" rtlCol="0">
              <a:spAutoFit/>
            </a:bodyPr>
            <a:lstStyle/>
            <a:p>
              <a:r>
                <a:rPr lang="nb-NO" sz="1400" dirty="0" err="1"/>
                <a:t>avalanches.org</a:t>
              </a:r>
              <a:endParaRPr lang="nb-NO" sz="1400" dirty="0"/>
            </a:p>
          </p:txBody>
        </p:sp>
      </p:gr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Plassholder for lysbildenummer 7"/>
          <p:cNvSpPr>
            <a:spLocks noGrp="1"/>
          </p:cNvSpPr>
          <p:nvPr>
            <p:ph type="sldNum" sz="quarter" idx="12"/>
          </p:nvPr>
        </p:nvSpPr>
        <p:spPr>
          <a:noFill/>
        </p:spPr>
        <p:txBody>
          <a:bodyPr/>
          <a:lstStyle/>
          <a:p>
            <a:r>
              <a:rPr lang="nb-NO"/>
              <a:t> </a:t>
            </a:r>
            <a:fld id="{99B940C1-28F2-46A2-A85A-B7A309CDFEB3}" type="slidenum">
              <a:rPr lang="nb-NO"/>
              <a:pPr/>
              <a:t>25</a:t>
            </a:fld>
            <a:endParaRPr lang="nb-NO"/>
          </a:p>
        </p:txBody>
      </p:sp>
      <p:sp>
        <p:nvSpPr>
          <p:cNvPr id="6147" name="Rectangle 2"/>
          <p:cNvSpPr>
            <a:spLocks noGrp="1" noChangeArrowheads="1"/>
          </p:cNvSpPr>
          <p:nvPr>
            <p:ph type="title"/>
          </p:nvPr>
        </p:nvSpPr>
        <p:spPr>
          <a:xfrm>
            <a:off x="683568" y="274638"/>
            <a:ext cx="7570787" cy="1143000"/>
          </a:xfrm>
        </p:spPr>
        <p:txBody>
          <a:bodyPr/>
          <a:lstStyle/>
          <a:p>
            <a:pPr eaLnBrk="1" hangingPunct="1"/>
            <a:r>
              <a:rPr lang="nb-NO" dirty="0"/>
              <a:t>Oppbyggende omvandling</a:t>
            </a:r>
          </a:p>
        </p:txBody>
      </p:sp>
      <p:pic>
        <p:nvPicPr>
          <p:cNvPr id="6149" name="Picture 4" descr="SCAN0004"/>
          <p:cNvPicPr>
            <a:picLocks noGrp="1" noChangeAspect="1" noChangeArrowheads="1"/>
          </p:cNvPicPr>
          <p:nvPr>
            <p:ph sz="quarter" idx="2"/>
          </p:nvPr>
        </p:nvPicPr>
        <p:blipFill>
          <a:blip r:embed="rId3" cstate="email">
            <a:extLst>
              <a:ext uri="{28A0092B-C50C-407E-A947-70E740481C1C}">
                <a14:useLocalDpi xmlns:a14="http://schemas.microsoft.com/office/drawing/2010/main"/>
              </a:ext>
            </a:extLst>
          </a:blip>
          <a:srcRect/>
          <a:stretch>
            <a:fillRect/>
          </a:stretch>
        </p:blipFill>
        <p:spPr>
          <a:xfrm>
            <a:off x="251520" y="1652190"/>
            <a:ext cx="6335713" cy="2928938"/>
          </a:xfrm>
        </p:spPr>
      </p:pic>
      <p:pic>
        <p:nvPicPr>
          <p:cNvPr id="468998"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04025" y="260350"/>
            <a:ext cx="2232025" cy="1581150"/>
          </a:xfrm>
          <a:prstGeom prst="rect">
            <a:avLst/>
          </a:prstGeom>
          <a:noFill/>
          <a:ln w="9525">
            <a:noFill/>
            <a:miter lim="800000"/>
            <a:headEnd/>
            <a:tailEnd/>
          </a:ln>
        </p:spPr>
      </p:pic>
      <p:pic>
        <p:nvPicPr>
          <p:cNvPr id="468999"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42125" y="4473575"/>
            <a:ext cx="2160588" cy="1619250"/>
          </a:xfrm>
          <a:prstGeom prst="rect">
            <a:avLst/>
          </a:prstGeom>
          <a:noFill/>
          <a:ln w="9525">
            <a:noFill/>
            <a:miter lim="800000"/>
            <a:headEnd/>
            <a:tailEnd/>
          </a:ln>
        </p:spPr>
      </p:pic>
      <p:pic>
        <p:nvPicPr>
          <p:cNvPr id="469000" name="Picture 8"/>
          <p:cNvPicPr>
            <a:picLocks noChangeAspect="1" noChangeArrowheads="1"/>
          </p:cNvPicPr>
          <p:nvPr/>
        </p:nvPicPr>
        <p:blipFill>
          <a:blip r:embed="rId6" cstate="print"/>
          <a:srcRect/>
          <a:stretch>
            <a:fillRect/>
          </a:stretch>
        </p:blipFill>
        <p:spPr bwMode="auto">
          <a:xfrm>
            <a:off x="6829425" y="2338388"/>
            <a:ext cx="2160588" cy="1530350"/>
          </a:xfrm>
          <a:prstGeom prst="rect">
            <a:avLst/>
          </a:prstGeom>
          <a:noFill/>
          <a:ln w="9525">
            <a:noFill/>
            <a:miter lim="800000"/>
            <a:headEnd/>
            <a:tailEnd/>
          </a:ln>
        </p:spPr>
      </p:pic>
      <p:sp>
        <p:nvSpPr>
          <p:cNvPr id="469001" name="Line 9"/>
          <p:cNvSpPr>
            <a:spLocks noChangeShapeType="1"/>
          </p:cNvSpPr>
          <p:nvPr/>
        </p:nvSpPr>
        <p:spPr bwMode="auto">
          <a:xfrm flipV="1">
            <a:off x="8027988" y="1870075"/>
            <a:ext cx="0" cy="431800"/>
          </a:xfrm>
          <a:prstGeom prst="line">
            <a:avLst/>
          </a:prstGeom>
          <a:noFill/>
          <a:ln w="76200">
            <a:solidFill>
              <a:schemeClr val="tx1"/>
            </a:solidFill>
            <a:round/>
            <a:headEnd/>
            <a:tailEnd type="triangle" w="med" len="med"/>
          </a:ln>
        </p:spPr>
        <p:txBody>
          <a:bodyPr/>
          <a:lstStyle/>
          <a:p>
            <a:endParaRPr lang="nb-NO"/>
          </a:p>
        </p:txBody>
      </p:sp>
      <p:sp>
        <p:nvSpPr>
          <p:cNvPr id="469002" name="Line 10"/>
          <p:cNvSpPr>
            <a:spLocks noChangeShapeType="1"/>
          </p:cNvSpPr>
          <p:nvPr/>
        </p:nvSpPr>
        <p:spPr bwMode="auto">
          <a:xfrm flipV="1">
            <a:off x="8027988" y="3914775"/>
            <a:ext cx="0" cy="503238"/>
          </a:xfrm>
          <a:prstGeom prst="line">
            <a:avLst/>
          </a:prstGeom>
          <a:noFill/>
          <a:ln w="76200">
            <a:solidFill>
              <a:schemeClr val="tx1"/>
            </a:solidFill>
            <a:round/>
            <a:headEnd/>
            <a:tailEnd type="triangle" w="med" len="med"/>
          </a:ln>
        </p:spPr>
        <p:txBody>
          <a:bodyPr/>
          <a:lstStyle/>
          <a:p>
            <a:endParaRPr lang="nb-NO"/>
          </a:p>
        </p:txBody>
      </p:sp>
      <p:sp>
        <p:nvSpPr>
          <p:cNvPr id="469004" name="Rectangle 12"/>
          <p:cNvSpPr>
            <a:spLocks noChangeArrowheads="1"/>
          </p:cNvSpPr>
          <p:nvPr/>
        </p:nvSpPr>
        <p:spPr bwMode="auto">
          <a:xfrm>
            <a:off x="683542" y="5301208"/>
            <a:ext cx="5976690" cy="650875"/>
          </a:xfrm>
          <a:prstGeom prst="rect">
            <a:avLst/>
          </a:prstGeom>
          <a:solidFill>
            <a:schemeClr val="bg1">
              <a:alpha val="56862"/>
            </a:schemeClr>
          </a:solidFill>
          <a:ln w="9525">
            <a:noFill/>
            <a:miter lim="800000"/>
            <a:headEnd/>
            <a:tailEnd/>
          </a:ln>
        </p:spPr>
        <p:txBody>
          <a:bodyPr wrap="square">
            <a:spAutoFit/>
          </a:bodyPr>
          <a:lstStyle/>
          <a:p>
            <a:r>
              <a:rPr lang="nb-NO" dirty="0">
                <a:solidFill>
                  <a:srgbClr val="FF0000"/>
                </a:solidFill>
              </a:rPr>
              <a:t>Tynnere snødekke og kaldere netter gir større temperaturgradient, dvs. mer kantkorn/begerkrystaller!!</a:t>
            </a:r>
          </a:p>
        </p:txBody>
      </p:sp>
      <p:sp>
        <p:nvSpPr>
          <p:cNvPr id="11" name="TekstSylinder 10"/>
          <p:cNvSpPr txBox="1"/>
          <p:nvPr/>
        </p:nvSpPr>
        <p:spPr>
          <a:xfrm>
            <a:off x="4499992" y="4201343"/>
            <a:ext cx="2085827" cy="307777"/>
          </a:xfrm>
          <a:prstGeom prst="rect">
            <a:avLst/>
          </a:prstGeom>
          <a:noFill/>
        </p:spPr>
        <p:txBody>
          <a:bodyPr wrap="none" rtlCol="0">
            <a:spAutoFit/>
          </a:bodyPr>
          <a:lstStyle/>
          <a:p>
            <a:r>
              <a:rPr lang="nb-NO" sz="1400" dirty="0">
                <a:solidFill>
                  <a:schemeClr val="bg1">
                    <a:lumMod val="65000"/>
                  </a:schemeClr>
                </a:solidFill>
              </a:rPr>
              <a:t>Lied &amp; Kristensen, 2003</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tel 4"/>
          <p:cNvSpPr>
            <a:spLocks noGrp="1"/>
          </p:cNvSpPr>
          <p:nvPr>
            <p:ph type="title"/>
          </p:nvPr>
        </p:nvSpPr>
        <p:spPr/>
        <p:txBody>
          <a:bodyPr/>
          <a:lstStyle/>
          <a:p>
            <a:r>
              <a:rPr lang="nb-NO" dirty="0"/>
              <a:t>Oppbyggende omvandling</a:t>
            </a:r>
            <a:endParaRPr lang="en-US" dirty="0"/>
          </a:p>
        </p:txBody>
      </p:sp>
      <p:sp>
        <p:nvSpPr>
          <p:cNvPr id="2" name="Plassholder for innhold 1"/>
          <p:cNvSpPr>
            <a:spLocks noGrp="1"/>
          </p:cNvSpPr>
          <p:nvPr>
            <p:ph idx="1"/>
          </p:nvPr>
        </p:nvSpPr>
        <p:spPr/>
        <p:txBody>
          <a:bodyPr/>
          <a:lstStyle/>
          <a:p>
            <a:pPr>
              <a:lnSpc>
                <a:spcPct val="150000"/>
              </a:lnSpc>
            </a:pPr>
            <a:r>
              <a:rPr lang="en-US" dirty="0">
                <a:latin typeface="Arial" panose="020B0604020202020204" pitchFamily="34" charset="0"/>
              </a:rPr>
              <a:t>Rate of vapor transport very fast </a:t>
            </a:r>
          </a:p>
          <a:p>
            <a:pPr>
              <a:lnSpc>
                <a:spcPct val="150000"/>
              </a:lnSpc>
            </a:pPr>
            <a:r>
              <a:rPr lang="en-US" dirty="0">
                <a:latin typeface="Arial" panose="020B0604020202020204" pitchFamily="34" charset="0"/>
              </a:rPr>
              <a:t>Builds angular, faceted grains, with poor bonding</a:t>
            </a:r>
          </a:p>
          <a:p>
            <a:pPr>
              <a:lnSpc>
                <a:spcPct val="150000"/>
              </a:lnSpc>
            </a:pPr>
            <a:r>
              <a:rPr lang="en-US" dirty="0">
                <a:latin typeface="Arial" panose="020B0604020202020204" pitchFamily="34" charset="0"/>
              </a:rPr>
              <a:t>Resulting strength is poor, density decreases</a:t>
            </a:r>
          </a:p>
          <a:p>
            <a:pPr>
              <a:lnSpc>
                <a:spcPct val="150000"/>
              </a:lnSpc>
            </a:pPr>
            <a:r>
              <a:rPr lang="en-US" dirty="0">
                <a:latin typeface="Arial" panose="020B0604020202020204" pitchFamily="34" charset="0"/>
              </a:rPr>
              <a:t>Must have temperature gradient of 10</a:t>
            </a:r>
            <a:r>
              <a:rPr lang="en-US" sz="1400" baseline="60000" dirty="0">
                <a:latin typeface="Arial" panose="020B0604020202020204" pitchFamily="34" charset="0"/>
              </a:rPr>
              <a:t>o</a:t>
            </a:r>
            <a:r>
              <a:rPr lang="en-US" dirty="0">
                <a:latin typeface="Arial" panose="020B0604020202020204" pitchFamily="34" charset="0"/>
              </a:rPr>
              <a:t>C/m or greater</a:t>
            </a:r>
          </a:p>
          <a:p>
            <a:pPr>
              <a:lnSpc>
                <a:spcPct val="150000"/>
              </a:lnSpc>
            </a:pPr>
            <a:r>
              <a:rPr lang="en-US" dirty="0">
                <a:latin typeface="Arial" panose="020B0604020202020204" pitchFamily="34" charset="0"/>
              </a:rPr>
              <a:t>Must have snow density less than 350 kg/m3 </a:t>
            </a:r>
            <a:r>
              <a:rPr lang="en-US" sz="1800" dirty="0">
                <a:latin typeface="Arial" panose="020B0604020202020204" pitchFamily="34" charset="0"/>
              </a:rPr>
              <a:t>– maintain sufficient vapor flow </a:t>
            </a:r>
          </a:p>
          <a:p>
            <a:endParaRPr lang="en-US" dirty="0"/>
          </a:p>
        </p:txBody>
      </p:sp>
    </p:spTree>
    <p:extLst>
      <p:ext uri="{BB962C8B-B14F-4D97-AF65-F5344CB8AC3E}">
        <p14:creationId xmlns:p14="http://schemas.microsoft.com/office/powerpoint/2010/main" val="1159469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lstStyle/>
          <a:p>
            <a:r>
              <a:rPr lang="nb-NO" dirty="0"/>
              <a:t>Oppbyggende omvandling</a:t>
            </a:r>
            <a:endParaRPr lang="en-US" dirty="0"/>
          </a:p>
        </p:txBody>
      </p:sp>
      <p:pic>
        <p:nvPicPr>
          <p:cNvPr id="8" name="Bild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2000" y="1557312"/>
            <a:ext cx="8280000" cy="4680000"/>
          </a:xfrm>
          <a:prstGeom prst="rect">
            <a:avLst/>
          </a:prstGeom>
        </p:spPr>
      </p:pic>
      <p:sp>
        <p:nvSpPr>
          <p:cNvPr id="9" name="Rektangel 8"/>
          <p:cNvSpPr/>
          <p:nvPr/>
        </p:nvSpPr>
        <p:spPr>
          <a:xfrm>
            <a:off x="6012160" y="6597352"/>
            <a:ext cx="2991268" cy="307777"/>
          </a:xfrm>
          <a:prstGeom prst="rect">
            <a:avLst/>
          </a:prstGeom>
        </p:spPr>
        <p:txBody>
          <a:bodyPr wrap="none">
            <a:spAutoFit/>
          </a:bodyPr>
          <a:lstStyle/>
          <a:p>
            <a:pPr>
              <a:spcBef>
                <a:spcPct val="50000"/>
              </a:spcBef>
            </a:pPr>
            <a:r>
              <a:rPr lang="en-US" altLang="nb-NO" sz="1400" dirty="0">
                <a:solidFill>
                  <a:schemeClr val="bg1">
                    <a:lumMod val="65000"/>
                  </a:schemeClr>
                </a:solidFill>
              </a:rPr>
              <a:t>Source: McClung &amp; </a:t>
            </a:r>
            <a:r>
              <a:rPr lang="en-US" altLang="nb-NO" sz="1400" dirty="0" err="1">
                <a:solidFill>
                  <a:schemeClr val="bg1">
                    <a:lumMod val="65000"/>
                  </a:schemeClr>
                </a:solidFill>
              </a:rPr>
              <a:t>Schaerer</a:t>
            </a:r>
            <a:r>
              <a:rPr lang="en-US" altLang="nb-NO" sz="1400" dirty="0">
                <a:solidFill>
                  <a:schemeClr val="bg1">
                    <a:lumMod val="65000"/>
                  </a:schemeClr>
                </a:solidFill>
              </a:rPr>
              <a:t>, 2006</a:t>
            </a:r>
          </a:p>
        </p:txBody>
      </p:sp>
    </p:spTree>
    <p:extLst>
      <p:ext uri="{BB962C8B-B14F-4D97-AF65-F5344CB8AC3E}">
        <p14:creationId xmlns:p14="http://schemas.microsoft.com/office/powerpoint/2010/main" val="1412662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Oppbyggende omvandling</a:t>
            </a:r>
            <a:endParaRPr lang="en-US" dirty="0"/>
          </a:p>
        </p:txBody>
      </p:sp>
      <p:pic>
        <p:nvPicPr>
          <p:cNvPr id="3" name="Bild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2000" y="1325169"/>
            <a:ext cx="8280000" cy="4912143"/>
          </a:xfrm>
          <a:prstGeom prst="rect">
            <a:avLst/>
          </a:prstGeom>
        </p:spPr>
      </p:pic>
      <p:sp>
        <p:nvSpPr>
          <p:cNvPr id="4" name="Rektangel 3"/>
          <p:cNvSpPr/>
          <p:nvPr/>
        </p:nvSpPr>
        <p:spPr>
          <a:xfrm>
            <a:off x="6012160" y="6597352"/>
            <a:ext cx="2991268" cy="307777"/>
          </a:xfrm>
          <a:prstGeom prst="rect">
            <a:avLst/>
          </a:prstGeom>
        </p:spPr>
        <p:txBody>
          <a:bodyPr wrap="none">
            <a:spAutoFit/>
          </a:bodyPr>
          <a:lstStyle/>
          <a:p>
            <a:pPr>
              <a:spcBef>
                <a:spcPct val="50000"/>
              </a:spcBef>
            </a:pPr>
            <a:r>
              <a:rPr lang="en-US" altLang="nb-NO" sz="1400" dirty="0">
                <a:solidFill>
                  <a:schemeClr val="bg1">
                    <a:lumMod val="65000"/>
                  </a:schemeClr>
                </a:solidFill>
              </a:rPr>
              <a:t>Source: McClung &amp; </a:t>
            </a:r>
            <a:r>
              <a:rPr lang="en-US" altLang="nb-NO" sz="1400" dirty="0" err="1">
                <a:solidFill>
                  <a:schemeClr val="bg1">
                    <a:lumMod val="65000"/>
                  </a:schemeClr>
                </a:solidFill>
              </a:rPr>
              <a:t>Schaerer</a:t>
            </a:r>
            <a:r>
              <a:rPr lang="en-US" altLang="nb-NO" sz="1400" dirty="0">
                <a:solidFill>
                  <a:schemeClr val="bg1">
                    <a:lumMod val="65000"/>
                  </a:schemeClr>
                </a:solidFill>
              </a:rPr>
              <a:t>, 2006</a:t>
            </a:r>
          </a:p>
        </p:txBody>
      </p:sp>
    </p:spTree>
    <p:extLst>
      <p:ext uri="{BB962C8B-B14F-4D97-AF65-F5344CB8AC3E}">
        <p14:creationId xmlns:p14="http://schemas.microsoft.com/office/powerpoint/2010/main" val="27454919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23850" y="341784"/>
            <a:ext cx="8496300" cy="1143000"/>
          </a:xfrm>
        </p:spPr>
        <p:txBody>
          <a:bodyPr/>
          <a:lstStyle/>
          <a:p>
            <a:r>
              <a:rPr lang="en-US" dirty="0" err="1"/>
              <a:t>Resultat</a:t>
            </a:r>
            <a:r>
              <a:rPr lang="en-US" dirty="0"/>
              <a:t> </a:t>
            </a:r>
            <a:r>
              <a:rPr lang="en-US" dirty="0" err="1"/>
              <a:t>av</a:t>
            </a:r>
            <a:r>
              <a:rPr lang="en-US" dirty="0"/>
              <a:t/>
            </a:r>
            <a:br>
              <a:rPr lang="en-US" dirty="0"/>
            </a:br>
            <a:r>
              <a:rPr lang="en-US" dirty="0" err="1"/>
              <a:t>oppbyggende</a:t>
            </a:r>
            <a:r>
              <a:rPr lang="en-US" dirty="0"/>
              <a:t/>
            </a:r>
            <a:br>
              <a:rPr lang="en-US" dirty="0"/>
            </a:br>
            <a:r>
              <a:rPr lang="en-US" dirty="0" err="1"/>
              <a:t>omvandling</a:t>
            </a:r>
            <a:endParaRPr lang="en-US" dirty="0"/>
          </a:p>
        </p:txBody>
      </p:sp>
      <p:pic>
        <p:nvPicPr>
          <p:cNvPr id="5" name="Bild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00798" y="3284984"/>
            <a:ext cx="3960000" cy="2835871"/>
          </a:xfrm>
          <a:prstGeom prst="rect">
            <a:avLst/>
          </a:prstGeom>
        </p:spPr>
      </p:pic>
      <p:pic>
        <p:nvPicPr>
          <p:cNvPr id="6" name="Bild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512" y="1844824"/>
            <a:ext cx="4317931" cy="4032448"/>
          </a:xfrm>
          <a:prstGeom prst="rect">
            <a:avLst/>
          </a:prstGeom>
        </p:spPr>
      </p:pic>
      <p:pic>
        <p:nvPicPr>
          <p:cNvPr id="7" name="Bild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00798" y="343460"/>
            <a:ext cx="3960000" cy="2752295"/>
          </a:xfrm>
          <a:prstGeom prst="rect">
            <a:avLst/>
          </a:prstGeom>
        </p:spPr>
      </p:pic>
    </p:spTree>
    <p:extLst>
      <p:ext uri="{BB962C8B-B14F-4D97-AF65-F5344CB8AC3E}">
        <p14:creationId xmlns:p14="http://schemas.microsoft.com/office/powerpoint/2010/main" val="59555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nb-NO" dirty="0"/>
              <a:t>Snøens egenskaper</a:t>
            </a:r>
          </a:p>
        </p:txBody>
      </p:sp>
      <p:sp>
        <p:nvSpPr>
          <p:cNvPr id="5" name="Plassholder for tekst 4"/>
          <p:cNvSpPr>
            <a:spLocks noGrp="1"/>
          </p:cNvSpPr>
          <p:nvPr>
            <p:ph type="body" idx="1"/>
          </p:nvPr>
        </p:nvSpPr>
        <p:spPr/>
        <p:txBody>
          <a:bodyPr/>
          <a:lstStyle/>
          <a:p>
            <a:endParaRPr lang="nb-NO"/>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Utvid litt for videregående kurs</a:t>
            </a:r>
          </a:p>
        </p:txBody>
      </p:sp>
      <p:sp>
        <p:nvSpPr>
          <p:cNvPr id="3" name="Plassholder for innhold 2"/>
          <p:cNvSpPr>
            <a:spLocks noGrp="1"/>
          </p:cNvSpPr>
          <p:nvPr>
            <p:ph idx="1"/>
          </p:nvPr>
        </p:nvSpPr>
        <p:spPr/>
        <p:txBody>
          <a:bodyPr/>
          <a:lstStyle/>
          <a:p>
            <a:r>
              <a:rPr lang="nb-NO" dirty="0"/>
              <a:t>Ikke temperatur men (vann)damptrykk er drivende faktor her – temperatur er bare en </a:t>
            </a:r>
            <a:r>
              <a:rPr lang="nb-NO" dirty="0" err="1"/>
              <a:t>proxy</a:t>
            </a:r>
            <a:r>
              <a:rPr lang="nb-NO" dirty="0"/>
              <a:t> som enkelt kan måles i felt… </a:t>
            </a:r>
          </a:p>
        </p:txBody>
      </p:sp>
    </p:spTree>
    <p:extLst>
      <p:ext uri="{BB962C8B-B14F-4D97-AF65-F5344CB8AC3E}">
        <p14:creationId xmlns:p14="http://schemas.microsoft.com/office/powerpoint/2010/main" val="179741978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snowpack_temp_profile.png"/>
          <p:cNvPicPr>
            <a:picLocks noChangeAspect="1"/>
          </p:cNvPicPr>
          <p:nvPr/>
        </p:nvPicPr>
        <p:blipFill>
          <a:blip r:embed="rId3" cstate="print"/>
          <a:stretch>
            <a:fillRect/>
          </a:stretch>
        </p:blipFill>
        <p:spPr>
          <a:xfrm>
            <a:off x="4064635" y="1124744"/>
            <a:ext cx="5079365" cy="5079365"/>
          </a:xfrm>
          <a:prstGeom prst="rect">
            <a:avLst/>
          </a:prstGeom>
        </p:spPr>
      </p:pic>
      <p:sp>
        <p:nvSpPr>
          <p:cNvPr id="2" name="Tittel 1"/>
          <p:cNvSpPr>
            <a:spLocks noGrp="1"/>
          </p:cNvSpPr>
          <p:nvPr>
            <p:ph type="title"/>
          </p:nvPr>
        </p:nvSpPr>
        <p:spPr>
          <a:xfrm>
            <a:off x="323850" y="44624"/>
            <a:ext cx="8496300" cy="1143000"/>
          </a:xfrm>
        </p:spPr>
        <p:txBody>
          <a:bodyPr/>
          <a:lstStyle/>
          <a:p>
            <a:r>
              <a:rPr lang="nb-NO" dirty="0"/>
              <a:t>Retning av vanndamptransport</a:t>
            </a:r>
          </a:p>
        </p:txBody>
      </p:sp>
      <p:sp>
        <p:nvSpPr>
          <p:cNvPr id="3" name="Plassholder for innhold 2"/>
          <p:cNvSpPr>
            <a:spLocks noGrp="1"/>
          </p:cNvSpPr>
          <p:nvPr>
            <p:ph idx="1"/>
          </p:nvPr>
        </p:nvSpPr>
        <p:spPr>
          <a:xfrm>
            <a:off x="179512" y="1600200"/>
            <a:ext cx="3888432" cy="4060825"/>
          </a:xfrm>
        </p:spPr>
        <p:txBody>
          <a:bodyPr/>
          <a:lstStyle/>
          <a:p>
            <a:r>
              <a:rPr lang="nb-NO" dirty="0"/>
              <a:t>Vanlig fra bunn til topp:</a:t>
            </a:r>
          </a:p>
          <a:p>
            <a:pPr lvl="1"/>
            <a:r>
              <a:rPr lang="nb-NO" dirty="0"/>
              <a:t>Kantkornet snø</a:t>
            </a:r>
          </a:p>
          <a:p>
            <a:pPr lvl="1"/>
            <a:r>
              <a:rPr lang="nb-NO" dirty="0"/>
              <a:t>Begerkrystaller</a:t>
            </a:r>
          </a:p>
          <a:p>
            <a:pPr lvl="1"/>
            <a:endParaRPr lang="nb-NO" dirty="0"/>
          </a:p>
          <a:p>
            <a:r>
              <a:rPr lang="nb-NO" dirty="0"/>
              <a:t>Retningsendringer</a:t>
            </a:r>
          </a:p>
          <a:p>
            <a:pPr lvl="1"/>
            <a:r>
              <a:rPr lang="nb-NO" dirty="0"/>
              <a:t>Kantkornet snø nær overflaten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lstStyle/>
          <a:p>
            <a:r>
              <a:rPr lang="nb-NO" dirty="0"/>
              <a:t>Nøyaktig av temperaturmålingene og gradienten i snødekket</a:t>
            </a:r>
          </a:p>
        </p:txBody>
      </p:sp>
      <p:pic>
        <p:nvPicPr>
          <p:cNvPr id="10" name="Bild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2000" y="1916832"/>
            <a:ext cx="8640000" cy="4015543"/>
          </a:xfrm>
          <a:prstGeom prst="rect">
            <a:avLst/>
          </a:prstGeom>
        </p:spPr>
      </p:pic>
    </p:spTree>
    <p:extLst>
      <p:ext uri="{BB962C8B-B14F-4D97-AF65-F5344CB8AC3E}">
        <p14:creationId xmlns:p14="http://schemas.microsoft.com/office/powerpoint/2010/main" val="35746892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Hvorfor er temperatur viktig?</a:t>
            </a:r>
          </a:p>
        </p:txBody>
      </p:sp>
      <p:sp>
        <p:nvSpPr>
          <p:cNvPr id="3" name="Plassholder for innhold 2"/>
          <p:cNvSpPr>
            <a:spLocks noGrp="1"/>
          </p:cNvSpPr>
          <p:nvPr>
            <p:ph idx="1"/>
          </p:nvPr>
        </p:nvSpPr>
        <p:spPr/>
        <p:txBody>
          <a:bodyPr/>
          <a:lstStyle/>
          <a:p>
            <a:pPr marL="0" indent="0">
              <a:buNone/>
            </a:pPr>
            <a:r>
              <a:rPr lang="nb-NO" dirty="0"/>
              <a:t>Temperatur er bare en ”</a:t>
            </a:r>
            <a:r>
              <a:rPr lang="nb-NO" dirty="0" err="1"/>
              <a:t>proxy</a:t>
            </a:r>
            <a:r>
              <a:rPr lang="nb-NO" dirty="0"/>
              <a:t>” for </a:t>
            </a:r>
            <a:r>
              <a:rPr lang="nb-NO" dirty="0" err="1"/>
              <a:t>vanndampstrykk</a:t>
            </a:r>
            <a:r>
              <a:rPr lang="nb-NO" dirty="0"/>
              <a:t>.</a:t>
            </a:r>
          </a:p>
          <a:p>
            <a:pPr marL="0" indent="0">
              <a:buNone/>
            </a:pPr>
            <a:r>
              <a:rPr lang="nb-NO" dirty="0" err="1"/>
              <a:t>Vanndampstrykket</a:t>
            </a:r>
            <a:r>
              <a:rPr lang="nb-NO" dirty="0"/>
              <a:t> øker eksponentiell med temperatur.</a:t>
            </a:r>
          </a:p>
        </p:txBody>
      </p:sp>
      <p:pic>
        <p:nvPicPr>
          <p:cNvPr id="4" name="Picture 4" descr="svp"/>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59202" y="2708920"/>
            <a:ext cx="4625596" cy="34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29292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smelteomvandling</a:t>
            </a:r>
          </a:p>
        </p:txBody>
      </p:sp>
      <p:sp>
        <p:nvSpPr>
          <p:cNvPr id="3" name="Plassholder for tekst 2"/>
          <p:cNvSpPr>
            <a:spLocks noGrp="1"/>
          </p:cNvSpPr>
          <p:nvPr>
            <p:ph type="body" idx="1"/>
          </p:nvPr>
        </p:nvSpPr>
        <p:spPr/>
        <p:txBody>
          <a:bodyPr/>
          <a:lstStyle/>
          <a:p>
            <a:endParaRPr lang="nb-NO"/>
          </a:p>
        </p:txBody>
      </p:sp>
    </p:spTree>
    <p:extLst>
      <p:ext uri="{BB962C8B-B14F-4D97-AF65-F5344CB8AC3E}">
        <p14:creationId xmlns:p14="http://schemas.microsoft.com/office/powerpoint/2010/main" val="21354328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dirty="0" err="1"/>
              <a:t>Smelteomvandling</a:t>
            </a:r>
            <a:endParaRPr lang="en-US" dirty="0"/>
          </a:p>
        </p:txBody>
      </p:sp>
      <p:sp>
        <p:nvSpPr>
          <p:cNvPr id="3" name="Plassholder for innhold 2"/>
          <p:cNvSpPr>
            <a:spLocks noGrp="1"/>
          </p:cNvSpPr>
          <p:nvPr>
            <p:ph idx="1"/>
          </p:nvPr>
        </p:nvSpPr>
        <p:spPr>
          <a:xfrm>
            <a:off x="323850" y="4077072"/>
            <a:ext cx="8496300" cy="2188617"/>
          </a:xfrm>
        </p:spPr>
        <p:txBody>
          <a:bodyPr/>
          <a:lstStyle/>
          <a:p>
            <a:pPr marL="0" indent="0">
              <a:buNone/>
            </a:pPr>
            <a:r>
              <a:rPr lang="en-US" dirty="0">
                <a:latin typeface="Arial" panose="020B0604020202020204" pitchFamily="34" charset="0"/>
              </a:rPr>
              <a:t>“Rounding on steroids”</a:t>
            </a:r>
          </a:p>
          <a:p>
            <a:r>
              <a:rPr lang="nb-NO" sz="2000" dirty="0">
                <a:latin typeface="Arial" panose="020B0604020202020204" pitchFamily="34" charset="0"/>
              </a:rPr>
              <a:t>Omvandling skjer mye raskere enn i tørr tilstand </a:t>
            </a:r>
          </a:p>
          <a:p>
            <a:r>
              <a:rPr lang="nb-NO" sz="2000" dirty="0">
                <a:latin typeface="Arial" panose="020B0604020202020204" pitchFamily="34" charset="0"/>
              </a:rPr>
              <a:t>Små </a:t>
            </a:r>
            <a:r>
              <a:rPr lang="nb-NO" sz="2000" dirty="0" err="1">
                <a:latin typeface="Arial" panose="020B0604020202020204" pitchFamily="34" charset="0"/>
              </a:rPr>
              <a:t>snøkorn</a:t>
            </a:r>
            <a:r>
              <a:rPr lang="nb-NO" sz="2000" dirty="0">
                <a:latin typeface="Arial" panose="020B0604020202020204" pitchFamily="34" charset="0"/>
              </a:rPr>
              <a:t> ødelegges (spises opp)</a:t>
            </a:r>
          </a:p>
          <a:p>
            <a:r>
              <a:rPr lang="nb-NO" sz="2000" dirty="0">
                <a:latin typeface="Arial" panose="020B0604020202020204" pitchFamily="34" charset="0"/>
              </a:rPr>
              <a:t>Store korn bli runde (likevekts form) </a:t>
            </a:r>
          </a:p>
        </p:txBody>
      </p:sp>
      <p:pic>
        <p:nvPicPr>
          <p:cNvPr id="5" name="Picture 2" descr="The Rude Awakeni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23728" y="1417638"/>
            <a:ext cx="2383920" cy="25200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pe 5"/>
          <p:cNvGrpSpPr/>
          <p:nvPr/>
        </p:nvGrpSpPr>
        <p:grpSpPr>
          <a:xfrm>
            <a:off x="4643686" y="1705390"/>
            <a:ext cx="2520000" cy="2155961"/>
            <a:chOff x="6433697" y="1777095"/>
            <a:chExt cx="2520000" cy="2155961"/>
          </a:xfrm>
        </p:grpSpPr>
        <p:pic>
          <p:nvPicPr>
            <p:cNvPr id="4" name="Picture 4" descr="http://www.snowcrystals.it/images/MFcl2_zoomB.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442697" y="3429280"/>
              <a:ext cx="2502000" cy="5037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elt cluste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433697" y="1777095"/>
              <a:ext cx="2520000" cy="16002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1522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323850" y="-27384"/>
            <a:ext cx="8496300" cy="1143000"/>
          </a:xfrm>
        </p:spPr>
        <p:txBody>
          <a:bodyPr/>
          <a:lstStyle/>
          <a:p>
            <a:r>
              <a:rPr lang="nb-NO" dirty="0"/>
              <a:t>Smelteomvandling</a:t>
            </a:r>
          </a:p>
        </p:txBody>
      </p:sp>
      <p:sp>
        <p:nvSpPr>
          <p:cNvPr id="5" name="Plassholder for innhold 4"/>
          <p:cNvSpPr>
            <a:spLocks noGrp="1"/>
          </p:cNvSpPr>
          <p:nvPr>
            <p:ph idx="1"/>
          </p:nvPr>
        </p:nvSpPr>
        <p:spPr>
          <a:xfrm>
            <a:off x="323850" y="908720"/>
            <a:ext cx="8496300" cy="4060825"/>
          </a:xfrm>
        </p:spPr>
        <p:txBody>
          <a:bodyPr/>
          <a:lstStyle/>
          <a:p>
            <a:r>
              <a:rPr lang="nb-NO" dirty="0"/>
              <a:t>Når snøtemperaturen når 0 grader begynner den å smelte (latent varme)</a:t>
            </a:r>
          </a:p>
          <a:p>
            <a:r>
              <a:rPr lang="nb-NO" dirty="0"/>
              <a:t>Vann danner seg i hulrommet mellom snøkorn</a:t>
            </a:r>
          </a:p>
          <a:p>
            <a:r>
              <a:rPr lang="nb-NO" dirty="0"/>
              <a:t>Vannet svekker bindingene mellom korn </a:t>
            </a:r>
          </a:p>
          <a:p>
            <a:r>
              <a:rPr lang="nb-NO" dirty="0"/>
              <a:t>Det danner seg store runde korn</a:t>
            </a:r>
          </a:p>
          <a:p>
            <a:r>
              <a:rPr lang="nb-NO" dirty="0"/>
              <a:t>Ved kontinuerlig vanntilførsel setter snøen seg</a:t>
            </a:r>
          </a:p>
          <a:p>
            <a:r>
              <a:rPr lang="nb-NO" dirty="0"/>
              <a:t>Ved gjenfrysing oppstår veldig faste bindinger</a:t>
            </a:r>
          </a:p>
        </p:txBody>
      </p:sp>
      <p:pic>
        <p:nvPicPr>
          <p:cNvPr id="7" name="Picture 2" descr="http://www.avalanches.org/uploads/pics/Schmelzformen_0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3528" y="4365304"/>
            <a:ext cx="2260465" cy="1800000"/>
          </a:xfrm>
          <a:prstGeom prst="rect">
            <a:avLst/>
          </a:prstGeom>
          <a:noFill/>
        </p:spPr>
      </p:pic>
      <p:sp>
        <p:nvSpPr>
          <p:cNvPr id="8" name="TekstSylinder 7"/>
          <p:cNvSpPr txBox="1"/>
          <p:nvPr/>
        </p:nvSpPr>
        <p:spPr>
          <a:xfrm>
            <a:off x="2605888" y="5877272"/>
            <a:ext cx="1620957" cy="307777"/>
          </a:xfrm>
          <a:prstGeom prst="rect">
            <a:avLst/>
          </a:prstGeom>
          <a:noFill/>
        </p:spPr>
        <p:txBody>
          <a:bodyPr wrap="none" rtlCol="0">
            <a:spAutoFit/>
          </a:bodyPr>
          <a:lstStyle/>
          <a:p>
            <a:r>
              <a:rPr lang="nb-NO" sz="1400" dirty="0">
                <a:solidFill>
                  <a:schemeClr val="bg1">
                    <a:lumMod val="65000"/>
                  </a:schemeClr>
                </a:solidFill>
              </a:rPr>
              <a:t>Source: UNESCO</a:t>
            </a:r>
          </a:p>
        </p:txBody>
      </p:sp>
      <p:pic>
        <p:nvPicPr>
          <p:cNvPr id="9" name="Picture 4" descr="Tracer-Experiment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4048" y="3931527"/>
            <a:ext cx="2302939" cy="2253521"/>
          </a:xfrm>
          <a:prstGeom prst="rect">
            <a:avLst/>
          </a:prstGeom>
          <a:noFill/>
          <a:extLst>
            <a:ext uri="{909E8E84-426E-40DD-AFC4-6F175D3DCCD1}">
              <a14:hiddenFill xmlns:a14="http://schemas.microsoft.com/office/drawing/2010/main">
                <a:solidFill>
                  <a:srgbClr val="FFFFFF"/>
                </a:solidFill>
              </a14:hiddenFill>
            </a:ext>
          </a:extLst>
        </p:spPr>
      </p:pic>
      <p:sp>
        <p:nvSpPr>
          <p:cNvPr id="10" name="TekstSylinder 9"/>
          <p:cNvSpPr txBox="1"/>
          <p:nvPr/>
        </p:nvSpPr>
        <p:spPr>
          <a:xfrm>
            <a:off x="7327228" y="5857527"/>
            <a:ext cx="1579022" cy="307777"/>
          </a:xfrm>
          <a:prstGeom prst="rect">
            <a:avLst/>
          </a:prstGeom>
          <a:noFill/>
        </p:spPr>
        <p:txBody>
          <a:bodyPr wrap="none" rtlCol="0">
            <a:spAutoFit/>
          </a:bodyPr>
          <a:lstStyle/>
          <a:p>
            <a:r>
              <a:rPr lang="en-US" sz="1400" dirty="0">
                <a:solidFill>
                  <a:schemeClr val="bg1">
                    <a:lumMod val="65000"/>
                  </a:schemeClr>
                </a:solidFill>
              </a:rPr>
              <a:t>C. </a:t>
            </a:r>
            <a:r>
              <a:rPr lang="en-US" sz="1400" dirty="0" err="1">
                <a:solidFill>
                  <a:schemeClr val="bg1">
                    <a:lumMod val="65000"/>
                  </a:schemeClr>
                </a:solidFill>
              </a:rPr>
              <a:t>Pielmeier</a:t>
            </a:r>
            <a:r>
              <a:rPr lang="en-US" sz="1400" dirty="0">
                <a:solidFill>
                  <a:schemeClr val="bg1">
                    <a:lumMod val="65000"/>
                  </a:schemeClr>
                </a:solidFill>
              </a:rPr>
              <a:t>, SLF</a:t>
            </a:r>
          </a:p>
        </p:txBody>
      </p:sp>
    </p:spTree>
    <p:extLst>
      <p:ext uri="{BB962C8B-B14F-4D97-AF65-F5344CB8AC3E}">
        <p14:creationId xmlns:p14="http://schemas.microsoft.com/office/powerpoint/2010/main" val="1438722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Skare (smelte/fryse, sol, regn)</a:t>
            </a:r>
          </a:p>
        </p:txBody>
      </p:sp>
      <p:sp>
        <p:nvSpPr>
          <p:cNvPr id="3" name="Plassholder for innhold 2"/>
          <p:cNvSpPr>
            <a:spLocks noGrp="1"/>
          </p:cNvSpPr>
          <p:nvPr>
            <p:ph idx="1"/>
          </p:nvPr>
        </p:nvSpPr>
        <p:spPr/>
        <p:txBody>
          <a:bodyPr/>
          <a:lstStyle/>
          <a:p>
            <a:r>
              <a:rPr lang="nb-NO" dirty="0"/>
              <a:t>Smelting pga. </a:t>
            </a:r>
          </a:p>
          <a:p>
            <a:pPr lvl="1"/>
            <a:r>
              <a:rPr lang="nb-NO" dirty="0"/>
              <a:t>Lufttemperatur</a:t>
            </a:r>
          </a:p>
          <a:p>
            <a:pPr lvl="1"/>
            <a:r>
              <a:rPr lang="nb-NO" dirty="0" err="1"/>
              <a:t>Solstråling</a:t>
            </a:r>
            <a:endParaRPr lang="nb-NO" dirty="0"/>
          </a:p>
          <a:p>
            <a:pPr lvl="1"/>
            <a:r>
              <a:rPr lang="nb-NO" dirty="0"/>
              <a:t>Regn</a:t>
            </a:r>
          </a:p>
          <a:p>
            <a:pPr lvl="1"/>
            <a:endParaRPr lang="nb-NO" dirty="0"/>
          </a:p>
          <a:p>
            <a:pPr lvl="1"/>
            <a:endParaRPr lang="nb-NO" dirty="0"/>
          </a:p>
          <a:p>
            <a:r>
              <a:rPr lang="nb-NO" dirty="0"/>
              <a:t>Glideflate</a:t>
            </a:r>
          </a:p>
          <a:p>
            <a:r>
              <a:rPr lang="nb-NO" dirty="0"/>
              <a:t>Svake lag over/under skare</a:t>
            </a:r>
          </a:p>
          <a:p>
            <a:endParaRPr lang="nb-NO" dirty="0"/>
          </a:p>
        </p:txBody>
      </p:sp>
      <p:grpSp>
        <p:nvGrpSpPr>
          <p:cNvPr id="6" name="Gruppe 5"/>
          <p:cNvGrpSpPr/>
          <p:nvPr/>
        </p:nvGrpSpPr>
        <p:grpSpPr>
          <a:xfrm>
            <a:off x="4608512" y="1484784"/>
            <a:ext cx="4572000" cy="3462438"/>
            <a:chOff x="5868144" y="1714499"/>
            <a:chExt cx="4572000" cy="3462438"/>
          </a:xfrm>
        </p:grpSpPr>
        <p:pic>
          <p:nvPicPr>
            <p:cNvPr id="160770" name="Picture 2" descr="http://www.slf.ch/lawineninfo/wochenbericht/2002-03/0411/Firnspiegel_15-04-03_Stu.JPG"/>
            <p:cNvPicPr>
              <a:picLocks noChangeAspect="1" noChangeArrowheads="1"/>
            </p:cNvPicPr>
            <p:nvPr/>
          </p:nvPicPr>
          <p:blipFill>
            <a:blip r:embed="rId3" cstate="print"/>
            <a:srcRect/>
            <a:stretch>
              <a:fillRect/>
            </a:stretch>
          </p:blipFill>
          <p:spPr bwMode="auto">
            <a:xfrm>
              <a:off x="5868144" y="1714499"/>
              <a:ext cx="4572000" cy="3429001"/>
            </a:xfrm>
            <a:prstGeom prst="rect">
              <a:avLst/>
            </a:prstGeom>
            <a:noFill/>
          </p:spPr>
        </p:pic>
        <p:sp>
          <p:nvSpPr>
            <p:cNvPr id="5" name="TekstSylinder 4"/>
            <p:cNvSpPr txBox="1"/>
            <p:nvPr/>
          </p:nvSpPr>
          <p:spPr>
            <a:xfrm>
              <a:off x="9900592" y="4869160"/>
              <a:ext cx="513282" cy="307777"/>
            </a:xfrm>
            <a:prstGeom prst="rect">
              <a:avLst/>
            </a:prstGeom>
            <a:noFill/>
          </p:spPr>
          <p:txBody>
            <a:bodyPr wrap="none" rtlCol="0">
              <a:spAutoFit/>
            </a:bodyPr>
            <a:lstStyle/>
            <a:p>
              <a:r>
                <a:rPr lang="nb-NO" sz="1400" dirty="0">
                  <a:solidFill>
                    <a:schemeClr val="bg1">
                      <a:lumMod val="65000"/>
                    </a:schemeClr>
                  </a:solidFill>
                </a:rPr>
                <a:t>SLF</a:t>
              </a:r>
            </a:p>
          </p:txBody>
        </p:sp>
      </p:grpSp>
    </p:spTree>
    <p:extLst>
      <p:ext uri="{BB962C8B-B14F-4D97-AF65-F5344CB8AC3E}">
        <p14:creationId xmlns:p14="http://schemas.microsoft.com/office/powerpoint/2010/main" val="8563872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23850" y="116632"/>
            <a:ext cx="8496300" cy="1143000"/>
          </a:xfrm>
        </p:spPr>
        <p:txBody>
          <a:bodyPr/>
          <a:lstStyle/>
          <a:p>
            <a:r>
              <a:rPr lang="en-US" dirty="0" err="1"/>
              <a:t>Resultat</a:t>
            </a:r>
            <a:r>
              <a:rPr lang="en-US" dirty="0"/>
              <a:t> </a:t>
            </a:r>
            <a:r>
              <a:rPr lang="en-US" dirty="0" err="1"/>
              <a:t>av</a:t>
            </a:r>
            <a:r>
              <a:rPr lang="en-US" dirty="0"/>
              <a:t> </a:t>
            </a:r>
            <a:r>
              <a:rPr lang="en-US" dirty="0" err="1"/>
              <a:t>smelteomvandlingen</a:t>
            </a:r>
            <a:endParaRPr lang="en-US" dirty="0"/>
          </a:p>
        </p:txBody>
      </p:sp>
      <p:pic>
        <p:nvPicPr>
          <p:cNvPr id="4" name="Bild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592" y="1415695"/>
            <a:ext cx="2880000" cy="2167474"/>
          </a:xfrm>
          <a:prstGeom prst="rect">
            <a:avLst/>
          </a:prstGeom>
        </p:spPr>
      </p:pic>
      <p:pic>
        <p:nvPicPr>
          <p:cNvPr id="5" name="Bild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16056" y="3801994"/>
            <a:ext cx="3240000" cy="2409231"/>
          </a:xfrm>
          <a:prstGeom prst="rect">
            <a:avLst/>
          </a:prstGeom>
        </p:spPr>
      </p:pic>
      <p:pic>
        <p:nvPicPr>
          <p:cNvPr id="6" name="Bild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7584" y="3717032"/>
            <a:ext cx="3240000" cy="2492308"/>
          </a:xfrm>
          <a:prstGeom prst="rect">
            <a:avLst/>
          </a:prstGeom>
        </p:spPr>
      </p:pic>
      <p:pic>
        <p:nvPicPr>
          <p:cNvPr id="7" name="Bild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16056" y="1052736"/>
            <a:ext cx="3240000" cy="2659245"/>
          </a:xfrm>
          <a:prstGeom prst="rect">
            <a:avLst/>
          </a:prstGeom>
        </p:spPr>
      </p:pic>
    </p:spTree>
    <p:extLst>
      <p:ext uri="{BB962C8B-B14F-4D97-AF65-F5344CB8AC3E}">
        <p14:creationId xmlns:p14="http://schemas.microsoft.com/office/powerpoint/2010/main" val="22820802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53752"/>
            <a:ext cx="8229600" cy="1143000"/>
          </a:xfrm>
        </p:spPr>
        <p:txBody>
          <a:bodyPr/>
          <a:lstStyle/>
          <a:p>
            <a:r>
              <a:rPr lang="en-US" dirty="0"/>
              <a:t>Wet snow regimes</a:t>
            </a:r>
          </a:p>
        </p:txBody>
      </p:sp>
      <p:sp>
        <p:nvSpPr>
          <p:cNvPr id="4" name="Plassholder for tekst 3"/>
          <p:cNvSpPr>
            <a:spLocks noGrp="1"/>
          </p:cNvSpPr>
          <p:nvPr>
            <p:ph type="body" idx="1"/>
          </p:nvPr>
        </p:nvSpPr>
        <p:spPr>
          <a:xfrm>
            <a:off x="457200" y="980728"/>
            <a:ext cx="4040188" cy="639762"/>
          </a:xfrm>
        </p:spPr>
        <p:txBody>
          <a:bodyPr/>
          <a:lstStyle/>
          <a:p>
            <a:pPr algn="ctr"/>
            <a:r>
              <a:rPr lang="en-US" dirty="0" err="1"/>
              <a:t>Pendular</a:t>
            </a:r>
            <a:endParaRPr lang="en-US" dirty="0"/>
          </a:p>
        </p:txBody>
      </p:sp>
      <p:sp>
        <p:nvSpPr>
          <p:cNvPr id="5" name="Plassholder for innhold 4"/>
          <p:cNvSpPr>
            <a:spLocks noGrp="1"/>
          </p:cNvSpPr>
          <p:nvPr>
            <p:ph sz="half" idx="2"/>
          </p:nvPr>
        </p:nvSpPr>
        <p:spPr>
          <a:xfrm>
            <a:off x="457200" y="3780730"/>
            <a:ext cx="4040188" cy="3951288"/>
          </a:xfrm>
        </p:spPr>
        <p:txBody>
          <a:bodyPr/>
          <a:lstStyle/>
          <a:p>
            <a:r>
              <a:rPr lang="en-US" sz="2000" dirty="0"/>
              <a:t>Low water saturation (&lt;8%)</a:t>
            </a:r>
          </a:p>
          <a:p>
            <a:r>
              <a:rPr lang="en-US" sz="2000" dirty="0"/>
              <a:t>Capillary forces dominate</a:t>
            </a:r>
          </a:p>
          <a:p>
            <a:r>
              <a:rPr lang="en-US" sz="2000" dirty="0"/>
              <a:t>No interconnected pathways</a:t>
            </a:r>
          </a:p>
          <a:p>
            <a:r>
              <a:rPr lang="en-US" sz="2000" dirty="0"/>
              <a:t>No significant decrease in strength</a:t>
            </a:r>
          </a:p>
        </p:txBody>
      </p:sp>
      <p:sp>
        <p:nvSpPr>
          <p:cNvPr id="6" name="Plassholder for tekst 5"/>
          <p:cNvSpPr>
            <a:spLocks noGrp="1"/>
          </p:cNvSpPr>
          <p:nvPr>
            <p:ph type="body" sz="quarter" idx="3"/>
          </p:nvPr>
        </p:nvSpPr>
        <p:spPr>
          <a:xfrm>
            <a:off x="4645025" y="980728"/>
            <a:ext cx="4041775" cy="639762"/>
          </a:xfrm>
        </p:spPr>
        <p:txBody>
          <a:bodyPr/>
          <a:lstStyle/>
          <a:p>
            <a:pPr algn="ctr"/>
            <a:r>
              <a:rPr lang="en-US" dirty="0"/>
              <a:t>Funicular</a:t>
            </a:r>
          </a:p>
        </p:txBody>
      </p:sp>
      <p:sp>
        <p:nvSpPr>
          <p:cNvPr id="7" name="Plassholder for innhold 6"/>
          <p:cNvSpPr>
            <a:spLocks noGrp="1"/>
          </p:cNvSpPr>
          <p:nvPr>
            <p:ph sz="quarter" idx="4"/>
          </p:nvPr>
        </p:nvSpPr>
        <p:spPr>
          <a:xfrm>
            <a:off x="4645025" y="3780730"/>
            <a:ext cx="4247455" cy="3951288"/>
          </a:xfrm>
        </p:spPr>
        <p:txBody>
          <a:bodyPr/>
          <a:lstStyle/>
          <a:p>
            <a:r>
              <a:rPr lang="en-US" sz="2000" dirty="0"/>
              <a:t>High water saturation (8%-15%)</a:t>
            </a:r>
          </a:p>
          <a:p>
            <a:r>
              <a:rPr lang="en-US" sz="2000" dirty="0"/>
              <a:t>Gravitational forces dominate</a:t>
            </a:r>
          </a:p>
          <a:p>
            <a:r>
              <a:rPr lang="en-US" sz="2000" dirty="0"/>
              <a:t>Water exits in continuous pathways</a:t>
            </a:r>
          </a:p>
          <a:p>
            <a:r>
              <a:rPr lang="en-US" sz="2000" dirty="0"/>
              <a:t>Substantial decrease in strength – grain bonds destroyed</a:t>
            </a:r>
          </a:p>
        </p:txBody>
      </p:sp>
      <p:pic>
        <p:nvPicPr>
          <p:cNvPr id="8" name="Bilde 7"/>
          <p:cNvPicPr>
            <a:picLocks noChangeAspect="1"/>
          </p:cNvPicPr>
          <p:nvPr/>
        </p:nvPicPr>
        <p:blipFill rotWithShape="1">
          <a:blip r:embed="rId3" cstate="email">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1547664" y="1484784"/>
            <a:ext cx="1932632" cy="2160000"/>
          </a:xfrm>
          <a:prstGeom prst="rect">
            <a:avLst/>
          </a:prstGeom>
        </p:spPr>
      </p:pic>
      <p:pic>
        <p:nvPicPr>
          <p:cNvPr id="9" name="Bild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580352" y="1556792"/>
            <a:ext cx="2160000" cy="2160000"/>
          </a:xfrm>
          <a:prstGeom prst="rect">
            <a:avLst/>
          </a:prstGeom>
        </p:spPr>
      </p:pic>
    </p:spTree>
    <p:extLst>
      <p:ext uri="{BB962C8B-B14F-4D97-AF65-F5344CB8AC3E}">
        <p14:creationId xmlns:p14="http://schemas.microsoft.com/office/powerpoint/2010/main" val="1599260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323850" y="44624"/>
            <a:ext cx="8496300" cy="1143000"/>
          </a:xfrm>
        </p:spPr>
        <p:txBody>
          <a:bodyPr/>
          <a:lstStyle/>
          <a:p>
            <a:r>
              <a:rPr lang="nb-NO" dirty="0"/>
              <a:t>Snødannelse</a:t>
            </a:r>
          </a:p>
        </p:txBody>
      </p:sp>
      <p:sp>
        <p:nvSpPr>
          <p:cNvPr id="5" name="Plassholder for innhold 4"/>
          <p:cNvSpPr>
            <a:spLocks noGrp="1"/>
          </p:cNvSpPr>
          <p:nvPr>
            <p:ph idx="1"/>
          </p:nvPr>
        </p:nvSpPr>
        <p:spPr>
          <a:xfrm>
            <a:off x="323850" y="1672431"/>
            <a:ext cx="8496300" cy="4060825"/>
          </a:xfrm>
        </p:spPr>
        <p:txBody>
          <a:bodyPr/>
          <a:lstStyle/>
          <a:p>
            <a:r>
              <a:rPr lang="nb-NO" dirty="0"/>
              <a:t>Snø dannes i skyer ved at vanndamp kondenserer. </a:t>
            </a:r>
          </a:p>
          <a:p>
            <a:r>
              <a:rPr lang="nb-NO" dirty="0"/>
              <a:t>Forholdene i atmosfæren påvirker krystallene mens de faller.</a:t>
            </a:r>
          </a:p>
          <a:p>
            <a:r>
              <a:rPr lang="nb-NO" dirty="0"/>
              <a:t>Nysnøens egenskaper på bakken kan derfor variere betydelig.</a:t>
            </a:r>
          </a:p>
          <a:p>
            <a:pPr>
              <a:buNone/>
            </a:pPr>
            <a:endParaRPr lang="nb-NO" dirty="0"/>
          </a:p>
        </p:txBody>
      </p:sp>
      <p:pic>
        <p:nvPicPr>
          <p:cNvPr id="133122" name="Picture 2" descr="http://www.avalanches.org/uploads/pics/Graupel_0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04425" y="4545384"/>
            <a:ext cx="2439575" cy="2340000"/>
          </a:xfrm>
          <a:prstGeom prst="rect">
            <a:avLst/>
          </a:prstGeom>
          <a:noFill/>
        </p:spPr>
      </p:pic>
      <p:pic>
        <p:nvPicPr>
          <p:cNvPr id="133124" name="Picture 4" descr="http://www.avalanches.org/uploads/pics/Neuschnee_2_0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512" y="4545384"/>
            <a:ext cx="3665137" cy="2340000"/>
          </a:xfrm>
          <a:prstGeom prst="rect">
            <a:avLst/>
          </a:prstGeom>
          <a:noFill/>
        </p:spPr>
      </p:pic>
      <p:sp>
        <p:nvSpPr>
          <p:cNvPr id="133126" name="AutoShape 6" descr="http://upload.wikimedia.org/wikipedia/commons/9/9f/Sleet_on_the_ground.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b-NO"/>
          </a:p>
        </p:txBody>
      </p:sp>
      <p:sp>
        <p:nvSpPr>
          <p:cNvPr id="133128" name="AutoShape 8" descr="http://upload.wikimedia.org/wikipedia/commons/9/9f/Sleet_on_the_ground.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b-NO"/>
          </a:p>
        </p:txBody>
      </p:sp>
      <p:sp>
        <p:nvSpPr>
          <p:cNvPr id="133130" name="AutoShape 10" descr="http://upload.wikimedia.org/wikipedia/commons/9/9f/Sleet_on_the_ground.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b-NO"/>
          </a:p>
        </p:txBody>
      </p:sp>
      <p:pic>
        <p:nvPicPr>
          <p:cNvPr id="133134" name="Picture 14" descr="http://upload.wikimedia.org/wikipedia/commons/thumb/9/9f/Sleet_on_the_ground.jpg/320px-Sleet_on_the_ground.jpg"/>
          <p:cNvPicPr>
            <a:picLocks noChangeAspect="1" noChangeArrowheads="1"/>
          </p:cNvPicPr>
          <p:nvPr/>
        </p:nvPicPr>
        <p:blipFill>
          <a:blip r:embed="rId5" cstate="print"/>
          <a:srcRect/>
          <a:stretch>
            <a:fillRect/>
          </a:stretch>
        </p:blipFill>
        <p:spPr bwMode="auto">
          <a:xfrm>
            <a:off x="3600000" y="4545384"/>
            <a:ext cx="3119999" cy="2340000"/>
          </a:xfrm>
          <a:prstGeom prst="rect">
            <a:avLst/>
          </a:prstGeom>
          <a:noFill/>
        </p:spPr>
      </p:pic>
      <p:sp>
        <p:nvSpPr>
          <p:cNvPr id="10" name="TekstSylinder 9"/>
          <p:cNvSpPr txBox="1"/>
          <p:nvPr/>
        </p:nvSpPr>
        <p:spPr>
          <a:xfrm>
            <a:off x="7950688" y="6597352"/>
            <a:ext cx="1229824" cy="307777"/>
          </a:xfrm>
          <a:prstGeom prst="rect">
            <a:avLst/>
          </a:prstGeom>
          <a:noFill/>
        </p:spPr>
        <p:txBody>
          <a:bodyPr wrap="none" rtlCol="0">
            <a:spAutoFit/>
          </a:bodyPr>
          <a:lstStyle/>
          <a:p>
            <a:r>
              <a:rPr lang="nb-NO" sz="1400" dirty="0" err="1">
                <a:solidFill>
                  <a:schemeClr val="bg1">
                    <a:lumMod val="65000"/>
                  </a:schemeClr>
                </a:solidFill>
              </a:rPr>
              <a:t>wikipedia.org</a:t>
            </a:r>
            <a:endParaRPr lang="nb-NO" sz="1400" dirty="0">
              <a:solidFill>
                <a:schemeClr val="bg1">
                  <a:lumMod val="65000"/>
                </a:schemeClr>
              </a:solidFill>
            </a:endParaRPr>
          </a:p>
        </p:txBody>
      </p:sp>
      <p:sp>
        <p:nvSpPr>
          <p:cNvPr id="11" name="TekstSylinder 10"/>
          <p:cNvSpPr txBox="1"/>
          <p:nvPr/>
        </p:nvSpPr>
        <p:spPr>
          <a:xfrm>
            <a:off x="5574424" y="6597352"/>
            <a:ext cx="1229824" cy="307777"/>
          </a:xfrm>
          <a:prstGeom prst="rect">
            <a:avLst/>
          </a:prstGeom>
          <a:noFill/>
        </p:spPr>
        <p:txBody>
          <a:bodyPr wrap="none" rtlCol="0">
            <a:spAutoFit/>
          </a:bodyPr>
          <a:lstStyle/>
          <a:p>
            <a:r>
              <a:rPr lang="nb-NO" sz="1400" dirty="0" err="1">
                <a:solidFill>
                  <a:schemeClr val="bg1">
                    <a:lumMod val="65000"/>
                  </a:schemeClr>
                </a:solidFill>
              </a:rPr>
              <a:t>wikipedia.org</a:t>
            </a:r>
            <a:endParaRPr lang="nb-NO" sz="1400" dirty="0">
              <a:solidFill>
                <a:schemeClr val="bg1">
                  <a:lumMod val="65000"/>
                </a:schemeClr>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en-US"/>
          </a:p>
        </p:txBody>
      </p:sp>
      <p:pic>
        <p:nvPicPr>
          <p:cNvPr id="3" name="Bild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3850" y="274751"/>
            <a:ext cx="5688632" cy="5760000"/>
          </a:xfrm>
          <a:prstGeom prst="rect">
            <a:avLst/>
          </a:prstGeom>
        </p:spPr>
      </p:pic>
      <p:pic>
        <p:nvPicPr>
          <p:cNvPr id="4" name="Bild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71878" y="3298447"/>
            <a:ext cx="2448272" cy="2736304"/>
          </a:xfrm>
          <a:prstGeom prst="rect">
            <a:avLst/>
          </a:prstGeom>
        </p:spPr>
      </p:pic>
      <p:pic>
        <p:nvPicPr>
          <p:cNvPr id="5" name="Bilde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227862" y="476672"/>
            <a:ext cx="2592288" cy="2952328"/>
          </a:xfrm>
          <a:prstGeom prst="rect">
            <a:avLst/>
          </a:prstGeom>
        </p:spPr>
      </p:pic>
      <p:sp>
        <p:nvSpPr>
          <p:cNvPr id="7" name="Pil ned 6"/>
          <p:cNvSpPr/>
          <p:nvPr/>
        </p:nvSpPr>
        <p:spPr>
          <a:xfrm>
            <a:off x="7308304" y="2996952"/>
            <a:ext cx="576064" cy="576704"/>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556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en-US"/>
          </a:p>
        </p:txBody>
      </p:sp>
      <p:pic>
        <p:nvPicPr>
          <p:cNvPr id="3" name="Bild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3850" y="404664"/>
            <a:ext cx="5904656" cy="5760000"/>
          </a:xfrm>
          <a:prstGeom prst="rect">
            <a:avLst/>
          </a:prstGeom>
        </p:spPr>
      </p:pic>
      <p:pic>
        <p:nvPicPr>
          <p:cNvPr id="4" name="Bild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299870" y="404664"/>
            <a:ext cx="2448272" cy="2736304"/>
          </a:xfrm>
          <a:prstGeom prst="rect">
            <a:avLst/>
          </a:prstGeom>
        </p:spPr>
      </p:pic>
      <p:pic>
        <p:nvPicPr>
          <p:cNvPr id="5" name="Bilde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227862" y="3140328"/>
            <a:ext cx="2592288" cy="3024336"/>
          </a:xfrm>
          <a:prstGeom prst="rect">
            <a:avLst/>
          </a:prstGeom>
        </p:spPr>
      </p:pic>
      <p:sp>
        <p:nvSpPr>
          <p:cNvPr id="6" name="Pil ned 5"/>
          <p:cNvSpPr/>
          <p:nvPr/>
        </p:nvSpPr>
        <p:spPr>
          <a:xfrm>
            <a:off x="7308304" y="2996952"/>
            <a:ext cx="576064" cy="576704"/>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200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en-US"/>
          </a:p>
        </p:txBody>
      </p:sp>
      <p:pic>
        <p:nvPicPr>
          <p:cNvPr id="3" name="Bild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3850" y="404664"/>
            <a:ext cx="5544616" cy="5760000"/>
          </a:xfrm>
          <a:prstGeom prst="rect">
            <a:avLst/>
          </a:prstGeom>
        </p:spPr>
      </p:pic>
      <p:pic>
        <p:nvPicPr>
          <p:cNvPr id="5" name="Bild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227862" y="3140328"/>
            <a:ext cx="2592288" cy="3024336"/>
          </a:xfrm>
          <a:prstGeom prst="rect">
            <a:avLst/>
          </a:prstGeom>
        </p:spPr>
      </p:pic>
    </p:spTree>
    <p:extLst>
      <p:ext uri="{BB962C8B-B14F-4D97-AF65-F5344CB8AC3E}">
        <p14:creationId xmlns:p14="http://schemas.microsoft.com/office/powerpoint/2010/main" val="33140042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en-US"/>
          </a:p>
        </p:txBody>
      </p:sp>
      <p:pic>
        <p:nvPicPr>
          <p:cNvPr id="3" name="Bild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3850" y="404664"/>
            <a:ext cx="5832648" cy="5760000"/>
          </a:xfrm>
          <a:prstGeom prst="rect">
            <a:avLst/>
          </a:prstGeom>
        </p:spPr>
      </p:pic>
      <p:pic>
        <p:nvPicPr>
          <p:cNvPr id="6" name="Bild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227862" y="3140328"/>
            <a:ext cx="2592288" cy="3024336"/>
          </a:xfrm>
          <a:prstGeom prst="rect">
            <a:avLst/>
          </a:prstGeom>
        </p:spPr>
      </p:pic>
    </p:spTree>
    <p:extLst>
      <p:ext uri="{BB962C8B-B14F-4D97-AF65-F5344CB8AC3E}">
        <p14:creationId xmlns:p14="http://schemas.microsoft.com/office/powerpoint/2010/main" val="42687287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5536" y="-162272"/>
            <a:ext cx="8496300" cy="1143000"/>
          </a:xfrm>
        </p:spPr>
        <p:txBody>
          <a:bodyPr/>
          <a:lstStyle/>
          <a:p>
            <a:r>
              <a:rPr lang="nb-NO" sz="3200" dirty="0"/>
              <a:t>Omvandling mellom hovedsnøklassene</a:t>
            </a:r>
          </a:p>
        </p:txBody>
      </p:sp>
      <p:cxnSp>
        <p:nvCxnSpPr>
          <p:cNvPr id="11" name="Figur 10"/>
          <p:cNvCxnSpPr>
            <a:stCxn id="1026" idx="0"/>
            <a:endCxn id="1032" idx="1"/>
          </p:cNvCxnSpPr>
          <p:nvPr/>
        </p:nvCxnSpPr>
        <p:spPr>
          <a:xfrm rot="5400000" flipH="1" flipV="1">
            <a:off x="1112212" y="1585197"/>
            <a:ext cx="1122832" cy="1188232"/>
          </a:xfrm>
          <a:prstGeom prst="bentConnector2">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kstSylinder 11"/>
          <p:cNvSpPr txBox="1"/>
          <p:nvPr/>
        </p:nvSpPr>
        <p:spPr>
          <a:xfrm>
            <a:off x="9324528" y="764704"/>
            <a:ext cx="2448272" cy="307777"/>
          </a:xfrm>
          <a:prstGeom prst="rect">
            <a:avLst/>
          </a:prstGeom>
          <a:noFill/>
        </p:spPr>
        <p:txBody>
          <a:bodyPr wrap="square" rtlCol="0">
            <a:spAutoFit/>
          </a:bodyPr>
          <a:lstStyle/>
          <a:p>
            <a:r>
              <a:rPr lang="nb-NO" sz="1400" dirty="0">
                <a:solidFill>
                  <a:srgbClr val="FFC000"/>
                </a:solidFill>
              </a:rPr>
              <a:t>Middels temperaturgradient</a:t>
            </a:r>
          </a:p>
        </p:txBody>
      </p:sp>
      <p:cxnSp>
        <p:nvCxnSpPr>
          <p:cNvPr id="13" name="Figur 12"/>
          <p:cNvCxnSpPr>
            <a:stCxn id="1032" idx="3"/>
            <a:endCxn id="1034" idx="1"/>
          </p:cNvCxnSpPr>
          <p:nvPr/>
        </p:nvCxnSpPr>
        <p:spPr>
          <a:xfrm flipV="1">
            <a:off x="4067744" y="1617896"/>
            <a:ext cx="1224336" cy="1"/>
          </a:xfrm>
          <a:prstGeom prst="bentConnector3">
            <a:avLst>
              <a:gd name="adj1" fmla="val 50000"/>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Figur 16"/>
          <p:cNvCxnSpPr/>
          <p:nvPr/>
        </p:nvCxnSpPr>
        <p:spPr>
          <a:xfrm rot="5400000" flipH="1" flipV="1">
            <a:off x="1739900" y="3487555"/>
            <a:ext cx="2508548" cy="12700"/>
          </a:xfrm>
          <a:prstGeom prst="bentConnector3">
            <a:avLst>
              <a:gd name="adj1" fmla="val 870"/>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Figur 21"/>
          <p:cNvCxnSpPr>
            <a:endCxn id="1032" idx="2"/>
          </p:cNvCxnSpPr>
          <p:nvPr/>
        </p:nvCxnSpPr>
        <p:spPr>
          <a:xfrm rot="16200000" flipV="1">
            <a:off x="3164001" y="2237025"/>
            <a:ext cx="2491863" cy="2484376"/>
          </a:xfrm>
          <a:prstGeom prst="bentConnector3">
            <a:avLst>
              <a:gd name="adj1" fmla="val 50000"/>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Figur 24"/>
          <p:cNvCxnSpPr/>
          <p:nvPr/>
        </p:nvCxnSpPr>
        <p:spPr>
          <a:xfrm rot="5400000" flipH="1" flipV="1">
            <a:off x="5130810" y="3490104"/>
            <a:ext cx="2470080" cy="12700"/>
          </a:xfrm>
          <a:prstGeom prst="bentConnector3">
            <a:avLst>
              <a:gd name="adj1" fmla="val -2470"/>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Figur 27"/>
          <p:cNvCxnSpPr>
            <a:stCxn id="1026" idx="2"/>
            <a:endCxn id="1028" idx="1"/>
          </p:cNvCxnSpPr>
          <p:nvPr/>
        </p:nvCxnSpPr>
        <p:spPr>
          <a:xfrm rot="16200000" flipH="1">
            <a:off x="955845" y="4072787"/>
            <a:ext cx="1435566" cy="1188232"/>
          </a:xfrm>
          <a:prstGeom prst="bentConnector2">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Figur 30"/>
          <p:cNvCxnSpPr>
            <a:stCxn id="1028" idx="3"/>
            <a:endCxn id="1030" idx="1"/>
          </p:cNvCxnSpPr>
          <p:nvPr/>
        </p:nvCxnSpPr>
        <p:spPr>
          <a:xfrm>
            <a:off x="4067744" y="5384686"/>
            <a:ext cx="1224336" cy="12700"/>
          </a:xfrm>
          <a:prstGeom prst="bentConnector3">
            <a:avLst>
              <a:gd name="adj1" fmla="val -13645"/>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Figur 33"/>
          <p:cNvCxnSpPr/>
          <p:nvPr/>
        </p:nvCxnSpPr>
        <p:spPr>
          <a:xfrm rot="16200000" flipH="1">
            <a:off x="3527884" y="2240868"/>
            <a:ext cx="2520280" cy="2448272"/>
          </a:xfrm>
          <a:prstGeom prst="bentConnector3">
            <a:avLst>
              <a:gd name="adj1" fmla="val 45583"/>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Figur 37"/>
          <p:cNvCxnSpPr/>
          <p:nvPr/>
        </p:nvCxnSpPr>
        <p:spPr>
          <a:xfrm rot="16200000" flipH="1">
            <a:off x="1187623" y="4077071"/>
            <a:ext cx="1224140" cy="936106"/>
          </a:xfrm>
          <a:prstGeom prst="bentConnector3">
            <a:avLst>
              <a:gd name="adj1" fmla="val 100664"/>
            </a:avLst>
          </a:prstGeom>
          <a:ln w="38100">
            <a:solidFill>
              <a:srgbClr val="0066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Figur 37"/>
          <p:cNvCxnSpPr/>
          <p:nvPr/>
        </p:nvCxnSpPr>
        <p:spPr>
          <a:xfrm>
            <a:off x="4067948" y="5085184"/>
            <a:ext cx="1224132" cy="72008"/>
          </a:xfrm>
          <a:prstGeom prst="bentConnector3">
            <a:avLst>
              <a:gd name="adj1" fmla="val -1964"/>
            </a:avLst>
          </a:prstGeom>
          <a:ln w="38100">
            <a:solidFill>
              <a:srgbClr val="0066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Figur 37"/>
          <p:cNvCxnSpPr>
            <a:stCxn id="1030" idx="3"/>
            <a:endCxn id="1036" idx="2"/>
          </p:cNvCxnSpPr>
          <p:nvPr/>
        </p:nvCxnSpPr>
        <p:spPr>
          <a:xfrm flipV="1">
            <a:off x="7092080" y="3944924"/>
            <a:ext cx="972208" cy="1439762"/>
          </a:xfrm>
          <a:prstGeom prst="bentConnector2">
            <a:avLst/>
          </a:prstGeom>
          <a:ln w="38100">
            <a:solidFill>
              <a:srgbClr val="0066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Figur 37"/>
          <p:cNvCxnSpPr>
            <a:stCxn id="1034" idx="3"/>
            <a:endCxn id="1036" idx="0"/>
          </p:cNvCxnSpPr>
          <p:nvPr/>
        </p:nvCxnSpPr>
        <p:spPr>
          <a:xfrm>
            <a:off x="7092080" y="1617896"/>
            <a:ext cx="972208" cy="1127028"/>
          </a:xfrm>
          <a:prstGeom prst="bentConnector2">
            <a:avLst/>
          </a:prstGeom>
          <a:ln w="38100">
            <a:solidFill>
              <a:srgbClr val="0066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Figur 37"/>
          <p:cNvCxnSpPr/>
          <p:nvPr/>
        </p:nvCxnSpPr>
        <p:spPr>
          <a:xfrm>
            <a:off x="4067945" y="1916833"/>
            <a:ext cx="3096343" cy="1224135"/>
          </a:xfrm>
          <a:prstGeom prst="bentConnector3">
            <a:avLst>
              <a:gd name="adj1" fmla="val 20028"/>
            </a:avLst>
          </a:prstGeom>
          <a:ln w="38100">
            <a:solidFill>
              <a:srgbClr val="0066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026" name="Picture 2" descr="http://www.ngi.no/upload/Sn%C3%B8skred/snoklassifikasjon/09-PPsd-span%20(Small).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512" y="2740729"/>
            <a:ext cx="1800000" cy="1208391"/>
          </a:xfrm>
          <a:prstGeom prst="rect">
            <a:avLst/>
          </a:prstGeom>
          <a:ln>
            <a:noFill/>
          </a:ln>
          <a:effectLst>
            <a:outerShdw blurRad="292100" dist="139700" dir="2700000" algn="tl" rotWithShape="0">
              <a:srgbClr val="333333">
                <a:alpha val="65000"/>
              </a:srgbClr>
            </a:outerShdw>
          </a:effectLst>
        </p:spPr>
      </p:pic>
      <p:pic>
        <p:nvPicPr>
          <p:cNvPr id="1028" name="Picture 4" descr="http://www.ngi.no/upload/Sn%C3%B8skred/snoklassifikasjon/19-DFdc-jssi%20(Small).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67744" y="4741829"/>
            <a:ext cx="1800000" cy="1285714"/>
          </a:xfrm>
          <a:prstGeom prst="rect">
            <a:avLst/>
          </a:prstGeom>
          <a:ln>
            <a:noFill/>
          </a:ln>
          <a:effectLst>
            <a:outerShdw blurRad="292100" dist="139700" dir="2700000" algn="tl" rotWithShape="0">
              <a:srgbClr val="333333">
                <a:alpha val="65000"/>
              </a:srgbClr>
            </a:outerShdw>
          </a:effectLst>
        </p:spPr>
      </p:pic>
      <p:pic>
        <p:nvPicPr>
          <p:cNvPr id="1030" name="Picture 6" descr="http://www.ngi.no/upload/Sn%C3%B8skred/snoklassifikasjon/23-RGlr-jssi%20(Small).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92080" y="4725144"/>
            <a:ext cx="1800000" cy="1319084"/>
          </a:xfrm>
          <a:prstGeom prst="rect">
            <a:avLst/>
          </a:prstGeom>
          <a:ln>
            <a:noFill/>
          </a:ln>
          <a:effectLst>
            <a:outerShdw blurRad="292100" dist="139700" dir="2700000" algn="tl" rotWithShape="0">
              <a:srgbClr val="333333">
                <a:alpha val="65000"/>
              </a:srgbClr>
            </a:outerShdw>
          </a:effectLst>
        </p:spPr>
      </p:pic>
      <p:pic>
        <p:nvPicPr>
          <p:cNvPr id="1032" name="Picture 8" descr="http://www.ngi.no/upload/Sn%C3%B8skred/snoklassifikasjon/27-FCso-kazakov%20(Small).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267744" y="1002512"/>
            <a:ext cx="1800000" cy="1230769"/>
          </a:xfrm>
          <a:prstGeom prst="rect">
            <a:avLst/>
          </a:prstGeom>
          <a:ln>
            <a:noFill/>
          </a:ln>
          <a:effectLst>
            <a:outerShdw blurRad="292100" dist="139700" dir="2700000" algn="tl" rotWithShape="0">
              <a:srgbClr val="333333">
                <a:alpha val="65000"/>
              </a:srgbClr>
            </a:outerShdw>
          </a:effectLst>
        </p:spPr>
      </p:pic>
      <p:pic>
        <p:nvPicPr>
          <p:cNvPr id="1034" name="Picture 10" descr="http://www.ngi.no/upload/Sn%C3%B8skred/snoklassifikasjon/33-DHcp-greene%20(Small).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292080" y="980728"/>
            <a:ext cx="1800000" cy="1274336"/>
          </a:xfrm>
          <a:prstGeom prst="rect">
            <a:avLst/>
          </a:prstGeom>
          <a:ln>
            <a:noFill/>
          </a:ln>
          <a:effectLst>
            <a:outerShdw blurRad="292100" dist="139700" dir="2700000" algn="tl" rotWithShape="0">
              <a:srgbClr val="333333">
                <a:alpha val="65000"/>
              </a:srgbClr>
            </a:outerShdw>
          </a:effectLst>
        </p:spPr>
      </p:pic>
      <p:pic>
        <p:nvPicPr>
          <p:cNvPr id="1036" name="Picture 12" descr="http://www.ngi.no/upload/Sn%C3%B8skred/snoklassifikasjon/48-MFcl-cen%20(Small).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164288" y="2744924"/>
            <a:ext cx="1800000" cy="1200000"/>
          </a:xfrm>
          <a:prstGeom prst="rect">
            <a:avLst/>
          </a:prstGeom>
          <a:ln>
            <a:noFill/>
          </a:ln>
          <a:effectLst>
            <a:outerShdw blurRad="292100" dist="139700" dir="2700000" algn="tl" rotWithShape="0">
              <a:srgbClr val="333333">
                <a:alpha val="65000"/>
              </a:srgbClr>
            </a:outerShdw>
          </a:effectLst>
        </p:spPr>
      </p:pic>
      <p:sp>
        <p:nvSpPr>
          <p:cNvPr id="82" name="TekstSylinder 81"/>
          <p:cNvSpPr txBox="1"/>
          <p:nvPr/>
        </p:nvSpPr>
        <p:spPr>
          <a:xfrm>
            <a:off x="179512" y="1268760"/>
            <a:ext cx="2073003" cy="307777"/>
          </a:xfrm>
          <a:prstGeom prst="rect">
            <a:avLst/>
          </a:prstGeom>
          <a:noFill/>
        </p:spPr>
        <p:txBody>
          <a:bodyPr wrap="none" rtlCol="0">
            <a:spAutoFit/>
          </a:bodyPr>
          <a:lstStyle/>
          <a:p>
            <a:r>
              <a:rPr lang="nb-NO" sz="1400" dirty="0">
                <a:solidFill>
                  <a:srgbClr val="FF0000"/>
                </a:solidFill>
              </a:rPr>
              <a:t>Høy temperaturgradient</a:t>
            </a:r>
          </a:p>
        </p:txBody>
      </p:sp>
      <p:sp>
        <p:nvSpPr>
          <p:cNvPr id="83" name="TekstSylinder 82"/>
          <p:cNvSpPr txBox="1"/>
          <p:nvPr/>
        </p:nvSpPr>
        <p:spPr>
          <a:xfrm>
            <a:off x="107504" y="5373216"/>
            <a:ext cx="2032929" cy="307777"/>
          </a:xfrm>
          <a:prstGeom prst="rect">
            <a:avLst/>
          </a:prstGeom>
          <a:noFill/>
        </p:spPr>
        <p:txBody>
          <a:bodyPr wrap="none" rtlCol="0">
            <a:spAutoFit/>
          </a:bodyPr>
          <a:lstStyle/>
          <a:p>
            <a:r>
              <a:rPr lang="nb-NO" sz="1400" dirty="0">
                <a:solidFill>
                  <a:srgbClr val="00B050"/>
                </a:solidFill>
              </a:rPr>
              <a:t>Lav temperaturgradient</a:t>
            </a:r>
          </a:p>
        </p:txBody>
      </p:sp>
      <p:sp>
        <p:nvSpPr>
          <p:cNvPr id="84" name="TekstSylinder 83"/>
          <p:cNvSpPr txBox="1"/>
          <p:nvPr/>
        </p:nvSpPr>
        <p:spPr>
          <a:xfrm>
            <a:off x="7524328" y="5445224"/>
            <a:ext cx="881973" cy="307777"/>
          </a:xfrm>
          <a:prstGeom prst="rect">
            <a:avLst/>
          </a:prstGeom>
          <a:noFill/>
        </p:spPr>
        <p:txBody>
          <a:bodyPr wrap="none" rtlCol="0">
            <a:spAutoFit/>
          </a:bodyPr>
          <a:lstStyle/>
          <a:p>
            <a:r>
              <a:rPr lang="nb-NO" sz="1400" dirty="0">
                <a:solidFill>
                  <a:srgbClr val="3333FF"/>
                </a:solidFill>
              </a:rPr>
              <a:t>Smelting</a:t>
            </a:r>
            <a:endParaRPr lang="nb-NO" sz="1400" dirty="0"/>
          </a:p>
        </p:txBody>
      </p:sp>
      <p:sp>
        <p:nvSpPr>
          <p:cNvPr id="26" name="TekstSylinder 25"/>
          <p:cNvSpPr txBox="1"/>
          <p:nvPr/>
        </p:nvSpPr>
        <p:spPr>
          <a:xfrm>
            <a:off x="179512" y="2276872"/>
            <a:ext cx="894797" cy="523220"/>
          </a:xfrm>
          <a:prstGeom prst="rect">
            <a:avLst/>
          </a:prstGeom>
          <a:noFill/>
        </p:spPr>
        <p:txBody>
          <a:bodyPr wrap="none" rtlCol="0">
            <a:spAutoFit/>
          </a:bodyPr>
          <a:lstStyle/>
          <a:p>
            <a:r>
              <a:rPr lang="nb-NO" sz="2800" dirty="0" err="1">
                <a:latin typeface="SnowSymbolsIACS" pitchFamily="18" charset="0"/>
              </a:rPr>
              <a:t>a</a:t>
            </a:r>
            <a:r>
              <a:rPr lang="nb-NO" sz="2000" dirty="0" err="1">
                <a:latin typeface="+mn-lt"/>
              </a:rPr>
              <a:t>PP</a:t>
            </a:r>
            <a:endParaRPr lang="nb-NO" sz="2800" dirty="0">
              <a:latin typeface="SnowSymbolsIACS" pitchFamily="18" charset="0"/>
            </a:endParaRPr>
          </a:p>
        </p:txBody>
      </p:sp>
      <p:sp>
        <p:nvSpPr>
          <p:cNvPr id="27" name="TekstSylinder 26"/>
          <p:cNvSpPr txBox="1"/>
          <p:nvPr/>
        </p:nvSpPr>
        <p:spPr>
          <a:xfrm>
            <a:off x="5328144" y="5921726"/>
            <a:ext cx="936475" cy="523220"/>
          </a:xfrm>
          <a:prstGeom prst="rect">
            <a:avLst/>
          </a:prstGeom>
          <a:noFill/>
        </p:spPr>
        <p:txBody>
          <a:bodyPr wrap="none" rtlCol="0">
            <a:spAutoFit/>
          </a:bodyPr>
          <a:lstStyle/>
          <a:p>
            <a:r>
              <a:rPr lang="nb-NO" sz="2800" dirty="0" err="1">
                <a:latin typeface="SnowSymbolsIACS" pitchFamily="18" charset="0"/>
              </a:rPr>
              <a:t>d</a:t>
            </a:r>
            <a:r>
              <a:rPr lang="nb-NO" sz="2000" dirty="0" err="1">
                <a:latin typeface="+mn-lt"/>
              </a:rPr>
              <a:t>RG</a:t>
            </a:r>
            <a:endParaRPr lang="nb-NO" sz="2800" dirty="0">
              <a:latin typeface="SnowSymbolsIACS" pitchFamily="18" charset="0"/>
            </a:endParaRPr>
          </a:p>
        </p:txBody>
      </p:sp>
      <p:sp>
        <p:nvSpPr>
          <p:cNvPr id="29" name="TekstSylinder 28"/>
          <p:cNvSpPr txBox="1"/>
          <p:nvPr/>
        </p:nvSpPr>
        <p:spPr>
          <a:xfrm>
            <a:off x="2123728" y="5921726"/>
            <a:ext cx="894797" cy="523220"/>
          </a:xfrm>
          <a:prstGeom prst="rect">
            <a:avLst/>
          </a:prstGeom>
          <a:noFill/>
        </p:spPr>
        <p:txBody>
          <a:bodyPr wrap="none" rtlCol="0">
            <a:spAutoFit/>
          </a:bodyPr>
          <a:lstStyle/>
          <a:p>
            <a:r>
              <a:rPr lang="nb-NO" sz="2800" dirty="0" err="1">
                <a:latin typeface="SnowSymbolsIACS" pitchFamily="18" charset="0"/>
              </a:rPr>
              <a:t>c</a:t>
            </a:r>
            <a:r>
              <a:rPr lang="nb-NO" sz="2000" dirty="0" err="1">
                <a:latin typeface="+mn-lt"/>
              </a:rPr>
              <a:t>DF</a:t>
            </a:r>
            <a:endParaRPr lang="nb-NO" sz="2800" dirty="0">
              <a:latin typeface="SnowSymbolsIACS" pitchFamily="18" charset="0"/>
            </a:endParaRPr>
          </a:p>
        </p:txBody>
      </p:sp>
      <p:sp>
        <p:nvSpPr>
          <p:cNvPr id="30" name="TekstSylinder 29"/>
          <p:cNvSpPr txBox="1"/>
          <p:nvPr/>
        </p:nvSpPr>
        <p:spPr>
          <a:xfrm>
            <a:off x="5292080" y="548680"/>
            <a:ext cx="923651" cy="523220"/>
          </a:xfrm>
          <a:prstGeom prst="rect">
            <a:avLst/>
          </a:prstGeom>
          <a:noFill/>
        </p:spPr>
        <p:txBody>
          <a:bodyPr wrap="none" rtlCol="0">
            <a:spAutoFit/>
          </a:bodyPr>
          <a:lstStyle/>
          <a:p>
            <a:r>
              <a:rPr lang="nb-NO" sz="2800" dirty="0" err="1">
                <a:latin typeface="SnowSymbolsIACS" pitchFamily="18" charset="0"/>
              </a:rPr>
              <a:t>f</a:t>
            </a:r>
            <a:r>
              <a:rPr lang="nb-NO" sz="2000" dirty="0" err="1">
                <a:latin typeface="+mn-lt"/>
              </a:rPr>
              <a:t>DH</a:t>
            </a:r>
            <a:endParaRPr lang="nb-NO" sz="2800" dirty="0">
              <a:latin typeface="SnowSymbolsIACS" pitchFamily="18" charset="0"/>
            </a:endParaRPr>
          </a:p>
        </p:txBody>
      </p:sp>
      <p:sp>
        <p:nvSpPr>
          <p:cNvPr id="32" name="TekstSylinder 31"/>
          <p:cNvSpPr txBox="1"/>
          <p:nvPr/>
        </p:nvSpPr>
        <p:spPr>
          <a:xfrm>
            <a:off x="2267744" y="548680"/>
            <a:ext cx="894797" cy="523220"/>
          </a:xfrm>
          <a:prstGeom prst="rect">
            <a:avLst/>
          </a:prstGeom>
          <a:noFill/>
        </p:spPr>
        <p:txBody>
          <a:bodyPr wrap="none" rtlCol="0">
            <a:spAutoFit/>
          </a:bodyPr>
          <a:lstStyle/>
          <a:p>
            <a:r>
              <a:rPr lang="nb-NO" sz="2800" dirty="0" err="1">
                <a:latin typeface="SnowSymbolsIACS" pitchFamily="18" charset="0"/>
              </a:rPr>
              <a:t>e</a:t>
            </a:r>
            <a:r>
              <a:rPr lang="nb-NO" sz="2000" dirty="0" err="1">
                <a:latin typeface="+mn-lt"/>
              </a:rPr>
              <a:t>FC</a:t>
            </a:r>
            <a:endParaRPr lang="nb-NO" sz="2800" dirty="0">
              <a:latin typeface="SnowSymbolsIACS" pitchFamily="18" charset="0"/>
            </a:endParaRPr>
          </a:p>
        </p:txBody>
      </p:sp>
      <p:sp>
        <p:nvSpPr>
          <p:cNvPr id="33" name="TekstSylinder 32"/>
          <p:cNvSpPr txBox="1"/>
          <p:nvPr/>
        </p:nvSpPr>
        <p:spPr>
          <a:xfrm>
            <a:off x="7164288" y="3841884"/>
            <a:ext cx="922047" cy="523220"/>
          </a:xfrm>
          <a:prstGeom prst="rect">
            <a:avLst/>
          </a:prstGeom>
          <a:noFill/>
        </p:spPr>
        <p:txBody>
          <a:bodyPr wrap="none" rtlCol="0">
            <a:spAutoFit/>
          </a:bodyPr>
          <a:lstStyle/>
          <a:p>
            <a:r>
              <a:rPr lang="nb-NO" sz="2800" dirty="0" err="1">
                <a:latin typeface="SnowSymbolsIACS" pitchFamily="18" charset="0"/>
              </a:rPr>
              <a:t>h</a:t>
            </a:r>
            <a:r>
              <a:rPr lang="nb-NO" sz="2000" dirty="0" err="1">
                <a:latin typeface="+mn-lt"/>
              </a:rPr>
              <a:t>MF</a:t>
            </a:r>
            <a:endParaRPr lang="nb-NO" sz="2800" dirty="0">
              <a:latin typeface="SnowSymbolsIACS" pitchFamily="18" charset="0"/>
            </a:endParaRPr>
          </a:p>
        </p:txBody>
      </p:sp>
      <p:sp>
        <p:nvSpPr>
          <p:cNvPr id="35" name="TekstSylinder 34"/>
          <p:cNvSpPr txBox="1"/>
          <p:nvPr/>
        </p:nvSpPr>
        <p:spPr>
          <a:xfrm>
            <a:off x="7164288" y="5805264"/>
            <a:ext cx="2055371" cy="523220"/>
          </a:xfrm>
          <a:prstGeom prst="rect">
            <a:avLst/>
          </a:prstGeom>
          <a:noFill/>
        </p:spPr>
        <p:txBody>
          <a:bodyPr wrap="none" rtlCol="0">
            <a:spAutoFit/>
          </a:bodyPr>
          <a:lstStyle/>
          <a:p>
            <a:r>
              <a:rPr lang="nb-NO" sz="1400" dirty="0">
                <a:solidFill>
                  <a:schemeClr val="bg1">
                    <a:lumMod val="65000"/>
                  </a:schemeClr>
                </a:solidFill>
              </a:rPr>
              <a:t>Bilder: UNESCO</a:t>
            </a:r>
          </a:p>
          <a:p>
            <a:r>
              <a:rPr lang="nb-NO" sz="1400" dirty="0">
                <a:solidFill>
                  <a:schemeClr val="bg1">
                    <a:lumMod val="65000"/>
                  </a:schemeClr>
                </a:solidFill>
              </a:rPr>
              <a:t>Armstrong &amp; Brun 2008</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dirty="0" err="1"/>
              <a:t>Snødekkemodeller</a:t>
            </a:r>
            <a:endParaRPr lang="en-US" dirty="0"/>
          </a:p>
        </p:txBody>
      </p:sp>
      <p:pic>
        <p:nvPicPr>
          <p:cNvPr id="5" name="Bild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20150" y="864066"/>
            <a:ext cx="3600000" cy="5228630"/>
          </a:xfrm>
          <a:prstGeom prst="rect">
            <a:avLst/>
          </a:prstGeom>
        </p:spPr>
      </p:pic>
      <p:pic>
        <p:nvPicPr>
          <p:cNvPr id="7" name="Bild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9512" y="1633662"/>
            <a:ext cx="5034483" cy="4027586"/>
          </a:xfrm>
          <a:prstGeom prst="rect">
            <a:avLst/>
          </a:prstGeom>
        </p:spPr>
      </p:pic>
      <p:cxnSp>
        <p:nvCxnSpPr>
          <p:cNvPr id="4" name="Rett linje 3"/>
          <p:cNvCxnSpPr/>
          <p:nvPr/>
        </p:nvCxnSpPr>
        <p:spPr>
          <a:xfrm>
            <a:off x="4139952" y="1628800"/>
            <a:ext cx="0" cy="424847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86758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Praktisk øvelse: Temperaturgradient</a:t>
            </a:r>
          </a:p>
        </p:txBody>
      </p:sp>
      <p:sp>
        <p:nvSpPr>
          <p:cNvPr id="3" name="Plassholder for innhold 2"/>
          <p:cNvSpPr>
            <a:spLocks noGrp="1"/>
          </p:cNvSpPr>
          <p:nvPr>
            <p:ph idx="1"/>
          </p:nvPr>
        </p:nvSpPr>
        <p:spPr/>
        <p:txBody>
          <a:bodyPr/>
          <a:lstStyle/>
          <a:p>
            <a:r>
              <a:rPr lang="nb-NO" dirty="0"/>
              <a:t>Bestem framtidig utvikling av snødekket basert på gitt temperaturprofil…</a:t>
            </a:r>
          </a:p>
        </p:txBody>
      </p:sp>
      <p:grpSp>
        <p:nvGrpSpPr>
          <p:cNvPr id="4" name="Gruppe 25"/>
          <p:cNvGrpSpPr/>
          <p:nvPr/>
        </p:nvGrpSpPr>
        <p:grpSpPr>
          <a:xfrm>
            <a:off x="899592" y="3140968"/>
            <a:ext cx="2376264" cy="2106816"/>
            <a:chOff x="467544" y="1691516"/>
            <a:chExt cx="2376264" cy="2106816"/>
          </a:xfrm>
        </p:grpSpPr>
        <p:grpSp>
          <p:nvGrpSpPr>
            <p:cNvPr id="5" name="Gruppe 10"/>
            <p:cNvGrpSpPr/>
            <p:nvPr/>
          </p:nvGrpSpPr>
          <p:grpSpPr>
            <a:xfrm>
              <a:off x="467544" y="1691516"/>
              <a:ext cx="2376264" cy="2034808"/>
              <a:chOff x="467544" y="1691516"/>
              <a:chExt cx="2376264" cy="2034808"/>
            </a:xfrm>
          </p:grpSpPr>
          <p:grpSp>
            <p:nvGrpSpPr>
              <p:cNvPr id="14" name="Gruppe 7"/>
              <p:cNvGrpSpPr/>
              <p:nvPr/>
            </p:nvGrpSpPr>
            <p:grpSpPr>
              <a:xfrm>
                <a:off x="467544" y="1772816"/>
                <a:ext cx="1872208" cy="1584176"/>
                <a:chOff x="467544" y="1772816"/>
                <a:chExt cx="1872208" cy="1584176"/>
              </a:xfrm>
            </p:grpSpPr>
            <p:cxnSp>
              <p:nvCxnSpPr>
                <p:cNvPr id="17" name="Rett pil 16"/>
                <p:cNvCxnSpPr/>
                <p:nvPr/>
              </p:nvCxnSpPr>
              <p:spPr>
                <a:xfrm>
                  <a:off x="2051720" y="1772816"/>
                  <a:ext cx="0" cy="1584176"/>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Rett pil 17"/>
                <p:cNvCxnSpPr/>
                <p:nvPr/>
              </p:nvCxnSpPr>
              <p:spPr>
                <a:xfrm flipH="1">
                  <a:off x="467544" y="3356991"/>
                  <a:ext cx="1872208" cy="1"/>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5" name="TekstSylinder 14"/>
              <p:cNvSpPr txBox="1"/>
              <p:nvPr/>
            </p:nvSpPr>
            <p:spPr>
              <a:xfrm>
                <a:off x="2104503" y="3356992"/>
                <a:ext cx="739305" cy="369332"/>
              </a:xfrm>
              <a:prstGeom prst="rect">
                <a:avLst/>
              </a:prstGeom>
              <a:noFill/>
            </p:spPr>
            <p:txBody>
              <a:bodyPr wrap="none" rtlCol="0">
                <a:spAutoFit/>
              </a:bodyPr>
              <a:lstStyle/>
              <a:p>
                <a:r>
                  <a:rPr lang="nb-NO" dirty="0"/>
                  <a:t>T(</a:t>
                </a:r>
                <a:r>
                  <a:rPr lang="nb-NO" dirty="0">
                    <a:sym typeface="Symbol"/>
                  </a:rPr>
                  <a:t></a:t>
                </a:r>
                <a:r>
                  <a:rPr lang="nb-NO" dirty="0"/>
                  <a:t>C)</a:t>
                </a:r>
              </a:p>
            </p:txBody>
          </p:sp>
          <p:sp>
            <p:nvSpPr>
              <p:cNvPr id="16" name="TekstSylinder 15"/>
              <p:cNvSpPr txBox="1"/>
              <p:nvPr/>
            </p:nvSpPr>
            <p:spPr>
              <a:xfrm>
                <a:off x="2030765" y="1691516"/>
                <a:ext cx="813043" cy="369332"/>
              </a:xfrm>
              <a:prstGeom prst="rect">
                <a:avLst/>
              </a:prstGeom>
              <a:noFill/>
            </p:spPr>
            <p:txBody>
              <a:bodyPr wrap="none" rtlCol="0">
                <a:spAutoFit/>
              </a:bodyPr>
              <a:lstStyle/>
              <a:p>
                <a:r>
                  <a:rPr lang="nb-NO" dirty="0"/>
                  <a:t>H(</a:t>
                </a:r>
                <a:r>
                  <a:rPr lang="nb-NO" dirty="0">
                    <a:sym typeface="Symbol"/>
                  </a:rPr>
                  <a:t>cm</a:t>
                </a:r>
                <a:r>
                  <a:rPr lang="nb-NO" dirty="0"/>
                  <a:t>)</a:t>
                </a:r>
              </a:p>
            </p:txBody>
          </p:sp>
        </p:grpSp>
        <p:cxnSp>
          <p:nvCxnSpPr>
            <p:cNvPr id="6" name="Rett linje 5"/>
            <p:cNvCxnSpPr/>
            <p:nvPr/>
          </p:nvCxnSpPr>
          <p:spPr>
            <a:xfrm>
              <a:off x="2051720" y="2276872"/>
              <a:ext cx="1440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kstSylinder 6"/>
            <p:cNvSpPr txBox="1"/>
            <p:nvPr/>
          </p:nvSpPr>
          <p:spPr>
            <a:xfrm>
              <a:off x="2123728" y="2123564"/>
              <a:ext cx="569387" cy="369332"/>
            </a:xfrm>
            <a:prstGeom prst="rect">
              <a:avLst/>
            </a:prstGeom>
            <a:noFill/>
          </p:spPr>
          <p:txBody>
            <a:bodyPr wrap="none" rtlCol="0">
              <a:spAutoFit/>
            </a:bodyPr>
            <a:lstStyle/>
            <a:p>
              <a:r>
                <a:rPr lang="nb-NO" dirty="0"/>
                <a:t>100</a:t>
              </a:r>
            </a:p>
          </p:txBody>
        </p:sp>
        <p:cxnSp>
          <p:nvCxnSpPr>
            <p:cNvPr id="8" name="Rett linje 7"/>
            <p:cNvCxnSpPr/>
            <p:nvPr/>
          </p:nvCxnSpPr>
          <p:spPr>
            <a:xfrm rot="5400000">
              <a:off x="755576" y="3429000"/>
              <a:ext cx="1440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kstSylinder 8"/>
            <p:cNvSpPr txBox="1"/>
            <p:nvPr/>
          </p:nvSpPr>
          <p:spPr>
            <a:xfrm>
              <a:off x="539552" y="3429000"/>
              <a:ext cx="576064" cy="369332"/>
            </a:xfrm>
            <a:prstGeom prst="rect">
              <a:avLst/>
            </a:prstGeom>
            <a:noFill/>
          </p:spPr>
          <p:txBody>
            <a:bodyPr wrap="square" rtlCol="0">
              <a:spAutoFit/>
            </a:bodyPr>
            <a:lstStyle/>
            <a:p>
              <a:r>
                <a:rPr lang="nb-NO" dirty="0"/>
                <a:t>-20</a:t>
              </a:r>
            </a:p>
          </p:txBody>
        </p:sp>
        <p:cxnSp>
          <p:nvCxnSpPr>
            <p:cNvPr id="10" name="Rett linje 9"/>
            <p:cNvCxnSpPr/>
            <p:nvPr/>
          </p:nvCxnSpPr>
          <p:spPr>
            <a:xfrm>
              <a:off x="2051720" y="2780928"/>
              <a:ext cx="1440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kstSylinder 10"/>
            <p:cNvSpPr txBox="1"/>
            <p:nvPr/>
          </p:nvSpPr>
          <p:spPr>
            <a:xfrm>
              <a:off x="2123728" y="2627620"/>
              <a:ext cx="441146" cy="369332"/>
            </a:xfrm>
            <a:prstGeom prst="rect">
              <a:avLst/>
            </a:prstGeom>
            <a:noFill/>
          </p:spPr>
          <p:txBody>
            <a:bodyPr wrap="none" rtlCol="0">
              <a:spAutoFit/>
            </a:bodyPr>
            <a:lstStyle/>
            <a:p>
              <a:r>
                <a:rPr lang="nb-NO" dirty="0"/>
                <a:t>50</a:t>
              </a:r>
            </a:p>
          </p:txBody>
        </p:sp>
        <p:cxnSp>
          <p:nvCxnSpPr>
            <p:cNvPr id="12" name="Rett linje 11"/>
            <p:cNvCxnSpPr/>
            <p:nvPr/>
          </p:nvCxnSpPr>
          <p:spPr>
            <a:xfrm rot="5400000">
              <a:off x="1331640" y="3429000"/>
              <a:ext cx="1440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kstSylinder 12"/>
            <p:cNvSpPr txBox="1"/>
            <p:nvPr/>
          </p:nvSpPr>
          <p:spPr>
            <a:xfrm>
              <a:off x="1115616" y="3429000"/>
              <a:ext cx="576064" cy="369332"/>
            </a:xfrm>
            <a:prstGeom prst="rect">
              <a:avLst/>
            </a:prstGeom>
            <a:noFill/>
          </p:spPr>
          <p:txBody>
            <a:bodyPr wrap="square" rtlCol="0">
              <a:spAutoFit/>
            </a:bodyPr>
            <a:lstStyle/>
            <a:p>
              <a:r>
                <a:rPr lang="nb-NO" dirty="0"/>
                <a:t>-10</a:t>
              </a:r>
            </a:p>
          </p:txBody>
        </p:sp>
      </p:grpSp>
      <p:grpSp>
        <p:nvGrpSpPr>
          <p:cNvPr id="19" name="Gruppe 26"/>
          <p:cNvGrpSpPr/>
          <p:nvPr/>
        </p:nvGrpSpPr>
        <p:grpSpPr>
          <a:xfrm>
            <a:off x="5796136" y="3150260"/>
            <a:ext cx="2376264" cy="2106816"/>
            <a:chOff x="467544" y="1691516"/>
            <a:chExt cx="2376264" cy="2106816"/>
          </a:xfrm>
        </p:grpSpPr>
        <p:grpSp>
          <p:nvGrpSpPr>
            <p:cNvPr id="20" name="Gruppe 10"/>
            <p:cNvGrpSpPr/>
            <p:nvPr/>
          </p:nvGrpSpPr>
          <p:grpSpPr>
            <a:xfrm>
              <a:off x="467544" y="1691516"/>
              <a:ext cx="2376264" cy="2034808"/>
              <a:chOff x="467544" y="1691516"/>
              <a:chExt cx="2376264" cy="2034808"/>
            </a:xfrm>
          </p:grpSpPr>
          <p:grpSp>
            <p:nvGrpSpPr>
              <p:cNvPr id="29" name="Gruppe 7"/>
              <p:cNvGrpSpPr/>
              <p:nvPr/>
            </p:nvGrpSpPr>
            <p:grpSpPr>
              <a:xfrm>
                <a:off x="467544" y="1772816"/>
                <a:ext cx="1872208" cy="1584176"/>
                <a:chOff x="467544" y="1772816"/>
                <a:chExt cx="1872208" cy="1584176"/>
              </a:xfrm>
            </p:grpSpPr>
            <p:cxnSp>
              <p:nvCxnSpPr>
                <p:cNvPr id="32" name="Rett pil 31"/>
                <p:cNvCxnSpPr/>
                <p:nvPr/>
              </p:nvCxnSpPr>
              <p:spPr>
                <a:xfrm>
                  <a:off x="2051720" y="1772816"/>
                  <a:ext cx="0" cy="1584176"/>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Rett pil 32"/>
                <p:cNvCxnSpPr/>
                <p:nvPr/>
              </p:nvCxnSpPr>
              <p:spPr>
                <a:xfrm flipH="1">
                  <a:off x="467544" y="3356991"/>
                  <a:ext cx="1872208" cy="1"/>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0" name="TekstSylinder 29"/>
              <p:cNvSpPr txBox="1"/>
              <p:nvPr/>
            </p:nvSpPr>
            <p:spPr>
              <a:xfrm>
                <a:off x="2104503" y="3356992"/>
                <a:ext cx="739305" cy="369332"/>
              </a:xfrm>
              <a:prstGeom prst="rect">
                <a:avLst/>
              </a:prstGeom>
              <a:noFill/>
            </p:spPr>
            <p:txBody>
              <a:bodyPr wrap="none" rtlCol="0">
                <a:spAutoFit/>
              </a:bodyPr>
              <a:lstStyle/>
              <a:p>
                <a:r>
                  <a:rPr lang="nb-NO" dirty="0"/>
                  <a:t>T(</a:t>
                </a:r>
                <a:r>
                  <a:rPr lang="nb-NO" dirty="0">
                    <a:sym typeface="Symbol"/>
                  </a:rPr>
                  <a:t></a:t>
                </a:r>
                <a:r>
                  <a:rPr lang="nb-NO" dirty="0"/>
                  <a:t>C)</a:t>
                </a:r>
              </a:p>
            </p:txBody>
          </p:sp>
          <p:sp>
            <p:nvSpPr>
              <p:cNvPr id="31" name="TekstSylinder 30"/>
              <p:cNvSpPr txBox="1"/>
              <p:nvPr/>
            </p:nvSpPr>
            <p:spPr>
              <a:xfrm>
                <a:off x="2030765" y="1691516"/>
                <a:ext cx="813043" cy="369332"/>
              </a:xfrm>
              <a:prstGeom prst="rect">
                <a:avLst/>
              </a:prstGeom>
              <a:noFill/>
            </p:spPr>
            <p:txBody>
              <a:bodyPr wrap="none" rtlCol="0">
                <a:spAutoFit/>
              </a:bodyPr>
              <a:lstStyle/>
              <a:p>
                <a:r>
                  <a:rPr lang="nb-NO" dirty="0"/>
                  <a:t>H(</a:t>
                </a:r>
                <a:r>
                  <a:rPr lang="nb-NO" dirty="0">
                    <a:sym typeface="Symbol"/>
                  </a:rPr>
                  <a:t>cm</a:t>
                </a:r>
                <a:r>
                  <a:rPr lang="nb-NO" dirty="0"/>
                  <a:t>)</a:t>
                </a:r>
              </a:p>
            </p:txBody>
          </p:sp>
        </p:grpSp>
        <p:cxnSp>
          <p:nvCxnSpPr>
            <p:cNvPr id="21" name="Rett linje 20"/>
            <p:cNvCxnSpPr/>
            <p:nvPr/>
          </p:nvCxnSpPr>
          <p:spPr>
            <a:xfrm>
              <a:off x="2051720" y="2276872"/>
              <a:ext cx="1440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kstSylinder 21"/>
            <p:cNvSpPr txBox="1"/>
            <p:nvPr/>
          </p:nvSpPr>
          <p:spPr>
            <a:xfrm>
              <a:off x="2123728" y="2123564"/>
              <a:ext cx="569387" cy="369332"/>
            </a:xfrm>
            <a:prstGeom prst="rect">
              <a:avLst/>
            </a:prstGeom>
            <a:noFill/>
          </p:spPr>
          <p:txBody>
            <a:bodyPr wrap="none" rtlCol="0">
              <a:spAutoFit/>
            </a:bodyPr>
            <a:lstStyle/>
            <a:p>
              <a:r>
                <a:rPr lang="nb-NO" dirty="0"/>
                <a:t>100</a:t>
              </a:r>
            </a:p>
          </p:txBody>
        </p:sp>
        <p:cxnSp>
          <p:nvCxnSpPr>
            <p:cNvPr id="23" name="Rett linje 22"/>
            <p:cNvCxnSpPr/>
            <p:nvPr/>
          </p:nvCxnSpPr>
          <p:spPr>
            <a:xfrm rot="5400000">
              <a:off x="755576" y="3429000"/>
              <a:ext cx="1440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kstSylinder 23"/>
            <p:cNvSpPr txBox="1"/>
            <p:nvPr/>
          </p:nvSpPr>
          <p:spPr>
            <a:xfrm>
              <a:off x="539552" y="3429000"/>
              <a:ext cx="576064" cy="369332"/>
            </a:xfrm>
            <a:prstGeom prst="rect">
              <a:avLst/>
            </a:prstGeom>
            <a:noFill/>
          </p:spPr>
          <p:txBody>
            <a:bodyPr wrap="square" rtlCol="0">
              <a:spAutoFit/>
            </a:bodyPr>
            <a:lstStyle/>
            <a:p>
              <a:r>
                <a:rPr lang="nb-NO" dirty="0"/>
                <a:t>-20</a:t>
              </a:r>
            </a:p>
          </p:txBody>
        </p:sp>
        <p:cxnSp>
          <p:nvCxnSpPr>
            <p:cNvPr id="25" name="Rett linje 24"/>
            <p:cNvCxnSpPr/>
            <p:nvPr/>
          </p:nvCxnSpPr>
          <p:spPr>
            <a:xfrm>
              <a:off x="2051720" y="2780928"/>
              <a:ext cx="1440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kstSylinder 25"/>
            <p:cNvSpPr txBox="1"/>
            <p:nvPr/>
          </p:nvSpPr>
          <p:spPr>
            <a:xfrm>
              <a:off x="2123728" y="2627620"/>
              <a:ext cx="441146" cy="369332"/>
            </a:xfrm>
            <a:prstGeom prst="rect">
              <a:avLst/>
            </a:prstGeom>
            <a:noFill/>
          </p:spPr>
          <p:txBody>
            <a:bodyPr wrap="none" rtlCol="0">
              <a:spAutoFit/>
            </a:bodyPr>
            <a:lstStyle/>
            <a:p>
              <a:r>
                <a:rPr lang="nb-NO" dirty="0"/>
                <a:t>50</a:t>
              </a:r>
            </a:p>
          </p:txBody>
        </p:sp>
        <p:cxnSp>
          <p:nvCxnSpPr>
            <p:cNvPr id="27" name="Rett linje 26"/>
            <p:cNvCxnSpPr/>
            <p:nvPr/>
          </p:nvCxnSpPr>
          <p:spPr>
            <a:xfrm rot="5400000">
              <a:off x="1331640" y="3429000"/>
              <a:ext cx="1440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kstSylinder 27"/>
            <p:cNvSpPr txBox="1"/>
            <p:nvPr/>
          </p:nvSpPr>
          <p:spPr>
            <a:xfrm>
              <a:off x="1115616" y="3429000"/>
              <a:ext cx="576064" cy="369332"/>
            </a:xfrm>
            <a:prstGeom prst="rect">
              <a:avLst/>
            </a:prstGeom>
            <a:noFill/>
          </p:spPr>
          <p:txBody>
            <a:bodyPr wrap="square" rtlCol="0">
              <a:spAutoFit/>
            </a:bodyPr>
            <a:lstStyle/>
            <a:p>
              <a:r>
                <a:rPr lang="nb-NO" dirty="0"/>
                <a:t>-10</a:t>
              </a:r>
            </a:p>
          </p:txBody>
        </p:sp>
      </p:grpSp>
      <p:grpSp>
        <p:nvGrpSpPr>
          <p:cNvPr id="34" name="Gruppe 41"/>
          <p:cNvGrpSpPr/>
          <p:nvPr/>
        </p:nvGrpSpPr>
        <p:grpSpPr>
          <a:xfrm>
            <a:off x="3347864" y="3150260"/>
            <a:ext cx="2376264" cy="2106816"/>
            <a:chOff x="467544" y="1691516"/>
            <a:chExt cx="2376264" cy="2106816"/>
          </a:xfrm>
        </p:grpSpPr>
        <p:grpSp>
          <p:nvGrpSpPr>
            <p:cNvPr id="35" name="Gruppe 10"/>
            <p:cNvGrpSpPr/>
            <p:nvPr/>
          </p:nvGrpSpPr>
          <p:grpSpPr>
            <a:xfrm>
              <a:off x="467544" y="1691516"/>
              <a:ext cx="2376264" cy="2034808"/>
              <a:chOff x="467544" y="1691516"/>
              <a:chExt cx="2376264" cy="2034808"/>
            </a:xfrm>
          </p:grpSpPr>
          <p:grpSp>
            <p:nvGrpSpPr>
              <p:cNvPr id="44" name="Gruppe 7"/>
              <p:cNvGrpSpPr/>
              <p:nvPr/>
            </p:nvGrpSpPr>
            <p:grpSpPr>
              <a:xfrm>
                <a:off x="467544" y="1772816"/>
                <a:ext cx="1872208" cy="1584176"/>
                <a:chOff x="467544" y="1772816"/>
                <a:chExt cx="1872208" cy="1584176"/>
              </a:xfrm>
            </p:grpSpPr>
            <p:cxnSp>
              <p:nvCxnSpPr>
                <p:cNvPr id="47" name="Rett pil 46"/>
                <p:cNvCxnSpPr/>
                <p:nvPr/>
              </p:nvCxnSpPr>
              <p:spPr>
                <a:xfrm>
                  <a:off x="2051720" y="1772816"/>
                  <a:ext cx="0" cy="1584176"/>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Rett pil 47"/>
                <p:cNvCxnSpPr/>
                <p:nvPr/>
              </p:nvCxnSpPr>
              <p:spPr>
                <a:xfrm flipH="1">
                  <a:off x="467544" y="3356991"/>
                  <a:ext cx="1872208" cy="1"/>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45" name="TekstSylinder 44"/>
              <p:cNvSpPr txBox="1"/>
              <p:nvPr/>
            </p:nvSpPr>
            <p:spPr>
              <a:xfrm>
                <a:off x="2104503" y="3356992"/>
                <a:ext cx="739305" cy="369332"/>
              </a:xfrm>
              <a:prstGeom prst="rect">
                <a:avLst/>
              </a:prstGeom>
              <a:noFill/>
            </p:spPr>
            <p:txBody>
              <a:bodyPr wrap="none" rtlCol="0">
                <a:spAutoFit/>
              </a:bodyPr>
              <a:lstStyle/>
              <a:p>
                <a:r>
                  <a:rPr lang="nb-NO" dirty="0"/>
                  <a:t>T(</a:t>
                </a:r>
                <a:r>
                  <a:rPr lang="nb-NO" dirty="0">
                    <a:sym typeface="Symbol"/>
                  </a:rPr>
                  <a:t></a:t>
                </a:r>
                <a:r>
                  <a:rPr lang="nb-NO" dirty="0"/>
                  <a:t>C)</a:t>
                </a:r>
              </a:p>
            </p:txBody>
          </p:sp>
          <p:sp>
            <p:nvSpPr>
              <p:cNvPr id="46" name="TekstSylinder 45"/>
              <p:cNvSpPr txBox="1"/>
              <p:nvPr/>
            </p:nvSpPr>
            <p:spPr>
              <a:xfrm>
                <a:off x="2030765" y="1691516"/>
                <a:ext cx="813043" cy="369332"/>
              </a:xfrm>
              <a:prstGeom prst="rect">
                <a:avLst/>
              </a:prstGeom>
              <a:noFill/>
            </p:spPr>
            <p:txBody>
              <a:bodyPr wrap="none" rtlCol="0">
                <a:spAutoFit/>
              </a:bodyPr>
              <a:lstStyle/>
              <a:p>
                <a:r>
                  <a:rPr lang="nb-NO" dirty="0"/>
                  <a:t>H(</a:t>
                </a:r>
                <a:r>
                  <a:rPr lang="nb-NO" dirty="0">
                    <a:sym typeface="Symbol"/>
                  </a:rPr>
                  <a:t>cm</a:t>
                </a:r>
                <a:r>
                  <a:rPr lang="nb-NO" dirty="0"/>
                  <a:t>)</a:t>
                </a:r>
              </a:p>
            </p:txBody>
          </p:sp>
        </p:grpSp>
        <p:cxnSp>
          <p:nvCxnSpPr>
            <p:cNvPr id="36" name="Rett linje 35"/>
            <p:cNvCxnSpPr/>
            <p:nvPr/>
          </p:nvCxnSpPr>
          <p:spPr>
            <a:xfrm>
              <a:off x="2051720" y="2276872"/>
              <a:ext cx="1440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kstSylinder 36"/>
            <p:cNvSpPr txBox="1"/>
            <p:nvPr/>
          </p:nvSpPr>
          <p:spPr>
            <a:xfrm>
              <a:off x="2123728" y="2123564"/>
              <a:ext cx="569387" cy="369332"/>
            </a:xfrm>
            <a:prstGeom prst="rect">
              <a:avLst/>
            </a:prstGeom>
            <a:noFill/>
          </p:spPr>
          <p:txBody>
            <a:bodyPr wrap="none" rtlCol="0">
              <a:spAutoFit/>
            </a:bodyPr>
            <a:lstStyle/>
            <a:p>
              <a:r>
                <a:rPr lang="nb-NO" dirty="0"/>
                <a:t>100</a:t>
              </a:r>
            </a:p>
          </p:txBody>
        </p:sp>
        <p:cxnSp>
          <p:nvCxnSpPr>
            <p:cNvPr id="38" name="Rett linje 37"/>
            <p:cNvCxnSpPr/>
            <p:nvPr/>
          </p:nvCxnSpPr>
          <p:spPr>
            <a:xfrm rot="5400000">
              <a:off x="755576" y="3429000"/>
              <a:ext cx="1440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kstSylinder 38"/>
            <p:cNvSpPr txBox="1"/>
            <p:nvPr/>
          </p:nvSpPr>
          <p:spPr>
            <a:xfrm>
              <a:off x="539552" y="3429000"/>
              <a:ext cx="576064" cy="369332"/>
            </a:xfrm>
            <a:prstGeom prst="rect">
              <a:avLst/>
            </a:prstGeom>
            <a:noFill/>
          </p:spPr>
          <p:txBody>
            <a:bodyPr wrap="square" rtlCol="0">
              <a:spAutoFit/>
            </a:bodyPr>
            <a:lstStyle/>
            <a:p>
              <a:r>
                <a:rPr lang="nb-NO" dirty="0"/>
                <a:t>-20</a:t>
              </a:r>
            </a:p>
          </p:txBody>
        </p:sp>
        <p:cxnSp>
          <p:nvCxnSpPr>
            <p:cNvPr id="40" name="Rett linje 39"/>
            <p:cNvCxnSpPr/>
            <p:nvPr/>
          </p:nvCxnSpPr>
          <p:spPr>
            <a:xfrm>
              <a:off x="2051720" y="2780928"/>
              <a:ext cx="1440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kstSylinder 40"/>
            <p:cNvSpPr txBox="1"/>
            <p:nvPr/>
          </p:nvSpPr>
          <p:spPr>
            <a:xfrm>
              <a:off x="2123728" y="2627620"/>
              <a:ext cx="441146" cy="369332"/>
            </a:xfrm>
            <a:prstGeom prst="rect">
              <a:avLst/>
            </a:prstGeom>
            <a:noFill/>
          </p:spPr>
          <p:txBody>
            <a:bodyPr wrap="none" rtlCol="0">
              <a:spAutoFit/>
            </a:bodyPr>
            <a:lstStyle/>
            <a:p>
              <a:r>
                <a:rPr lang="nb-NO" dirty="0"/>
                <a:t>50</a:t>
              </a:r>
            </a:p>
          </p:txBody>
        </p:sp>
        <p:cxnSp>
          <p:nvCxnSpPr>
            <p:cNvPr id="42" name="Rett linje 41"/>
            <p:cNvCxnSpPr/>
            <p:nvPr/>
          </p:nvCxnSpPr>
          <p:spPr>
            <a:xfrm rot="5400000">
              <a:off x="1331640" y="3429000"/>
              <a:ext cx="1440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kstSylinder 42"/>
            <p:cNvSpPr txBox="1"/>
            <p:nvPr/>
          </p:nvSpPr>
          <p:spPr>
            <a:xfrm>
              <a:off x="1115616" y="3429000"/>
              <a:ext cx="576064" cy="369332"/>
            </a:xfrm>
            <a:prstGeom prst="rect">
              <a:avLst/>
            </a:prstGeom>
            <a:noFill/>
          </p:spPr>
          <p:txBody>
            <a:bodyPr wrap="square" rtlCol="0">
              <a:spAutoFit/>
            </a:bodyPr>
            <a:lstStyle/>
            <a:p>
              <a:r>
                <a:rPr lang="nb-NO" dirty="0"/>
                <a:t>-10</a:t>
              </a:r>
            </a:p>
          </p:txBody>
        </p:sp>
      </p:grpSp>
      <p:cxnSp>
        <p:nvCxnSpPr>
          <p:cNvPr id="49" name="Rett linje 48"/>
          <p:cNvCxnSpPr/>
          <p:nvPr/>
        </p:nvCxnSpPr>
        <p:spPr>
          <a:xfrm flipV="1">
            <a:off x="1259632" y="3726324"/>
            <a:ext cx="1224136" cy="108012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0" name="Rett linje 49"/>
          <p:cNvCxnSpPr/>
          <p:nvPr/>
        </p:nvCxnSpPr>
        <p:spPr>
          <a:xfrm flipV="1">
            <a:off x="3995936" y="4302388"/>
            <a:ext cx="936104" cy="504056"/>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Rett linje 50"/>
          <p:cNvCxnSpPr/>
          <p:nvPr/>
        </p:nvCxnSpPr>
        <p:spPr>
          <a:xfrm flipH="1">
            <a:off x="7020272" y="3654316"/>
            <a:ext cx="360040" cy="1152128"/>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lstStyle/>
          <a:p>
            <a:r>
              <a:rPr lang="nb-NO" dirty="0"/>
              <a:t>Svake lag</a:t>
            </a:r>
          </a:p>
        </p:txBody>
      </p:sp>
      <p:sp>
        <p:nvSpPr>
          <p:cNvPr id="7" name="Plassholder for tekst 6"/>
          <p:cNvSpPr>
            <a:spLocks noGrp="1"/>
          </p:cNvSpPr>
          <p:nvPr>
            <p:ph type="body" idx="1"/>
          </p:nvPr>
        </p:nvSpPr>
        <p:spPr/>
        <p:txBody>
          <a:bodyPr/>
          <a:lstStyle/>
          <a:p>
            <a:endParaRPr lang="nb-NO"/>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Svake lag</a:t>
            </a:r>
          </a:p>
        </p:txBody>
      </p:sp>
      <p:sp>
        <p:nvSpPr>
          <p:cNvPr id="3" name="Plassholder for innhold 2"/>
          <p:cNvSpPr>
            <a:spLocks noGrp="1"/>
          </p:cNvSpPr>
          <p:nvPr>
            <p:ph idx="1"/>
          </p:nvPr>
        </p:nvSpPr>
        <p:spPr>
          <a:xfrm>
            <a:off x="457200" y="1600200"/>
            <a:ext cx="5195280" cy="4525963"/>
          </a:xfrm>
        </p:spPr>
        <p:txBody>
          <a:bodyPr>
            <a:normAutofit/>
          </a:bodyPr>
          <a:lstStyle/>
          <a:p>
            <a:r>
              <a:rPr lang="nb-NO" dirty="0"/>
              <a:t>Nysnø</a:t>
            </a:r>
          </a:p>
          <a:p>
            <a:r>
              <a:rPr lang="nb-NO" dirty="0"/>
              <a:t>Sjiktovergang i fokksnø</a:t>
            </a:r>
          </a:p>
          <a:p>
            <a:r>
              <a:rPr lang="nb-NO" dirty="0"/>
              <a:t>Overflaterim</a:t>
            </a:r>
          </a:p>
          <a:p>
            <a:r>
              <a:rPr lang="nb-NO" dirty="0"/>
              <a:t>Kantkornet snø / begerkrystaller</a:t>
            </a:r>
          </a:p>
          <a:p>
            <a:r>
              <a:rPr lang="nb-NO" dirty="0"/>
              <a:t>Våt sjiktovergang</a:t>
            </a:r>
          </a:p>
        </p:txBody>
      </p:sp>
      <p:sp>
        <p:nvSpPr>
          <p:cNvPr id="101378" name="AutoShape 2" descr="http://www.avalanches.org/uploads/pics/Schwachschicht_sch_0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b-NO"/>
          </a:p>
        </p:txBody>
      </p:sp>
      <p:sp>
        <p:nvSpPr>
          <p:cNvPr id="101380" name="AutoShape 4" descr="http://www.avalanches.org/uploads/pics/Schwachschicht_sch_01.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nb-NO"/>
          </a:p>
        </p:txBody>
      </p:sp>
      <p:sp>
        <p:nvSpPr>
          <p:cNvPr id="101382" name="AutoShape 6" descr="http://www.avalanches.org/uploads/pics/Schwachschicht_sch_01.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nb-NO"/>
          </a:p>
        </p:txBody>
      </p:sp>
      <p:pic>
        <p:nvPicPr>
          <p:cNvPr id="7" name="Bilde 6" descr="Schwachschicht_sch_01.JPG"/>
          <p:cNvPicPr>
            <a:picLocks noChangeAspect="1"/>
          </p:cNvPicPr>
          <p:nvPr/>
        </p:nvPicPr>
        <p:blipFill>
          <a:blip r:embed="rId3" cstate="print"/>
          <a:stretch>
            <a:fillRect/>
          </a:stretch>
        </p:blipFill>
        <p:spPr>
          <a:xfrm>
            <a:off x="5724488" y="1268760"/>
            <a:ext cx="3240000" cy="4860000"/>
          </a:xfrm>
          <a:prstGeom prst="rect">
            <a:avLst/>
          </a:prstGeom>
        </p:spPr>
      </p:pic>
      <p:sp>
        <p:nvSpPr>
          <p:cNvPr id="8" name="TekstSylinder 7"/>
          <p:cNvSpPr txBox="1"/>
          <p:nvPr/>
        </p:nvSpPr>
        <p:spPr>
          <a:xfrm>
            <a:off x="7638356" y="5857527"/>
            <a:ext cx="1398140" cy="307777"/>
          </a:xfrm>
          <a:prstGeom prst="rect">
            <a:avLst/>
          </a:prstGeom>
          <a:noFill/>
        </p:spPr>
        <p:txBody>
          <a:bodyPr wrap="none" rtlCol="0">
            <a:spAutoFit/>
          </a:bodyPr>
          <a:lstStyle/>
          <a:p>
            <a:r>
              <a:rPr lang="nb-NO" sz="1400" dirty="0" err="1">
                <a:solidFill>
                  <a:schemeClr val="bg1">
                    <a:lumMod val="65000"/>
                  </a:schemeClr>
                </a:solidFill>
              </a:rPr>
              <a:t>avalanches.org</a:t>
            </a:r>
            <a:endParaRPr lang="nb-NO" sz="1400" dirty="0">
              <a:solidFill>
                <a:schemeClr val="bg1">
                  <a:lumMod val="65000"/>
                </a:schemeClr>
              </a:solidFill>
            </a:endParaRPr>
          </a:p>
        </p:txBody>
      </p:sp>
    </p:spTree>
    <p:extLst>
      <p:ext uri="{BB962C8B-B14F-4D97-AF65-F5344CB8AC3E}">
        <p14:creationId xmlns:p14="http://schemas.microsoft.com/office/powerpoint/2010/main" val="2113609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Nysnø</a:t>
            </a:r>
          </a:p>
        </p:txBody>
      </p:sp>
      <p:sp>
        <p:nvSpPr>
          <p:cNvPr id="3" name="Plassholder for innhold 2"/>
          <p:cNvSpPr>
            <a:spLocks noGrp="1"/>
          </p:cNvSpPr>
          <p:nvPr>
            <p:ph idx="1"/>
          </p:nvPr>
        </p:nvSpPr>
        <p:spPr>
          <a:xfrm>
            <a:off x="323850" y="1412776"/>
            <a:ext cx="8496300" cy="4060825"/>
          </a:xfrm>
        </p:spPr>
        <p:txBody>
          <a:bodyPr/>
          <a:lstStyle/>
          <a:p>
            <a:r>
              <a:rPr lang="nb-NO" dirty="0"/>
              <a:t>Oppstår under snøfall ;-)</a:t>
            </a:r>
          </a:p>
          <a:p>
            <a:r>
              <a:rPr lang="nb-NO" dirty="0"/>
              <a:t>Jevnt fordelt over terrenget; garantert eksisterende under snøfall; nær overflaten</a:t>
            </a:r>
          </a:p>
          <a:p>
            <a:r>
              <a:rPr lang="nb-NO" dirty="0"/>
              <a:t>Varighet: noen få timer til et døgn</a:t>
            </a:r>
          </a:p>
        </p:txBody>
      </p:sp>
      <p:pic>
        <p:nvPicPr>
          <p:cNvPr id="87042" name="Picture 2" descr="http://www.ngi.no/upload/Sn%C3%B8skred/Snoklassifikasjon/09-PPsd-span%20(Small).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2000" y="3820529"/>
            <a:ext cx="3600000" cy="2416783"/>
          </a:xfrm>
          <a:prstGeom prst="rect">
            <a:avLst/>
          </a:prstGeom>
          <a:noFill/>
        </p:spPr>
      </p:pic>
      <p:pic>
        <p:nvPicPr>
          <p:cNvPr id="87044" name="Picture 4" descr="http://www.ngi.no/upload/Sn%C3%B8skred/Snoklassifikasjon/05-PPpl-elder%20(Small).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16016" y="3645024"/>
            <a:ext cx="3600000" cy="2552437"/>
          </a:xfrm>
          <a:prstGeom prst="rect">
            <a:avLst/>
          </a:prstGeom>
          <a:noFill/>
        </p:spPr>
      </p:pic>
      <p:graphicFrame>
        <p:nvGraphicFramePr>
          <p:cNvPr id="7" name="Tabell 6"/>
          <p:cNvGraphicFramePr>
            <a:graphicFrameLocks noGrp="1"/>
          </p:cNvGraphicFramePr>
          <p:nvPr/>
        </p:nvGraphicFramePr>
        <p:xfrm>
          <a:off x="251520" y="3284984"/>
          <a:ext cx="1440160" cy="1315720"/>
        </p:xfrm>
        <a:graphic>
          <a:graphicData uri="http://schemas.openxmlformats.org/drawingml/2006/table">
            <a:tbl>
              <a:tblPr firstRow="1" bandRow="1">
                <a:tableStyleId>{5C22544A-7EE6-4342-B048-85BDC9FD1C3A}</a:tableStyleId>
              </a:tblPr>
              <a:tblGrid>
                <a:gridCol w="1440160">
                  <a:extLst>
                    <a:ext uri="{9D8B030D-6E8A-4147-A177-3AD203B41FA5}">
                      <a16:colId xmlns="" xmlns:a16="http://schemas.microsoft.com/office/drawing/2014/main" val="20000"/>
                    </a:ext>
                  </a:extLst>
                </a:gridCol>
              </a:tblGrid>
              <a:tr h="370840">
                <a:tc>
                  <a:txBody>
                    <a:bodyPr/>
                    <a:lstStyle/>
                    <a:p>
                      <a:r>
                        <a:rPr lang="nb-NO" sz="1600" dirty="0"/>
                        <a:t>Kjennetegn</a:t>
                      </a:r>
                    </a:p>
                  </a:txBody>
                  <a:tcPr/>
                </a:tc>
                <a:extLst>
                  <a:ext uri="{0D108BD9-81ED-4DB2-BD59-A6C34878D82A}">
                    <a16:rowId xmlns="" xmlns:a16="http://schemas.microsoft.com/office/drawing/2014/main" val="10000"/>
                  </a:ext>
                </a:extLst>
              </a:tr>
              <a:tr h="370840">
                <a:tc>
                  <a:txBody>
                    <a:bodyPr/>
                    <a:lstStyle/>
                    <a:p>
                      <a:pPr lvl="0"/>
                      <a:r>
                        <a:rPr lang="nb-NO" sz="1400" dirty="0"/>
                        <a:t>1 til 3 mm</a:t>
                      </a:r>
                    </a:p>
                    <a:p>
                      <a:pPr lvl="0"/>
                      <a:r>
                        <a:rPr lang="nb-NO" sz="1400" dirty="0"/>
                        <a:t>Knyttet neve</a:t>
                      </a:r>
                    </a:p>
                    <a:p>
                      <a:pPr lvl="0"/>
                      <a:r>
                        <a:rPr lang="nb-NO" sz="1400" dirty="0"/>
                        <a:t>Hvitt</a:t>
                      </a:r>
                    </a:p>
                    <a:p>
                      <a:pPr lvl="0"/>
                      <a:r>
                        <a:rPr lang="nb-NO" sz="1400" dirty="0"/>
                        <a:t>Tørr eller fuktig</a:t>
                      </a:r>
                    </a:p>
                  </a:txBody>
                  <a:tcPr/>
                </a:tc>
                <a:extLst>
                  <a:ext uri="{0D108BD9-81ED-4DB2-BD59-A6C34878D82A}">
                    <a16:rowId xmlns="" xmlns:a16="http://schemas.microsoft.com/office/drawing/2014/main" val="10001"/>
                  </a:ext>
                </a:extLst>
              </a:tr>
            </a:tbl>
          </a:graphicData>
        </a:graphic>
      </p:graphicFrame>
      <p:sp>
        <p:nvSpPr>
          <p:cNvPr id="8" name="TekstSylinder 7"/>
          <p:cNvSpPr txBox="1"/>
          <p:nvPr/>
        </p:nvSpPr>
        <p:spPr>
          <a:xfrm>
            <a:off x="1187624" y="5785519"/>
            <a:ext cx="954107" cy="307777"/>
          </a:xfrm>
          <a:prstGeom prst="rect">
            <a:avLst/>
          </a:prstGeom>
          <a:noFill/>
        </p:spPr>
        <p:txBody>
          <a:bodyPr wrap="none" rtlCol="0">
            <a:spAutoFit/>
          </a:bodyPr>
          <a:lstStyle/>
          <a:p>
            <a:r>
              <a:rPr lang="nb-NO" sz="1400" dirty="0">
                <a:solidFill>
                  <a:schemeClr val="bg1">
                    <a:lumMod val="65000"/>
                  </a:schemeClr>
                </a:solidFill>
              </a:rPr>
              <a:t>UNESCO</a:t>
            </a:r>
          </a:p>
        </p:txBody>
      </p:sp>
      <p:sp>
        <p:nvSpPr>
          <p:cNvPr id="9" name="TekstSylinder 8"/>
          <p:cNvSpPr txBox="1"/>
          <p:nvPr/>
        </p:nvSpPr>
        <p:spPr>
          <a:xfrm>
            <a:off x="8100392" y="77723"/>
            <a:ext cx="936104" cy="83099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nb-NO" sz="4800" dirty="0">
                <a:latin typeface="SnowSymbolsIACS" pitchFamily="82" charset="0"/>
              </a:rPr>
              <a:t>a</a:t>
            </a:r>
            <a:endParaRPr lang="nb-NO" dirty="0">
              <a:latin typeface="SnowSymbolsIACS" pitchFamily="82"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06000" y="76201"/>
            <a:ext cx="4932000" cy="6119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ktangel 2"/>
          <p:cNvSpPr/>
          <p:nvPr/>
        </p:nvSpPr>
        <p:spPr>
          <a:xfrm>
            <a:off x="6012160" y="6597352"/>
            <a:ext cx="2991268" cy="307777"/>
          </a:xfrm>
          <a:prstGeom prst="rect">
            <a:avLst/>
          </a:prstGeom>
        </p:spPr>
        <p:txBody>
          <a:bodyPr wrap="none">
            <a:spAutoFit/>
          </a:bodyPr>
          <a:lstStyle/>
          <a:p>
            <a:pPr>
              <a:spcBef>
                <a:spcPct val="50000"/>
              </a:spcBef>
            </a:pPr>
            <a:r>
              <a:rPr lang="en-US" altLang="nb-NO" sz="1400" dirty="0">
                <a:solidFill>
                  <a:schemeClr val="bg1">
                    <a:lumMod val="65000"/>
                  </a:schemeClr>
                </a:solidFill>
              </a:rPr>
              <a:t>Source: McClung &amp; </a:t>
            </a:r>
            <a:r>
              <a:rPr lang="en-US" altLang="nb-NO" sz="1400" dirty="0" err="1">
                <a:solidFill>
                  <a:schemeClr val="bg1">
                    <a:lumMod val="65000"/>
                  </a:schemeClr>
                </a:solidFill>
              </a:rPr>
              <a:t>Schaerer</a:t>
            </a:r>
            <a:r>
              <a:rPr lang="en-US" altLang="nb-NO" sz="1400" dirty="0">
                <a:solidFill>
                  <a:schemeClr val="bg1">
                    <a:lumMod val="65000"/>
                  </a:schemeClr>
                </a:solidFill>
              </a:rPr>
              <a:t>, 2006</a:t>
            </a:r>
          </a:p>
        </p:txBody>
      </p:sp>
    </p:spTree>
    <p:extLst>
      <p:ext uri="{BB962C8B-B14F-4D97-AF65-F5344CB8AC3E}">
        <p14:creationId xmlns:p14="http://schemas.microsoft.com/office/powerpoint/2010/main" val="14776280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Overflaterim</a:t>
            </a:r>
          </a:p>
        </p:txBody>
      </p:sp>
      <p:sp>
        <p:nvSpPr>
          <p:cNvPr id="3" name="Plassholder for innhold 2"/>
          <p:cNvSpPr>
            <a:spLocks noGrp="1"/>
          </p:cNvSpPr>
          <p:nvPr>
            <p:ph idx="1"/>
          </p:nvPr>
        </p:nvSpPr>
        <p:spPr>
          <a:xfrm>
            <a:off x="323850" y="1340768"/>
            <a:ext cx="8496300" cy="4060825"/>
          </a:xfrm>
        </p:spPr>
        <p:txBody>
          <a:bodyPr/>
          <a:lstStyle/>
          <a:p>
            <a:r>
              <a:rPr lang="nb-NO" dirty="0"/>
              <a:t>Vanndamp fra luften som fryser på snøoverflaten; oftest etter klare kalde netter</a:t>
            </a:r>
          </a:p>
          <a:p>
            <a:r>
              <a:rPr lang="nb-NO" dirty="0"/>
              <a:t>Ofte tynt; vanskelig å oppdage (bruk ECT), farlig hvis i snødekket</a:t>
            </a:r>
          </a:p>
          <a:p>
            <a:r>
              <a:rPr lang="nb-NO" dirty="0"/>
              <a:t>Ødelegges av vind; derfor ofte ujevnt fordelt i terrenget når nedsnødd </a:t>
            </a:r>
          </a:p>
          <a:p>
            <a:r>
              <a:rPr lang="nb-NO" dirty="0"/>
              <a:t>Varighet: noen uker (nedsnødd))</a:t>
            </a:r>
          </a:p>
          <a:p>
            <a:endParaRPr lang="nb-NO" dirty="0"/>
          </a:p>
        </p:txBody>
      </p:sp>
      <p:pic>
        <p:nvPicPr>
          <p:cNvPr id="89090" name="Picture 2" descr="http://www.ngi.no/upload/Sn%C3%B8skred/Snoklassifikasjon/42-SHsu-elder%20(Small).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92480" y="3501008"/>
            <a:ext cx="3600000" cy="2700000"/>
          </a:xfrm>
          <a:prstGeom prst="rect">
            <a:avLst/>
          </a:prstGeom>
          <a:noFill/>
        </p:spPr>
      </p:pic>
      <p:graphicFrame>
        <p:nvGraphicFramePr>
          <p:cNvPr id="7" name="Tabell 6"/>
          <p:cNvGraphicFramePr>
            <a:graphicFrameLocks noGrp="1"/>
          </p:cNvGraphicFramePr>
          <p:nvPr/>
        </p:nvGraphicFramePr>
        <p:xfrm>
          <a:off x="971600" y="4581128"/>
          <a:ext cx="1296144" cy="1315720"/>
        </p:xfrm>
        <a:graphic>
          <a:graphicData uri="http://schemas.openxmlformats.org/drawingml/2006/table">
            <a:tbl>
              <a:tblPr firstRow="1" bandRow="1">
                <a:tableStyleId>{5C22544A-7EE6-4342-B048-85BDC9FD1C3A}</a:tableStyleId>
              </a:tblPr>
              <a:tblGrid>
                <a:gridCol w="1296144">
                  <a:extLst>
                    <a:ext uri="{9D8B030D-6E8A-4147-A177-3AD203B41FA5}">
                      <a16:colId xmlns="" xmlns:a16="http://schemas.microsoft.com/office/drawing/2014/main" val="20000"/>
                    </a:ext>
                  </a:extLst>
                </a:gridCol>
              </a:tblGrid>
              <a:tr h="370840">
                <a:tc>
                  <a:txBody>
                    <a:bodyPr/>
                    <a:lstStyle/>
                    <a:p>
                      <a:r>
                        <a:rPr lang="nb-NO" sz="1600" dirty="0"/>
                        <a:t>Kjennetegn</a:t>
                      </a:r>
                    </a:p>
                  </a:txBody>
                  <a:tcPr/>
                </a:tc>
                <a:extLst>
                  <a:ext uri="{0D108BD9-81ED-4DB2-BD59-A6C34878D82A}">
                    <a16:rowId xmlns="" xmlns:a16="http://schemas.microsoft.com/office/drawing/2014/main" val="10000"/>
                  </a:ext>
                </a:extLst>
              </a:tr>
              <a:tr h="370840">
                <a:tc>
                  <a:txBody>
                    <a:bodyPr/>
                    <a:lstStyle/>
                    <a:p>
                      <a:pPr lvl="0"/>
                      <a:r>
                        <a:rPr lang="nb-NO" sz="1400" dirty="0"/>
                        <a:t>2 til 5 mm</a:t>
                      </a:r>
                    </a:p>
                    <a:p>
                      <a:pPr lvl="0"/>
                      <a:r>
                        <a:rPr lang="nb-NO" sz="1400" dirty="0"/>
                        <a:t>”Knyttet neve”</a:t>
                      </a:r>
                    </a:p>
                    <a:p>
                      <a:pPr lvl="0"/>
                      <a:r>
                        <a:rPr lang="nb-NO" sz="1400" dirty="0"/>
                        <a:t>Blank</a:t>
                      </a:r>
                    </a:p>
                    <a:p>
                      <a:pPr lvl="0"/>
                      <a:r>
                        <a:rPr lang="nb-NO" sz="1400" dirty="0"/>
                        <a:t>Tørr</a:t>
                      </a:r>
                    </a:p>
                  </a:txBody>
                  <a:tcPr/>
                </a:tc>
                <a:extLst>
                  <a:ext uri="{0D108BD9-81ED-4DB2-BD59-A6C34878D82A}">
                    <a16:rowId xmlns="" xmlns:a16="http://schemas.microsoft.com/office/drawing/2014/main" val="10001"/>
                  </a:ext>
                </a:extLst>
              </a:tr>
            </a:tbl>
          </a:graphicData>
        </a:graphic>
      </p:graphicFrame>
      <p:sp>
        <p:nvSpPr>
          <p:cNvPr id="6" name="TekstSylinder 5"/>
          <p:cNvSpPr txBox="1"/>
          <p:nvPr/>
        </p:nvSpPr>
        <p:spPr>
          <a:xfrm>
            <a:off x="5220072" y="3429000"/>
            <a:ext cx="954107" cy="307777"/>
          </a:xfrm>
          <a:prstGeom prst="rect">
            <a:avLst/>
          </a:prstGeom>
          <a:noFill/>
        </p:spPr>
        <p:txBody>
          <a:bodyPr wrap="none" rtlCol="0">
            <a:spAutoFit/>
          </a:bodyPr>
          <a:lstStyle/>
          <a:p>
            <a:r>
              <a:rPr lang="nb-NO" sz="1400" dirty="0">
                <a:solidFill>
                  <a:schemeClr val="bg1">
                    <a:lumMod val="65000"/>
                  </a:schemeClr>
                </a:solidFill>
              </a:rPr>
              <a:t>UNESCO</a:t>
            </a:r>
          </a:p>
        </p:txBody>
      </p:sp>
      <p:sp>
        <p:nvSpPr>
          <p:cNvPr id="8" name="TekstSylinder 7"/>
          <p:cNvSpPr txBox="1"/>
          <p:nvPr/>
        </p:nvSpPr>
        <p:spPr>
          <a:xfrm>
            <a:off x="8100392" y="77723"/>
            <a:ext cx="936104" cy="83099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nb-NO" sz="4800" dirty="0">
                <a:latin typeface="SnowSymbolsIACS" pitchFamily="82" charset="0"/>
              </a:rPr>
              <a:t>g</a:t>
            </a:r>
            <a:endParaRPr lang="nb-NO" dirty="0">
              <a:latin typeface="SnowSymbolsIACS" pitchFamily="82"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lstStyle/>
          <a:p>
            <a:r>
              <a:rPr lang="nb-NO" dirty="0"/>
              <a:t>Kantkornet snø på overflaten</a:t>
            </a:r>
          </a:p>
        </p:txBody>
      </p:sp>
      <p:sp>
        <p:nvSpPr>
          <p:cNvPr id="7" name="Plassholder for innhold 6"/>
          <p:cNvSpPr>
            <a:spLocks noGrp="1"/>
          </p:cNvSpPr>
          <p:nvPr>
            <p:ph idx="1"/>
          </p:nvPr>
        </p:nvSpPr>
        <p:spPr>
          <a:xfrm>
            <a:off x="323850" y="1268760"/>
            <a:ext cx="8496300" cy="4060825"/>
          </a:xfrm>
        </p:spPr>
        <p:txBody>
          <a:bodyPr/>
          <a:lstStyle/>
          <a:p>
            <a:pPr>
              <a:lnSpc>
                <a:spcPct val="150000"/>
              </a:lnSpc>
            </a:pPr>
            <a:r>
              <a:rPr lang="nb-NO" dirty="0"/>
              <a:t>Oppstår under perioder med klar vær og betydelige kuldegrader med lite nysnø</a:t>
            </a:r>
          </a:p>
          <a:p>
            <a:pPr>
              <a:lnSpc>
                <a:spcPct val="150000"/>
              </a:lnSpc>
            </a:pPr>
            <a:r>
              <a:rPr lang="nb-NO" dirty="0"/>
              <a:t>Ofte stor utbredelse; jevnt fordelt, nær overflaten</a:t>
            </a:r>
          </a:p>
          <a:p>
            <a:pPr>
              <a:lnSpc>
                <a:spcPct val="150000"/>
              </a:lnSpc>
            </a:pPr>
            <a:r>
              <a:rPr lang="nb-NO" dirty="0"/>
              <a:t>Lett å oppdage, kan være flere cm tykk</a:t>
            </a:r>
          </a:p>
          <a:p>
            <a:pPr>
              <a:lnSpc>
                <a:spcPct val="150000"/>
              </a:lnSpc>
            </a:pPr>
            <a:r>
              <a:rPr lang="nb-NO" dirty="0"/>
              <a:t>Varighet: uker til måneder </a:t>
            </a:r>
          </a:p>
        </p:txBody>
      </p:sp>
      <p:pic>
        <p:nvPicPr>
          <p:cNvPr id="91138" name="Picture 2" descr="http://www.ngi.no/upload/Sn%C3%B8skred/snoklassifikasjon/27-FCso-kazakov%20(Small).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92480" y="3717032"/>
            <a:ext cx="3600000" cy="2461538"/>
          </a:xfrm>
          <a:prstGeom prst="rect">
            <a:avLst/>
          </a:prstGeom>
          <a:noFill/>
        </p:spPr>
      </p:pic>
      <p:graphicFrame>
        <p:nvGraphicFramePr>
          <p:cNvPr id="9" name="Tabell 8"/>
          <p:cNvGraphicFramePr>
            <a:graphicFrameLocks noGrp="1"/>
          </p:cNvGraphicFramePr>
          <p:nvPr/>
        </p:nvGraphicFramePr>
        <p:xfrm>
          <a:off x="683568" y="4509120"/>
          <a:ext cx="2232248" cy="1315720"/>
        </p:xfrm>
        <a:graphic>
          <a:graphicData uri="http://schemas.openxmlformats.org/drawingml/2006/table">
            <a:tbl>
              <a:tblPr firstRow="1" bandRow="1">
                <a:tableStyleId>{5C22544A-7EE6-4342-B048-85BDC9FD1C3A}</a:tableStyleId>
              </a:tblPr>
              <a:tblGrid>
                <a:gridCol w="2232248">
                  <a:extLst>
                    <a:ext uri="{9D8B030D-6E8A-4147-A177-3AD203B41FA5}">
                      <a16:colId xmlns="" xmlns:a16="http://schemas.microsoft.com/office/drawing/2014/main" val="20000"/>
                    </a:ext>
                  </a:extLst>
                </a:gridCol>
              </a:tblGrid>
              <a:tr h="370840">
                <a:tc>
                  <a:txBody>
                    <a:bodyPr/>
                    <a:lstStyle/>
                    <a:p>
                      <a:r>
                        <a:rPr lang="nb-NO" sz="1600" dirty="0"/>
                        <a:t>Kjennetegn</a:t>
                      </a:r>
                    </a:p>
                  </a:txBody>
                  <a:tcPr/>
                </a:tc>
                <a:extLst>
                  <a:ext uri="{0D108BD9-81ED-4DB2-BD59-A6C34878D82A}">
                    <a16:rowId xmlns="" xmlns:a16="http://schemas.microsoft.com/office/drawing/2014/main" val="10000"/>
                  </a:ext>
                </a:extLst>
              </a:tr>
              <a:tr h="370840">
                <a:tc>
                  <a:txBody>
                    <a:bodyPr/>
                    <a:lstStyle/>
                    <a:p>
                      <a:pPr lvl="0"/>
                      <a:r>
                        <a:rPr lang="nb-NO" sz="1400" dirty="0"/>
                        <a:t>0,5 til 2 mm</a:t>
                      </a:r>
                    </a:p>
                    <a:p>
                      <a:pPr lvl="0"/>
                      <a:r>
                        <a:rPr lang="nb-NO" sz="1400" dirty="0"/>
                        <a:t>”Knyttet neve” til ”4 finger”</a:t>
                      </a:r>
                    </a:p>
                    <a:p>
                      <a:pPr lvl="0"/>
                      <a:r>
                        <a:rPr lang="nb-NO" sz="1400" dirty="0"/>
                        <a:t>Blank</a:t>
                      </a:r>
                    </a:p>
                    <a:p>
                      <a:pPr lvl="0"/>
                      <a:r>
                        <a:rPr lang="nb-NO" sz="1400" dirty="0"/>
                        <a:t>Tørr</a:t>
                      </a:r>
                    </a:p>
                  </a:txBody>
                  <a:tcPr/>
                </a:tc>
                <a:extLst>
                  <a:ext uri="{0D108BD9-81ED-4DB2-BD59-A6C34878D82A}">
                    <a16:rowId xmlns="" xmlns:a16="http://schemas.microsoft.com/office/drawing/2014/main" val="10001"/>
                  </a:ext>
                </a:extLst>
              </a:tr>
            </a:tbl>
          </a:graphicData>
        </a:graphic>
      </p:graphicFrame>
      <p:sp>
        <p:nvSpPr>
          <p:cNvPr id="8" name="TekstSylinder 7"/>
          <p:cNvSpPr txBox="1"/>
          <p:nvPr/>
        </p:nvSpPr>
        <p:spPr>
          <a:xfrm>
            <a:off x="5292080" y="3717032"/>
            <a:ext cx="954107" cy="307777"/>
          </a:xfrm>
          <a:prstGeom prst="rect">
            <a:avLst/>
          </a:prstGeom>
          <a:noFill/>
        </p:spPr>
        <p:txBody>
          <a:bodyPr wrap="none" rtlCol="0">
            <a:spAutoFit/>
          </a:bodyPr>
          <a:lstStyle/>
          <a:p>
            <a:r>
              <a:rPr lang="nb-NO" sz="1400" dirty="0">
                <a:solidFill>
                  <a:schemeClr val="bg1">
                    <a:lumMod val="65000"/>
                  </a:schemeClr>
                </a:solidFill>
              </a:rPr>
              <a:t>UNESCO</a:t>
            </a:r>
          </a:p>
        </p:txBody>
      </p:sp>
      <p:sp>
        <p:nvSpPr>
          <p:cNvPr id="10" name="TekstSylinder 9"/>
          <p:cNvSpPr txBox="1"/>
          <p:nvPr/>
        </p:nvSpPr>
        <p:spPr>
          <a:xfrm>
            <a:off x="8100392" y="77723"/>
            <a:ext cx="936104" cy="83099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nb-NO" sz="4800" dirty="0">
                <a:latin typeface="SnowSymbolsIACS" pitchFamily="82" charset="0"/>
              </a:rPr>
              <a:t>e</a:t>
            </a:r>
            <a:endParaRPr lang="nb-NO" dirty="0">
              <a:latin typeface="SnowSymbolsIACS" pitchFamily="82"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Kantkornet snø over/under skare</a:t>
            </a:r>
          </a:p>
        </p:txBody>
      </p:sp>
      <p:sp>
        <p:nvSpPr>
          <p:cNvPr id="3" name="Plassholder for innhold 2"/>
          <p:cNvSpPr>
            <a:spLocks noGrp="1"/>
          </p:cNvSpPr>
          <p:nvPr>
            <p:ph idx="1"/>
          </p:nvPr>
        </p:nvSpPr>
        <p:spPr/>
        <p:txBody>
          <a:bodyPr/>
          <a:lstStyle/>
          <a:p>
            <a:r>
              <a:rPr lang="nb-NO" dirty="0"/>
              <a:t>Oppstår pga økt temperaturgradient og vanndampsperre nær skarelag</a:t>
            </a:r>
          </a:p>
          <a:p>
            <a:r>
              <a:rPr lang="nb-NO" dirty="0"/>
              <a:t>Oftest tynt; oftest stor og jevn utbredelse</a:t>
            </a:r>
          </a:p>
          <a:p>
            <a:r>
              <a:rPr lang="nb-NO" dirty="0"/>
              <a:t>Lett å oppdage skarelagene, vanskelig å oppdage svake lag nær disse</a:t>
            </a:r>
          </a:p>
          <a:p>
            <a:r>
              <a:rPr lang="nb-NO" dirty="0"/>
              <a:t>Varighet: dager til uker</a:t>
            </a:r>
          </a:p>
        </p:txBody>
      </p:sp>
      <p:grpSp>
        <p:nvGrpSpPr>
          <p:cNvPr id="23" name="Gruppe 22"/>
          <p:cNvGrpSpPr/>
          <p:nvPr/>
        </p:nvGrpSpPr>
        <p:grpSpPr>
          <a:xfrm>
            <a:off x="5652120" y="3933056"/>
            <a:ext cx="2304256" cy="2160240"/>
            <a:chOff x="5652120" y="3933056"/>
            <a:chExt cx="2304256" cy="2160240"/>
          </a:xfrm>
        </p:grpSpPr>
        <p:grpSp>
          <p:nvGrpSpPr>
            <p:cNvPr id="7" name="Gruppe 6"/>
            <p:cNvGrpSpPr/>
            <p:nvPr/>
          </p:nvGrpSpPr>
          <p:grpSpPr>
            <a:xfrm>
              <a:off x="5652120" y="3933056"/>
              <a:ext cx="2304256" cy="2160240"/>
              <a:chOff x="5652120" y="3933056"/>
              <a:chExt cx="2304256" cy="2160240"/>
            </a:xfrm>
          </p:grpSpPr>
          <p:sp>
            <p:nvSpPr>
              <p:cNvPr id="4" name="Rektangel 3"/>
              <p:cNvSpPr/>
              <p:nvPr/>
            </p:nvSpPr>
            <p:spPr>
              <a:xfrm>
                <a:off x="5652120" y="4653136"/>
                <a:ext cx="2304256" cy="4320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ktangel 4"/>
              <p:cNvSpPr/>
              <p:nvPr/>
            </p:nvSpPr>
            <p:spPr>
              <a:xfrm>
                <a:off x="5652120" y="5085184"/>
                <a:ext cx="2304256" cy="1008112"/>
              </a:xfrm>
              <a:prstGeom prst="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p:cNvSpPr/>
              <p:nvPr/>
            </p:nvSpPr>
            <p:spPr>
              <a:xfrm>
                <a:off x="5652120" y="3933056"/>
                <a:ext cx="2304256" cy="720080"/>
              </a:xfrm>
              <a:prstGeom prst="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cxnSp>
          <p:nvCxnSpPr>
            <p:cNvPr id="9" name="Rett linje 8"/>
            <p:cNvCxnSpPr/>
            <p:nvPr/>
          </p:nvCxnSpPr>
          <p:spPr>
            <a:xfrm flipV="1">
              <a:off x="6012160" y="5157192"/>
              <a:ext cx="216024" cy="93610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Rett linje 10"/>
            <p:cNvCxnSpPr/>
            <p:nvPr/>
          </p:nvCxnSpPr>
          <p:spPr>
            <a:xfrm flipV="1">
              <a:off x="6444208" y="4581128"/>
              <a:ext cx="216024" cy="7200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Rett linje 11"/>
            <p:cNvCxnSpPr/>
            <p:nvPr/>
          </p:nvCxnSpPr>
          <p:spPr>
            <a:xfrm flipV="1">
              <a:off x="6444208" y="4653136"/>
              <a:ext cx="0" cy="43204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Rett linje 12"/>
            <p:cNvCxnSpPr/>
            <p:nvPr/>
          </p:nvCxnSpPr>
          <p:spPr>
            <a:xfrm flipH="1">
              <a:off x="6228184" y="5085184"/>
              <a:ext cx="216024" cy="7200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Rett linje 16"/>
            <p:cNvCxnSpPr>
              <a:endCxn id="6" idx="0"/>
            </p:cNvCxnSpPr>
            <p:nvPr/>
          </p:nvCxnSpPr>
          <p:spPr>
            <a:xfrm flipV="1">
              <a:off x="6660232" y="3933056"/>
              <a:ext cx="144016" cy="64807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Pil opp 19"/>
            <p:cNvSpPr/>
            <p:nvPr/>
          </p:nvSpPr>
          <p:spPr>
            <a:xfrm>
              <a:off x="7020272" y="5157192"/>
              <a:ext cx="720080" cy="864096"/>
            </a:xfrm>
            <a:prstGeom prst="up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Pil opp 20"/>
            <p:cNvSpPr/>
            <p:nvPr/>
          </p:nvSpPr>
          <p:spPr>
            <a:xfrm>
              <a:off x="7020272" y="4077072"/>
              <a:ext cx="720080" cy="504056"/>
            </a:xfrm>
            <a:prstGeom prst="up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Pil opp 21"/>
            <p:cNvSpPr/>
            <p:nvPr/>
          </p:nvSpPr>
          <p:spPr>
            <a:xfrm>
              <a:off x="7317305" y="4725144"/>
              <a:ext cx="126014" cy="288032"/>
            </a:xfrm>
            <a:prstGeom prst="up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24" name="TekstSylinder 23"/>
          <p:cNvSpPr txBox="1"/>
          <p:nvPr/>
        </p:nvSpPr>
        <p:spPr>
          <a:xfrm>
            <a:off x="4499992" y="4725144"/>
            <a:ext cx="1095172" cy="369332"/>
          </a:xfrm>
          <a:prstGeom prst="rect">
            <a:avLst/>
          </a:prstGeom>
          <a:noFill/>
        </p:spPr>
        <p:txBody>
          <a:bodyPr wrap="none" rtlCol="0">
            <a:spAutoFit/>
          </a:bodyPr>
          <a:lstStyle/>
          <a:p>
            <a:r>
              <a:rPr lang="nb-NO" dirty="0"/>
              <a:t>Skarelag</a:t>
            </a:r>
          </a:p>
        </p:txBody>
      </p:sp>
      <p:sp>
        <p:nvSpPr>
          <p:cNvPr id="18" name="TekstSylinder 17"/>
          <p:cNvSpPr txBox="1"/>
          <p:nvPr/>
        </p:nvSpPr>
        <p:spPr>
          <a:xfrm>
            <a:off x="8100392" y="77723"/>
            <a:ext cx="936104" cy="83099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nb-NO" sz="4800" dirty="0">
                <a:latin typeface="SnowSymbolsIACS" pitchFamily="82" charset="0"/>
              </a:rPr>
              <a:t>e</a:t>
            </a:r>
            <a:endParaRPr lang="nb-NO" dirty="0">
              <a:latin typeface="SnowSymbolsIACS" pitchFamily="82"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Begerkrystaller</a:t>
            </a:r>
          </a:p>
        </p:txBody>
      </p:sp>
      <p:sp>
        <p:nvSpPr>
          <p:cNvPr id="3" name="Plassholder for innhold 2"/>
          <p:cNvSpPr>
            <a:spLocks noGrp="1"/>
          </p:cNvSpPr>
          <p:nvPr>
            <p:ph idx="1"/>
          </p:nvPr>
        </p:nvSpPr>
        <p:spPr>
          <a:xfrm>
            <a:off x="251520" y="1600200"/>
            <a:ext cx="8496300" cy="4060825"/>
          </a:xfrm>
        </p:spPr>
        <p:txBody>
          <a:bodyPr/>
          <a:lstStyle/>
          <a:p>
            <a:pPr>
              <a:lnSpc>
                <a:spcPct val="150000"/>
              </a:lnSpc>
            </a:pPr>
            <a:r>
              <a:rPr lang="nb-NO" dirty="0"/>
              <a:t>Oppstår oftest i et tynt snødekke og lange kuldeperioder</a:t>
            </a:r>
          </a:p>
          <a:p>
            <a:pPr>
              <a:lnSpc>
                <a:spcPct val="150000"/>
              </a:lnSpc>
            </a:pPr>
            <a:r>
              <a:rPr lang="nb-NO" dirty="0"/>
              <a:t>Store korn, begeraktig</a:t>
            </a:r>
          </a:p>
          <a:p>
            <a:pPr>
              <a:lnSpc>
                <a:spcPct val="150000"/>
              </a:lnSpc>
            </a:pPr>
            <a:r>
              <a:rPr lang="nb-NO" dirty="0"/>
              <a:t>Lett å oppdage; oftest nederst i snødekket</a:t>
            </a:r>
          </a:p>
          <a:p>
            <a:pPr>
              <a:lnSpc>
                <a:spcPct val="150000"/>
              </a:lnSpc>
            </a:pPr>
            <a:r>
              <a:rPr lang="nb-NO" dirty="0"/>
              <a:t>Varighet: uker til måneder</a:t>
            </a:r>
          </a:p>
        </p:txBody>
      </p:sp>
      <p:pic>
        <p:nvPicPr>
          <p:cNvPr id="90114" name="Picture 2" descr="http://www.ngi.no/upload/Sn%C3%B8skred/Snoklassifikasjon/33-DHcp-greene%20(Small).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92080" y="3645024"/>
            <a:ext cx="3600000" cy="2548673"/>
          </a:xfrm>
          <a:prstGeom prst="rect">
            <a:avLst/>
          </a:prstGeom>
          <a:noFill/>
        </p:spPr>
      </p:pic>
      <p:graphicFrame>
        <p:nvGraphicFramePr>
          <p:cNvPr id="8" name="Tabell 7"/>
          <p:cNvGraphicFramePr>
            <a:graphicFrameLocks noGrp="1"/>
          </p:cNvGraphicFramePr>
          <p:nvPr/>
        </p:nvGraphicFramePr>
        <p:xfrm>
          <a:off x="683568" y="4509120"/>
          <a:ext cx="1296144" cy="1315720"/>
        </p:xfrm>
        <a:graphic>
          <a:graphicData uri="http://schemas.openxmlformats.org/drawingml/2006/table">
            <a:tbl>
              <a:tblPr firstRow="1" bandRow="1">
                <a:tableStyleId>{5C22544A-7EE6-4342-B048-85BDC9FD1C3A}</a:tableStyleId>
              </a:tblPr>
              <a:tblGrid>
                <a:gridCol w="1296144">
                  <a:extLst>
                    <a:ext uri="{9D8B030D-6E8A-4147-A177-3AD203B41FA5}">
                      <a16:colId xmlns="" xmlns:a16="http://schemas.microsoft.com/office/drawing/2014/main" val="20000"/>
                    </a:ext>
                  </a:extLst>
                </a:gridCol>
              </a:tblGrid>
              <a:tr h="370840">
                <a:tc>
                  <a:txBody>
                    <a:bodyPr/>
                    <a:lstStyle/>
                    <a:p>
                      <a:r>
                        <a:rPr lang="nb-NO" sz="1600" dirty="0"/>
                        <a:t>Kjennetegn</a:t>
                      </a:r>
                    </a:p>
                  </a:txBody>
                  <a:tcPr/>
                </a:tc>
                <a:extLst>
                  <a:ext uri="{0D108BD9-81ED-4DB2-BD59-A6C34878D82A}">
                    <a16:rowId xmlns="" xmlns:a16="http://schemas.microsoft.com/office/drawing/2014/main" val="10000"/>
                  </a:ext>
                </a:extLst>
              </a:tr>
              <a:tr h="370840">
                <a:tc>
                  <a:txBody>
                    <a:bodyPr/>
                    <a:lstStyle/>
                    <a:p>
                      <a:pPr lvl="0"/>
                      <a:r>
                        <a:rPr lang="nb-NO" sz="1400" dirty="0"/>
                        <a:t>2 til 5 mm</a:t>
                      </a:r>
                    </a:p>
                    <a:p>
                      <a:pPr lvl="0"/>
                      <a:r>
                        <a:rPr lang="nb-NO" sz="1400" dirty="0"/>
                        <a:t>”Knyttet neve”</a:t>
                      </a:r>
                    </a:p>
                    <a:p>
                      <a:pPr lvl="0"/>
                      <a:r>
                        <a:rPr lang="nb-NO" sz="1400" dirty="0"/>
                        <a:t>Blank</a:t>
                      </a:r>
                    </a:p>
                    <a:p>
                      <a:pPr lvl="0"/>
                      <a:r>
                        <a:rPr lang="nb-NO" sz="1400" dirty="0"/>
                        <a:t>Tørr</a:t>
                      </a:r>
                    </a:p>
                  </a:txBody>
                  <a:tcPr/>
                </a:tc>
                <a:extLst>
                  <a:ext uri="{0D108BD9-81ED-4DB2-BD59-A6C34878D82A}">
                    <a16:rowId xmlns="" xmlns:a16="http://schemas.microsoft.com/office/drawing/2014/main" val="10001"/>
                  </a:ext>
                </a:extLst>
              </a:tr>
            </a:tbl>
          </a:graphicData>
        </a:graphic>
      </p:graphicFrame>
      <p:sp>
        <p:nvSpPr>
          <p:cNvPr id="6" name="TekstSylinder 5"/>
          <p:cNvSpPr txBox="1"/>
          <p:nvPr/>
        </p:nvSpPr>
        <p:spPr>
          <a:xfrm>
            <a:off x="5220072" y="3645024"/>
            <a:ext cx="954107" cy="307777"/>
          </a:xfrm>
          <a:prstGeom prst="rect">
            <a:avLst/>
          </a:prstGeom>
          <a:noFill/>
        </p:spPr>
        <p:txBody>
          <a:bodyPr wrap="none" rtlCol="0">
            <a:spAutoFit/>
          </a:bodyPr>
          <a:lstStyle/>
          <a:p>
            <a:r>
              <a:rPr lang="nb-NO" sz="1400" dirty="0">
                <a:solidFill>
                  <a:schemeClr val="bg1">
                    <a:lumMod val="65000"/>
                  </a:schemeClr>
                </a:solidFill>
              </a:rPr>
              <a:t>UNESCO</a:t>
            </a:r>
          </a:p>
        </p:txBody>
      </p:sp>
      <p:sp>
        <p:nvSpPr>
          <p:cNvPr id="7" name="TekstSylinder 6"/>
          <p:cNvSpPr txBox="1"/>
          <p:nvPr/>
        </p:nvSpPr>
        <p:spPr>
          <a:xfrm>
            <a:off x="8100392" y="77723"/>
            <a:ext cx="936104" cy="83099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nb-NO" sz="4800" dirty="0">
                <a:latin typeface="SnowSymbolsIACS" pitchFamily="82" charset="0"/>
              </a:rPr>
              <a:t>f</a:t>
            </a:r>
            <a:endParaRPr lang="nb-NO" dirty="0">
              <a:latin typeface="SnowSymbolsIACS" pitchFamily="82"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Våte sjiktovergang</a:t>
            </a:r>
          </a:p>
        </p:txBody>
      </p:sp>
      <p:sp>
        <p:nvSpPr>
          <p:cNvPr id="3" name="Plassholder for innhold 2"/>
          <p:cNvSpPr>
            <a:spLocks noGrp="1"/>
          </p:cNvSpPr>
          <p:nvPr>
            <p:ph idx="1"/>
          </p:nvPr>
        </p:nvSpPr>
        <p:spPr/>
        <p:txBody>
          <a:bodyPr/>
          <a:lstStyle/>
          <a:p>
            <a:r>
              <a:rPr lang="nb-NO" dirty="0"/>
              <a:t>Samling av vann på tydelige sjiktovergang (ofte stor forskjell i kornstørrelsen)</a:t>
            </a:r>
          </a:p>
          <a:p>
            <a:r>
              <a:rPr lang="nb-NO" dirty="0"/>
              <a:t>Antagelig stabile sjiktgrenser kan svekkes, vanskelig å oppdage</a:t>
            </a:r>
          </a:p>
          <a:p>
            <a:r>
              <a:rPr lang="nb-NO" dirty="0"/>
              <a:t>Varighet: noen få timer</a:t>
            </a:r>
          </a:p>
        </p:txBody>
      </p:sp>
      <p:sp>
        <p:nvSpPr>
          <p:cNvPr id="4" name="TekstSylinder 3"/>
          <p:cNvSpPr txBox="1"/>
          <p:nvPr/>
        </p:nvSpPr>
        <p:spPr>
          <a:xfrm>
            <a:off x="8100392" y="77723"/>
            <a:ext cx="936104" cy="83099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nb-NO" sz="4800" dirty="0">
                <a:latin typeface="SnowSymbolsIACS" pitchFamily="82" charset="0"/>
              </a:rPr>
              <a:t>h</a:t>
            </a:r>
            <a:endParaRPr lang="nb-NO" dirty="0">
              <a:latin typeface="SnowSymbolsIACS" pitchFamily="82" charset="0"/>
            </a:endParaRPr>
          </a:p>
        </p:txBody>
      </p:sp>
      <p:pic>
        <p:nvPicPr>
          <p:cNvPr id="5" name="Picture 4" descr="Tracer-Experimen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5325" y="3015511"/>
            <a:ext cx="3239043" cy="3169537"/>
          </a:xfrm>
          <a:prstGeom prst="rect">
            <a:avLst/>
          </a:prstGeom>
          <a:noFill/>
          <a:extLst>
            <a:ext uri="{909E8E84-426E-40DD-AFC4-6F175D3DCCD1}">
              <a14:hiddenFill xmlns:a14="http://schemas.microsoft.com/office/drawing/2010/main">
                <a:solidFill>
                  <a:srgbClr val="FFFFFF"/>
                </a:solidFill>
              </a14:hiddenFill>
            </a:ext>
          </a:extLst>
        </p:spPr>
      </p:pic>
      <p:sp>
        <p:nvSpPr>
          <p:cNvPr id="6" name="TekstSylinder 5"/>
          <p:cNvSpPr txBox="1"/>
          <p:nvPr/>
        </p:nvSpPr>
        <p:spPr>
          <a:xfrm>
            <a:off x="3074302" y="5877271"/>
            <a:ext cx="1579022" cy="307777"/>
          </a:xfrm>
          <a:prstGeom prst="rect">
            <a:avLst/>
          </a:prstGeom>
          <a:noFill/>
        </p:spPr>
        <p:txBody>
          <a:bodyPr wrap="none" rtlCol="0">
            <a:spAutoFit/>
          </a:bodyPr>
          <a:lstStyle/>
          <a:p>
            <a:r>
              <a:rPr lang="en-US" sz="1400" dirty="0">
                <a:solidFill>
                  <a:schemeClr val="bg1">
                    <a:lumMod val="65000"/>
                  </a:schemeClr>
                </a:solidFill>
              </a:rPr>
              <a:t>C. </a:t>
            </a:r>
            <a:r>
              <a:rPr lang="en-US" sz="1400" dirty="0" err="1">
                <a:solidFill>
                  <a:schemeClr val="bg1">
                    <a:lumMod val="65000"/>
                  </a:schemeClr>
                </a:solidFill>
              </a:rPr>
              <a:t>Pielmeier</a:t>
            </a:r>
            <a:r>
              <a:rPr lang="en-US" sz="1400" dirty="0">
                <a:solidFill>
                  <a:schemeClr val="bg1">
                    <a:lumMod val="65000"/>
                  </a:schemeClr>
                </a:solidFill>
              </a:rPr>
              <a:t>, SLF</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Snøskred</a:t>
            </a:r>
          </a:p>
        </p:txBody>
      </p:sp>
      <p:sp>
        <p:nvSpPr>
          <p:cNvPr id="3" name="Plassholder for tekst 2"/>
          <p:cNvSpPr>
            <a:spLocks noGrp="1"/>
          </p:cNvSpPr>
          <p:nvPr>
            <p:ph type="body" idx="1"/>
          </p:nvPr>
        </p:nvSpPr>
        <p:spPr/>
        <p:txBody>
          <a:bodyPr/>
          <a:lstStyle/>
          <a:p>
            <a:endParaRPr lang="nb-NO"/>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p:cNvSpPr/>
          <p:nvPr/>
        </p:nvSpPr>
        <p:spPr>
          <a:xfrm>
            <a:off x="0" y="0"/>
            <a:ext cx="9324528" cy="7029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Plassholder for innhold 6" descr="Lockerschnee-ausloesung04-CMYK.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8000"/>
            <a:ext cx="4395887" cy="6840000"/>
          </a:xfrm>
          <a:prstGeom prst="rect">
            <a:avLst/>
          </a:prstGeom>
        </p:spPr>
      </p:pic>
      <p:pic>
        <p:nvPicPr>
          <p:cNvPr id="5" name="Plassholder for innhold 8" descr="SLF017.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85069" y="18000"/>
            <a:ext cx="4458931" cy="6840000"/>
          </a:xfrm>
          <a:prstGeom prst="rect">
            <a:avLst/>
          </a:prstGeom>
        </p:spPr>
      </p:pic>
      <p:sp>
        <p:nvSpPr>
          <p:cNvPr id="6" name="TekstSylinder 5"/>
          <p:cNvSpPr txBox="1"/>
          <p:nvPr/>
        </p:nvSpPr>
        <p:spPr>
          <a:xfrm>
            <a:off x="611560" y="260648"/>
            <a:ext cx="2918698" cy="646331"/>
          </a:xfrm>
          <a:prstGeom prst="rect">
            <a:avLst/>
          </a:prstGeom>
          <a:solidFill>
            <a:srgbClr val="F79646">
              <a:alpha val="50196"/>
            </a:srgb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nb-NO" sz="3600" dirty="0"/>
              <a:t>Løssnøskred</a:t>
            </a:r>
            <a:endParaRPr lang="nb-NO" dirty="0"/>
          </a:p>
        </p:txBody>
      </p:sp>
      <p:sp>
        <p:nvSpPr>
          <p:cNvPr id="7" name="TekstSylinder 6"/>
          <p:cNvSpPr txBox="1"/>
          <p:nvPr/>
        </p:nvSpPr>
        <p:spPr>
          <a:xfrm>
            <a:off x="6660232" y="2924944"/>
            <a:ext cx="2231317" cy="646331"/>
          </a:xfrm>
          <a:prstGeom prst="rect">
            <a:avLst/>
          </a:prstGeom>
          <a:solidFill>
            <a:srgbClr val="F79646">
              <a:alpha val="50196"/>
            </a:srgb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nb-NO" sz="3600" dirty="0"/>
              <a:t>Flakskred</a:t>
            </a:r>
            <a:endParaRPr lang="nb-NO" dirty="0"/>
          </a:p>
        </p:txBody>
      </p:sp>
      <p:sp>
        <p:nvSpPr>
          <p:cNvPr id="8" name="TekstSylinder 7"/>
          <p:cNvSpPr txBox="1"/>
          <p:nvPr/>
        </p:nvSpPr>
        <p:spPr>
          <a:xfrm>
            <a:off x="7308304" y="0"/>
            <a:ext cx="1944216" cy="307777"/>
          </a:xfrm>
          <a:prstGeom prst="rect">
            <a:avLst/>
          </a:prstGeom>
          <a:noFill/>
        </p:spPr>
        <p:txBody>
          <a:bodyPr wrap="square" rtlCol="0">
            <a:spAutoFit/>
          </a:bodyPr>
          <a:lstStyle/>
          <a:p>
            <a:r>
              <a:rPr lang="nb-NO" sz="1400" dirty="0">
                <a:solidFill>
                  <a:schemeClr val="bg1"/>
                </a:solidFill>
              </a:rPr>
              <a:t>Foto: SLF</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0" y="0"/>
            <a:ext cx="9324528" cy="7029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 name="Plassholder for innhold 9" descr="SLF102.jpg"/>
          <p:cNvPicPr>
            <a:picLocks noChangeAspect="1"/>
          </p:cNvPicPr>
          <p:nvPr/>
        </p:nvPicPr>
        <p:blipFill>
          <a:blip r:embed="rId3" cstate="print"/>
          <a:stretch>
            <a:fillRect/>
          </a:stretch>
        </p:blipFill>
        <p:spPr>
          <a:xfrm>
            <a:off x="0" y="0"/>
            <a:ext cx="5040560" cy="3367093"/>
          </a:xfrm>
          <a:prstGeom prst="rect">
            <a:avLst/>
          </a:prstGeom>
        </p:spPr>
      </p:pic>
      <p:pic>
        <p:nvPicPr>
          <p:cNvPr id="3" name="Plassholder for innhold 11" descr="Skred_Odda foto Eeg Jon.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71976" y="3428999"/>
            <a:ext cx="6072056" cy="3420000"/>
          </a:xfrm>
          <a:prstGeom prst="rect">
            <a:avLst/>
          </a:prstGeom>
        </p:spPr>
      </p:pic>
      <p:sp>
        <p:nvSpPr>
          <p:cNvPr id="4" name="TekstSylinder 3"/>
          <p:cNvSpPr txBox="1"/>
          <p:nvPr/>
        </p:nvSpPr>
        <p:spPr>
          <a:xfrm>
            <a:off x="285720" y="214290"/>
            <a:ext cx="3647152" cy="646331"/>
          </a:xfrm>
          <a:prstGeom prst="rect">
            <a:avLst/>
          </a:prstGeom>
          <a:solidFill>
            <a:srgbClr val="F79646">
              <a:alpha val="50196"/>
            </a:srgb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nb-NO" sz="3600" dirty="0"/>
              <a:t>Vått løssnøskred</a:t>
            </a:r>
            <a:endParaRPr lang="nb-NO" dirty="0"/>
          </a:p>
        </p:txBody>
      </p:sp>
      <p:sp>
        <p:nvSpPr>
          <p:cNvPr id="5" name="TekstSylinder 4"/>
          <p:cNvSpPr txBox="1"/>
          <p:nvPr/>
        </p:nvSpPr>
        <p:spPr>
          <a:xfrm>
            <a:off x="6516216" y="3501008"/>
            <a:ext cx="2606538" cy="646331"/>
          </a:xfrm>
          <a:prstGeom prst="rect">
            <a:avLst/>
          </a:prstGeom>
          <a:solidFill>
            <a:srgbClr val="F79646">
              <a:alpha val="50196"/>
            </a:srgb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nb-NO" sz="3600" dirty="0"/>
              <a:t>Sørpeskred</a:t>
            </a:r>
            <a:endParaRPr lang="nb-NO" dirty="0"/>
          </a:p>
        </p:txBody>
      </p:sp>
      <p:sp>
        <p:nvSpPr>
          <p:cNvPr id="6" name="TekstSylinder 5"/>
          <p:cNvSpPr txBox="1"/>
          <p:nvPr/>
        </p:nvSpPr>
        <p:spPr>
          <a:xfrm>
            <a:off x="5072066" y="142852"/>
            <a:ext cx="1296144" cy="307777"/>
          </a:xfrm>
          <a:prstGeom prst="rect">
            <a:avLst/>
          </a:prstGeom>
          <a:noFill/>
        </p:spPr>
        <p:txBody>
          <a:bodyPr wrap="square" rtlCol="0">
            <a:spAutoFit/>
          </a:bodyPr>
          <a:lstStyle/>
          <a:p>
            <a:r>
              <a:rPr lang="nb-NO" sz="1400" dirty="0" err="1">
                <a:solidFill>
                  <a:schemeClr val="bg1"/>
                </a:solidFill>
              </a:rPr>
              <a:t>Foto:SLF</a:t>
            </a:r>
            <a:endParaRPr lang="nb-NO" sz="1400" dirty="0">
              <a:solidFill>
                <a:schemeClr val="bg1"/>
              </a:solidFill>
            </a:endParaRPr>
          </a:p>
        </p:txBody>
      </p:sp>
      <p:sp>
        <p:nvSpPr>
          <p:cNvPr id="7" name="TekstSylinder 6"/>
          <p:cNvSpPr txBox="1"/>
          <p:nvPr/>
        </p:nvSpPr>
        <p:spPr>
          <a:xfrm>
            <a:off x="1811186" y="6488668"/>
            <a:ext cx="1680694" cy="307777"/>
          </a:xfrm>
          <a:prstGeom prst="rect">
            <a:avLst/>
          </a:prstGeom>
          <a:noFill/>
        </p:spPr>
        <p:txBody>
          <a:bodyPr wrap="square" rtlCol="0">
            <a:spAutoFit/>
          </a:bodyPr>
          <a:lstStyle/>
          <a:p>
            <a:r>
              <a:rPr lang="nb-NO" sz="1400" dirty="0">
                <a:solidFill>
                  <a:schemeClr val="bg1"/>
                </a:solidFill>
              </a:rPr>
              <a:t>Foto: Jon Eeg</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1475656" y="1916832"/>
            <a:ext cx="6984776" cy="2308324"/>
          </a:xfrm>
          <a:prstGeom prst="rect">
            <a:avLst/>
          </a:prstGeom>
          <a:noFill/>
        </p:spPr>
        <p:txBody>
          <a:bodyPr wrap="square" rtlCol="0">
            <a:spAutoFit/>
          </a:bodyPr>
          <a:lstStyle/>
          <a:p>
            <a:r>
              <a:rPr lang="en-US" dirty="0" err="1"/>
              <a:t>Sprening</a:t>
            </a:r>
            <a:r>
              <a:rPr lang="en-US" dirty="0"/>
              <a:t> </a:t>
            </a:r>
            <a:r>
              <a:rPr lang="en-US" dirty="0" err="1"/>
              <a:t>ved</a:t>
            </a:r>
            <a:r>
              <a:rPr lang="en-US" dirty="0"/>
              <a:t> </a:t>
            </a:r>
            <a:r>
              <a:rPr lang="en-US" dirty="0" err="1"/>
              <a:t>Stjernøy</a:t>
            </a:r>
            <a:r>
              <a:rPr lang="en-US" dirty="0"/>
              <a:t> 8. April 2014: </a:t>
            </a:r>
            <a:r>
              <a:rPr lang="en-US" dirty="0">
                <a:hlinkClick r:id="rId2"/>
              </a:rPr>
              <a:t>https://www.youtube.com/watch?v=dYx9wbCsl14</a:t>
            </a:r>
            <a:endParaRPr lang="en-US" dirty="0"/>
          </a:p>
          <a:p>
            <a:endParaRPr lang="en-US" dirty="0"/>
          </a:p>
          <a:p>
            <a:r>
              <a:rPr lang="en-US" dirty="0" err="1"/>
              <a:t>Våt</a:t>
            </a:r>
            <a:r>
              <a:rPr lang="en-US" dirty="0"/>
              <a:t> </a:t>
            </a:r>
            <a:r>
              <a:rPr lang="en-US" dirty="0" err="1"/>
              <a:t>snøskred</a:t>
            </a:r>
            <a:r>
              <a:rPr lang="en-US" dirty="0"/>
              <a:t>:</a:t>
            </a:r>
          </a:p>
          <a:p>
            <a:r>
              <a:rPr lang="nb-NO" dirty="0">
                <a:hlinkClick r:id="rId3"/>
              </a:rPr>
              <a:t>https://www.youtube.com/watch?v=f5waSw2mMfY</a:t>
            </a:r>
            <a:endParaRPr lang="nb-NO" dirty="0"/>
          </a:p>
          <a:p>
            <a:endParaRPr lang="en-US" dirty="0"/>
          </a:p>
          <a:p>
            <a:r>
              <a:rPr lang="nb-NO" dirty="0"/>
              <a:t>Personutløsning: </a:t>
            </a:r>
            <a:r>
              <a:rPr lang="nb-NO" dirty="0">
                <a:hlinkClick r:id="rId4"/>
              </a:rPr>
              <a:t>http://www.youtube.com/watch?v=BpNxRsIoN58</a:t>
            </a:r>
            <a:endParaRPr lang="nb-NO" dirty="0"/>
          </a:p>
          <a:p>
            <a:endParaRPr lang="en-US" dirty="0"/>
          </a:p>
        </p:txBody>
      </p:sp>
    </p:spTree>
    <p:extLst>
      <p:ext uri="{BB962C8B-B14F-4D97-AF65-F5344CB8AC3E}">
        <p14:creationId xmlns:p14="http://schemas.microsoft.com/office/powerpoint/2010/main" val="25407041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Tørre skred</a:t>
            </a:r>
          </a:p>
        </p:txBody>
      </p:sp>
      <p:sp>
        <p:nvSpPr>
          <p:cNvPr id="3" name="Plassholder for tekst 2"/>
          <p:cNvSpPr>
            <a:spLocks noGrp="1"/>
          </p:cNvSpPr>
          <p:nvPr>
            <p:ph type="body" idx="1"/>
          </p:nvPr>
        </p:nvSpPr>
        <p:spPr/>
        <p:txBody>
          <a:bodyPr/>
          <a:lstStyle/>
          <a:p>
            <a:endParaRPr lang="nb-NO"/>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Vertical temperature profile for snow"/>
          <p:cNvPicPr>
            <a:picLocks noChangeAspect="1" noChangeArrowheads="1"/>
          </p:cNvPicPr>
          <p:nvPr/>
        </p:nvPicPr>
        <p:blipFill>
          <a:blip r:embed="rId3" cstate="print"/>
          <a:srcRect/>
          <a:stretch>
            <a:fillRect/>
          </a:stretch>
        </p:blipFill>
        <p:spPr bwMode="auto">
          <a:xfrm>
            <a:off x="179512" y="2924944"/>
            <a:ext cx="2752725" cy="2571751"/>
          </a:xfrm>
          <a:prstGeom prst="rect">
            <a:avLst/>
          </a:prstGeom>
          <a:noFill/>
        </p:spPr>
      </p:pic>
      <p:pic>
        <p:nvPicPr>
          <p:cNvPr id="162820" name="Picture 4" descr="Vertical temperature profile for sleet"/>
          <p:cNvPicPr>
            <a:picLocks noChangeAspect="1" noChangeArrowheads="1"/>
          </p:cNvPicPr>
          <p:nvPr/>
        </p:nvPicPr>
        <p:blipFill>
          <a:blip r:embed="rId4" cstate="print"/>
          <a:srcRect/>
          <a:stretch>
            <a:fillRect/>
          </a:stretch>
        </p:blipFill>
        <p:spPr bwMode="auto">
          <a:xfrm>
            <a:off x="3347864" y="2852936"/>
            <a:ext cx="2752725" cy="2676525"/>
          </a:xfrm>
          <a:prstGeom prst="rect">
            <a:avLst/>
          </a:prstGeom>
          <a:noFill/>
        </p:spPr>
      </p:pic>
      <p:pic>
        <p:nvPicPr>
          <p:cNvPr id="162822" name="Picture 6" descr="Vertical temperature profile for freezing rain"/>
          <p:cNvPicPr>
            <a:picLocks noChangeAspect="1" noChangeArrowheads="1"/>
          </p:cNvPicPr>
          <p:nvPr/>
        </p:nvPicPr>
        <p:blipFill>
          <a:blip r:embed="rId5" cstate="print"/>
          <a:srcRect/>
          <a:stretch>
            <a:fillRect/>
          </a:stretch>
        </p:blipFill>
        <p:spPr bwMode="auto">
          <a:xfrm>
            <a:off x="6391275" y="2780928"/>
            <a:ext cx="2752725" cy="2619375"/>
          </a:xfrm>
          <a:prstGeom prst="rect">
            <a:avLst/>
          </a:prstGeom>
          <a:noFill/>
        </p:spPr>
      </p:pic>
      <p:sp>
        <p:nvSpPr>
          <p:cNvPr id="8" name="Tittel 3"/>
          <p:cNvSpPr>
            <a:spLocks noGrp="1"/>
          </p:cNvSpPr>
          <p:nvPr>
            <p:ph type="title"/>
          </p:nvPr>
        </p:nvSpPr>
        <p:spPr>
          <a:xfrm>
            <a:off x="323850" y="44624"/>
            <a:ext cx="8496300" cy="1143000"/>
          </a:xfrm>
        </p:spPr>
        <p:txBody>
          <a:bodyPr/>
          <a:lstStyle/>
          <a:p>
            <a:r>
              <a:rPr lang="nb-NO" dirty="0"/>
              <a:t>Snødannelse</a:t>
            </a:r>
          </a:p>
        </p:txBody>
      </p:sp>
      <p:sp>
        <p:nvSpPr>
          <p:cNvPr id="6" name="TekstSylinder 5"/>
          <p:cNvSpPr txBox="1"/>
          <p:nvPr/>
        </p:nvSpPr>
        <p:spPr>
          <a:xfrm>
            <a:off x="6588224" y="2031231"/>
            <a:ext cx="2291012" cy="461665"/>
          </a:xfrm>
          <a:prstGeom prst="rect">
            <a:avLst/>
          </a:prstGeom>
          <a:noFill/>
        </p:spPr>
        <p:txBody>
          <a:bodyPr wrap="none" rtlCol="0">
            <a:spAutoFit/>
          </a:bodyPr>
          <a:lstStyle/>
          <a:p>
            <a:r>
              <a:rPr lang="nb-NO" sz="2400" dirty="0"/>
              <a:t>Underkjølt regn</a:t>
            </a:r>
          </a:p>
        </p:txBody>
      </p:sp>
      <p:sp>
        <p:nvSpPr>
          <p:cNvPr id="7" name="TekstSylinder 6"/>
          <p:cNvSpPr txBox="1"/>
          <p:nvPr/>
        </p:nvSpPr>
        <p:spPr>
          <a:xfrm>
            <a:off x="4067944" y="2031231"/>
            <a:ext cx="1435008" cy="461665"/>
          </a:xfrm>
          <a:prstGeom prst="rect">
            <a:avLst/>
          </a:prstGeom>
          <a:noFill/>
        </p:spPr>
        <p:txBody>
          <a:bodyPr wrap="none" rtlCol="0">
            <a:spAutoFit/>
          </a:bodyPr>
          <a:lstStyle/>
          <a:p>
            <a:r>
              <a:rPr lang="nb-NO" sz="2400" dirty="0" err="1"/>
              <a:t>Sprøhagl</a:t>
            </a:r>
            <a:endParaRPr lang="nb-NO" sz="2400" dirty="0"/>
          </a:p>
        </p:txBody>
      </p:sp>
      <p:sp>
        <p:nvSpPr>
          <p:cNvPr id="9" name="TekstSylinder 8"/>
          <p:cNvSpPr txBox="1"/>
          <p:nvPr/>
        </p:nvSpPr>
        <p:spPr>
          <a:xfrm>
            <a:off x="1302797" y="2031231"/>
            <a:ext cx="748923" cy="461665"/>
          </a:xfrm>
          <a:prstGeom prst="rect">
            <a:avLst/>
          </a:prstGeom>
          <a:noFill/>
        </p:spPr>
        <p:txBody>
          <a:bodyPr wrap="none" rtlCol="0">
            <a:spAutoFit/>
          </a:bodyPr>
          <a:lstStyle/>
          <a:p>
            <a:r>
              <a:rPr lang="nb-NO" sz="2400" dirty="0"/>
              <a:t>Snø</a:t>
            </a:r>
          </a:p>
        </p:txBody>
      </p:sp>
      <p:sp>
        <p:nvSpPr>
          <p:cNvPr id="10" name="TekstSylinder 9"/>
          <p:cNvSpPr txBox="1"/>
          <p:nvPr/>
        </p:nvSpPr>
        <p:spPr>
          <a:xfrm>
            <a:off x="7915549" y="5517232"/>
            <a:ext cx="1192955" cy="307777"/>
          </a:xfrm>
          <a:prstGeom prst="rect">
            <a:avLst/>
          </a:prstGeom>
          <a:noFill/>
        </p:spPr>
        <p:txBody>
          <a:bodyPr wrap="none" rtlCol="0">
            <a:spAutoFit/>
          </a:bodyPr>
          <a:lstStyle/>
          <a:p>
            <a:r>
              <a:rPr lang="nb-NO" sz="1400" dirty="0">
                <a:solidFill>
                  <a:schemeClr val="bg1">
                    <a:lumMod val="65000"/>
                  </a:schemeClr>
                </a:solidFill>
              </a:rPr>
              <a:t>Kilde: NOAA</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avalanche-front-view.jpg"/>
          <p:cNvPicPr>
            <a:picLocks noChangeAspect="1"/>
          </p:cNvPicPr>
          <p:nvPr/>
        </p:nvPicPr>
        <p:blipFill>
          <a:blip r:embed="rId3" cstate="print"/>
          <a:stretch>
            <a:fillRect/>
          </a:stretch>
        </p:blipFill>
        <p:spPr>
          <a:xfrm>
            <a:off x="0" y="0"/>
            <a:ext cx="9144000" cy="6858000"/>
          </a:xfrm>
          <a:prstGeom prst="rect">
            <a:avLst/>
          </a:prstGeom>
        </p:spPr>
      </p:pic>
      <p:sp>
        <p:nvSpPr>
          <p:cNvPr id="7" name="Tittel 3"/>
          <p:cNvSpPr txBox="1">
            <a:spLocks/>
          </p:cNvSpPr>
          <p:nvPr/>
        </p:nvSpPr>
        <p:spPr>
          <a:xfrm>
            <a:off x="35496" y="125760"/>
            <a:ext cx="8496300" cy="11430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nb-NO" sz="3600" b="1" kern="0" dirty="0">
                <a:solidFill>
                  <a:schemeClr val="tx2"/>
                </a:solidFill>
                <a:latin typeface="+mj-lt"/>
                <a:ea typeface="+mj-ea"/>
                <a:cs typeface="+mj-cs"/>
              </a:rPr>
              <a:t>Flakskred</a:t>
            </a:r>
            <a:endParaRPr kumimoji="0" lang="nb-NO" sz="3600" b="1"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avalanche-front-view.jpg"/>
          <p:cNvPicPr>
            <a:picLocks noChangeAspect="1"/>
          </p:cNvPicPr>
          <p:nvPr/>
        </p:nvPicPr>
        <p:blipFill>
          <a:blip r:embed="rId3" cstate="print"/>
          <a:stretch>
            <a:fillRect/>
          </a:stretch>
        </p:blipFill>
        <p:spPr>
          <a:xfrm>
            <a:off x="0" y="0"/>
            <a:ext cx="9144000" cy="6858000"/>
          </a:xfrm>
          <a:prstGeom prst="rect">
            <a:avLst/>
          </a:prstGeom>
        </p:spPr>
      </p:pic>
      <p:sp>
        <p:nvSpPr>
          <p:cNvPr id="6" name="Frihåndsform 5"/>
          <p:cNvSpPr/>
          <p:nvPr/>
        </p:nvSpPr>
        <p:spPr>
          <a:xfrm>
            <a:off x="4521011" y="316131"/>
            <a:ext cx="2583435" cy="2297897"/>
          </a:xfrm>
          <a:custGeom>
            <a:avLst/>
            <a:gdLst>
              <a:gd name="connsiteX0" fmla="*/ 115575 w 2583435"/>
              <a:gd name="connsiteY0" fmla="*/ 486094 h 2297897"/>
              <a:gd name="connsiteX1" fmla="*/ 275340 w 2583435"/>
              <a:gd name="connsiteY1" fmla="*/ 448702 h 2297897"/>
              <a:gd name="connsiteX2" fmla="*/ 452101 w 2583435"/>
              <a:gd name="connsiteY2" fmla="*/ 394314 h 2297897"/>
              <a:gd name="connsiteX3" fmla="*/ 832818 w 2583435"/>
              <a:gd name="connsiteY3" fmla="*/ 251545 h 2297897"/>
              <a:gd name="connsiteX4" fmla="*/ 917799 w 2583435"/>
              <a:gd name="connsiteY4" fmla="*/ 203955 h 2297897"/>
              <a:gd name="connsiteX5" fmla="*/ 989184 w 2583435"/>
              <a:gd name="connsiteY5" fmla="*/ 108776 h 2297897"/>
              <a:gd name="connsiteX6" fmla="*/ 1053770 w 2583435"/>
              <a:gd name="connsiteY6" fmla="*/ 57787 h 2297897"/>
              <a:gd name="connsiteX7" fmla="*/ 1097960 w 2583435"/>
              <a:gd name="connsiteY7" fmla="*/ 0 h 2297897"/>
              <a:gd name="connsiteX8" fmla="*/ 1162546 w 2583435"/>
              <a:gd name="connsiteY8" fmla="*/ 0 h 2297897"/>
              <a:gd name="connsiteX9" fmla="*/ 1284919 w 2583435"/>
              <a:gd name="connsiteY9" fmla="*/ 37392 h 2297897"/>
              <a:gd name="connsiteX10" fmla="*/ 1363102 w 2583435"/>
              <a:gd name="connsiteY10" fmla="*/ 98578 h 2297897"/>
              <a:gd name="connsiteX11" fmla="*/ 1349505 w 2583435"/>
              <a:gd name="connsiteY11" fmla="*/ 241347 h 2297897"/>
              <a:gd name="connsiteX12" fmla="*/ 1431087 w 2583435"/>
              <a:gd name="connsiteY12" fmla="*/ 373918 h 2297897"/>
              <a:gd name="connsiteX13" fmla="*/ 1482076 w 2583435"/>
              <a:gd name="connsiteY13" fmla="*/ 496291 h 2297897"/>
              <a:gd name="connsiteX14" fmla="*/ 1526266 w 2583435"/>
              <a:gd name="connsiteY14" fmla="*/ 601668 h 2297897"/>
              <a:gd name="connsiteX15" fmla="*/ 1594251 w 2583435"/>
              <a:gd name="connsiteY15" fmla="*/ 662855 h 2297897"/>
              <a:gd name="connsiteX16" fmla="*/ 1913782 w 2583435"/>
              <a:gd name="connsiteY16" fmla="*/ 846415 h 2297897"/>
              <a:gd name="connsiteX17" fmla="*/ 2080345 w 2583435"/>
              <a:gd name="connsiteY17" fmla="*/ 985784 h 2297897"/>
              <a:gd name="connsiteX18" fmla="*/ 2066748 w 2583435"/>
              <a:gd name="connsiteY18" fmla="*/ 1026575 h 2297897"/>
              <a:gd name="connsiteX19" fmla="*/ 2168726 w 2583435"/>
              <a:gd name="connsiteY19" fmla="*/ 1040172 h 2297897"/>
              <a:gd name="connsiteX20" fmla="*/ 2124535 w 2583435"/>
              <a:gd name="connsiteY20" fmla="*/ 1237329 h 2297897"/>
              <a:gd name="connsiteX21" fmla="*/ 2209517 w 2583435"/>
              <a:gd name="connsiteY21" fmla="*/ 1339307 h 2297897"/>
              <a:gd name="connsiteX22" fmla="*/ 2321692 w 2583435"/>
              <a:gd name="connsiteY22" fmla="*/ 1400494 h 2297897"/>
              <a:gd name="connsiteX23" fmla="*/ 2301297 w 2583435"/>
              <a:gd name="connsiteY23" fmla="*/ 1468479 h 2297897"/>
              <a:gd name="connsiteX24" fmla="*/ 2321692 w 2583435"/>
              <a:gd name="connsiteY24" fmla="*/ 1546662 h 2297897"/>
              <a:gd name="connsiteX25" fmla="*/ 2420271 w 2583435"/>
              <a:gd name="connsiteY25" fmla="*/ 1631643 h 2297897"/>
              <a:gd name="connsiteX26" fmla="*/ 2471260 w 2583435"/>
              <a:gd name="connsiteY26" fmla="*/ 1723423 h 2297897"/>
              <a:gd name="connsiteX27" fmla="*/ 2566439 w 2583435"/>
              <a:gd name="connsiteY27" fmla="*/ 1791408 h 2297897"/>
              <a:gd name="connsiteX28" fmla="*/ 2583435 w 2583435"/>
              <a:gd name="connsiteY28" fmla="*/ 1869591 h 2297897"/>
              <a:gd name="connsiteX29" fmla="*/ 2423670 w 2583435"/>
              <a:gd name="connsiteY29" fmla="*/ 2046352 h 2297897"/>
              <a:gd name="connsiteX30" fmla="*/ 2338689 w 2583435"/>
              <a:gd name="connsiteY30" fmla="*/ 2161927 h 2297897"/>
              <a:gd name="connsiteX31" fmla="*/ 2284301 w 2583435"/>
              <a:gd name="connsiteY31" fmla="*/ 2199319 h 2297897"/>
              <a:gd name="connsiteX32" fmla="*/ 2019159 w 2583435"/>
              <a:gd name="connsiteY32" fmla="*/ 2161927 h 2297897"/>
              <a:gd name="connsiteX33" fmla="*/ 1903584 w 2583435"/>
              <a:gd name="connsiteY33" fmla="*/ 2280901 h 2297897"/>
              <a:gd name="connsiteX34" fmla="*/ 1665636 w 2583435"/>
              <a:gd name="connsiteY34" fmla="*/ 2267304 h 2297897"/>
              <a:gd name="connsiteX35" fmla="*/ 1383498 w 2583435"/>
              <a:gd name="connsiteY35" fmla="*/ 2297897 h 2297897"/>
              <a:gd name="connsiteX36" fmla="*/ 1128553 w 2583435"/>
              <a:gd name="connsiteY36" fmla="*/ 2229912 h 2297897"/>
              <a:gd name="connsiteX37" fmla="*/ 948393 w 2583435"/>
              <a:gd name="connsiteY37" fmla="*/ 2202718 h 2297897"/>
              <a:gd name="connsiteX38" fmla="*/ 815822 w 2583435"/>
              <a:gd name="connsiteY38" fmla="*/ 2100740 h 2297897"/>
              <a:gd name="connsiteX39" fmla="*/ 720643 w 2583435"/>
              <a:gd name="connsiteY39" fmla="*/ 2110938 h 2297897"/>
              <a:gd name="connsiteX40" fmla="*/ 489493 w 2583435"/>
              <a:gd name="connsiteY40" fmla="*/ 2158528 h 2297897"/>
              <a:gd name="connsiteX41" fmla="*/ 309332 w 2583435"/>
              <a:gd name="connsiteY41" fmla="*/ 2121136 h 2297897"/>
              <a:gd name="connsiteX42" fmla="*/ 227750 w 2583435"/>
              <a:gd name="connsiteY42" fmla="*/ 2090543 h 2297897"/>
              <a:gd name="connsiteX43" fmla="*/ 163164 w 2583435"/>
              <a:gd name="connsiteY43" fmla="*/ 2059949 h 2297897"/>
              <a:gd name="connsiteX44" fmla="*/ 156366 w 2583435"/>
              <a:gd name="connsiteY44" fmla="*/ 1978367 h 2297897"/>
              <a:gd name="connsiteX45" fmla="*/ 203956 w 2583435"/>
              <a:gd name="connsiteY45" fmla="*/ 1828800 h 2297897"/>
              <a:gd name="connsiteX46" fmla="*/ 316131 w 2583435"/>
              <a:gd name="connsiteY46" fmla="*/ 1771012 h 2297897"/>
              <a:gd name="connsiteX47" fmla="*/ 203956 w 2583435"/>
              <a:gd name="connsiteY47" fmla="*/ 1662236 h 2297897"/>
              <a:gd name="connsiteX48" fmla="*/ 254944 w 2583435"/>
              <a:gd name="connsiteY48" fmla="*/ 1601050 h 2297897"/>
              <a:gd name="connsiteX49" fmla="*/ 309332 w 2583435"/>
              <a:gd name="connsiteY49" fmla="*/ 1471878 h 2297897"/>
              <a:gd name="connsiteX50" fmla="*/ 268541 w 2583435"/>
              <a:gd name="connsiteY50" fmla="*/ 1431087 h 2297897"/>
              <a:gd name="connsiteX51" fmla="*/ 312732 w 2583435"/>
              <a:gd name="connsiteY51" fmla="*/ 1363102 h 2297897"/>
              <a:gd name="connsiteX52" fmla="*/ 326329 w 2583435"/>
              <a:gd name="connsiteY52" fmla="*/ 1264523 h 2297897"/>
              <a:gd name="connsiteX53" fmla="*/ 244747 w 2583435"/>
              <a:gd name="connsiteY53" fmla="*/ 1227131 h 2297897"/>
              <a:gd name="connsiteX54" fmla="*/ 207355 w 2583435"/>
              <a:gd name="connsiteY54" fmla="*/ 1148949 h 2297897"/>
              <a:gd name="connsiteX55" fmla="*/ 248146 w 2583435"/>
              <a:gd name="connsiteY55" fmla="*/ 1029975 h 2297897"/>
              <a:gd name="connsiteX56" fmla="*/ 350124 w 2583435"/>
              <a:gd name="connsiteY56" fmla="*/ 948392 h 2297897"/>
              <a:gd name="connsiteX57" fmla="*/ 132571 w 2583435"/>
              <a:gd name="connsiteY57" fmla="*/ 873609 h 2297897"/>
              <a:gd name="connsiteX58" fmla="*/ 3399 w 2583435"/>
              <a:gd name="connsiteY58" fmla="*/ 836217 h 2297897"/>
              <a:gd name="connsiteX59" fmla="*/ 0 w 2583435"/>
              <a:gd name="connsiteY59" fmla="*/ 785228 h 2297897"/>
              <a:gd name="connsiteX60" fmla="*/ 40791 w 2583435"/>
              <a:gd name="connsiteY60" fmla="*/ 741038 h 2297897"/>
              <a:gd name="connsiteX61" fmla="*/ 142769 w 2583435"/>
              <a:gd name="connsiteY61" fmla="*/ 717243 h 2297897"/>
              <a:gd name="connsiteX62" fmla="*/ 231150 w 2583435"/>
              <a:gd name="connsiteY62" fmla="*/ 618665 h 2297897"/>
              <a:gd name="connsiteX63" fmla="*/ 176761 w 2583435"/>
              <a:gd name="connsiteY63" fmla="*/ 571075 h 2297897"/>
              <a:gd name="connsiteX64" fmla="*/ 115575 w 2583435"/>
              <a:gd name="connsiteY64" fmla="*/ 486094 h 229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3435" h="2297897">
                <a:moveTo>
                  <a:pt x="115575" y="486094"/>
                </a:moveTo>
                <a:lnTo>
                  <a:pt x="275340" y="448702"/>
                </a:lnTo>
                <a:lnTo>
                  <a:pt x="452101" y="394314"/>
                </a:lnTo>
                <a:lnTo>
                  <a:pt x="832818" y="251545"/>
                </a:lnTo>
                <a:lnTo>
                  <a:pt x="917799" y="203955"/>
                </a:lnTo>
                <a:lnTo>
                  <a:pt x="989184" y="108776"/>
                </a:lnTo>
                <a:lnTo>
                  <a:pt x="1053770" y="57787"/>
                </a:lnTo>
                <a:lnTo>
                  <a:pt x="1097960" y="0"/>
                </a:lnTo>
                <a:lnTo>
                  <a:pt x="1162546" y="0"/>
                </a:lnTo>
                <a:lnTo>
                  <a:pt x="1284919" y="37392"/>
                </a:lnTo>
                <a:lnTo>
                  <a:pt x="1363102" y="98578"/>
                </a:lnTo>
                <a:lnTo>
                  <a:pt x="1349505" y="241347"/>
                </a:lnTo>
                <a:lnTo>
                  <a:pt x="1431087" y="373918"/>
                </a:lnTo>
                <a:lnTo>
                  <a:pt x="1482076" y="496291"/>
                </a:lnTo>
                <a:lnTo>
                  <a:pt x="1526266" y="601668"/>
                </a:lnTo>
                <a:lnTo>
                  <a:pt x="1594251" y="662855"/>
                </a:lnTo>
                <a:lnTo>
                  <a:pt x="1913782" y="846415"/>
                </a:lnTo>
                <a:lnTo>
                  <a:pt x="2080345" y="985784"/>
                </a:lnTo>
                <a:lnTo>
                  <a:pt x="2066748" y="1026575"/>
                </a:lnTo>
                <a:lnTo>
                  <a:pt x="2168726" y="1040172"/>
                </a:lnTo>
                <a:lnTo>
                  <a:pt x="2124535" y="1237329"/>
                </a:lnTo>
                <a:lnTo>
                  <a:pt x="2209517" y="1339307"/>
                </a:lnTo>
                <a:lnTo>
                  <a:pt x="2321692" y="1400494"/>
                </a:lnTo>
                <a:lnTo>
                  <a:pt x="2301297" y="1468479"/>
                </a:lnTo>
                <a:lnTo>
                  <a:pt x="2321692" y="1546662"/>
                </a:lnTo>
                <a:lnTo>
                  <a:pt x="2420271" y="1631643"/>
                </a:lnTo>
                <a:lnTo>
                  <a:pt x="2471260" y="1723423"/>
                </a:lnTo>
                <a:lnTo>
                  <a:pt x="2566439" y="1791408"/>
                </a:lnTo>
                <a:lnTo>
                  <a:pt x="2583435" y="1869591"/>
                </a:lnTo>
                <a:lnTo>
                  <a:pt x="2423670" y="2046352"/>
                </a:lnTo>
                <a:lnTo>
                  <a:pt x="2338689" y="2161927"/>
                </a:lnTo>
                <a:lnTo>
                  <a:pt x="2284301" y="2199319"/>
                </a:lnTo>
                <a:lnTo>
                  <a:pt x="2019159" y="2161927"/>
                </a:lnTo>
                <a:lnTo>
                  <a:pt x="1903584" y="2280901"/>
                </a:lnTo>
                <a:lnTo>
                  <a:pt x="1665636" y="2267304"/>
                </a:lnTo>
                <a:lnTo>
                  <a:pt x="1383498" y="2297897"/>
                </a:lnTo>
                <a:lnTo>
                  <a:pt x="1128553" y="2229912"/>
                </a:lnTo>
                <a:lnTo>
                  <a:pt x="948393" y="2202718"/>
                </a:lnTo>
                <a:lnTo>
                  <a:pt x="815822" y="2100740"/>
                </a:lnTo>
                <a:lnTo>
                  <a:pt x="720643" y="2110938"/>
                </a:lnTo>
                <a:lnTo>
                  <a:pt x="489493" y="2158528"/>
                </a:lnTo>
                <a:lnTo>
                  <a:pt x="309332" y="2121136"/>
                </a:lnTo>
                <a:lnTo>
                  <a:pt x="227750" y="2090543"/>
                </a:lnTo>
                <a:lnTo>
                  <a:pt x="163164" y="2059949"/>
                </a:lnTo>
                <a:lnTo>
                  <a:pt x="156366" y="1978367"/>
                </a:lnTo>
                <a:lnTo>
                  <a:pt x="203956" y="1828800"/>
                </a:lnTo>
                <a:lnTo>
                  <a:pt x="316131" y="1771012"/>
                </a:lnTo>
                <a:lnTo>
                  <a:pt x="203956" y="1662236"/>
                </a:lnTo>
                <a:lnTo>
                  <a:pt x="254944" y="1601050"/>
                </a:lnTo>
                <a:lnTo>
                  <a:pt x="309332" y="1471878"/>
                </a:lnTo>
                <a:lnTo>
                  <a:pt x="268541" y="1431087"/>
                </a:lnTo>
                <a:lnTo>
                  <a:pt x="312732" y="1363102"/>
                </a:lnTo>
                <a:lnTo>
                  <a:pt x="326329" y="1264523"/>
                </a:lnTo>
                <a:lnTo>
                  <a:pt x="244747" y="1227131"/>
                </a:lnTo>
                <a:lnTo>
                  <a:pt x="207355" y="1148949"/>
                </a:lnTo>
                <a:lnTo>
                  <a:pt x="248146" y="1029975"/>
                </a:lnTo>
                <a:lnTo>
                  <a:pt x="350124" y="948392"/>
                </a:lnTo>
                <a:lnTo>
                  <a:pt x="132571" y="873609"/>
                </a:lnTo>
                <a:lnTo>
                  <a:pt x="3399" y="836217"/>
                </a:lnTo>
                <a:lnTo>
                  <a:pt x="0" y="785228"/>
                </a:lnTo>
                <a:lnTo>
                  <a:pt x="40791" y="741038"/>
                </a:lnTo>
                <a:lnTo>
                  <a:pt x="142769" y="717243"/>
                </a:lnTo>
                <a:lnTo>
                  <a:pt x="231150" y="618665"/>
                </a:lnTo>
                <a:lnTo>
                  <a:pt x="176761" y="571075"/>
                </a:lnTo>
                <a:lnTo>
                  <a:pt x="115575" y="486094"/>
                </a:lnTo>
                <a:close/>
              </a:path>
            </a:pathLst>
          </a:custGeom>
          <a:solidFill>
            <a:srgbClr val="4A452A">
              <a:alpha val="4902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Utløsningsområde</a:t>
            </a:r>
          </a:p>
        </p:txBody>
      </p:sp>
      <p:sp>
        <p:nvSpPr>
          <p:cNvPr id="9" name="Frihåndsform 8"/>
          <p:cNvSpPr/>
          <p:nvPr/>
        </p:nvSpPr>
        <p:spPr>
          <a:xfrm>
            <a:off x="2574950" y="2172614"/>
            <a:ext cx="5764378" cy="3167482"/>
          </a:xfrm>
          <a:custGeom>
            <a:avLst/>
            <a:gdLst>
              <a:gd name="connsiteX0" fmla="*/ 2136039 w 5764378"/>
              <a:gd name="connsiteY0" fmla="*/ 212141 h 3167482"/>
              <a:gd name="connsiteX1" fmla="*/ 2465223 w 5764378"/>
              <a:gd name="connsiteY1" fmla="*/ 299924 h 3167482"/>
              <a:gd name="connsiteX2" fmla="*/ 2750516 w 5764378"/>
              <a:gd name="connsiteY2" fmla="*/ 248717 h 3167482"/>
              <a:gd name="connsiteX3" fmla="*/ 2889504 w 5764378"/>
              <a:gd name="connsiteY3" fmla="*/ 321869 h 3167482"/>
              <a:gd name="connsiteX4" fmla="*/ 3328416 w 5764378"/>
              <a:gd name="connsiteY4" fmla="*/ 460858 h 3167482"/>
              <a:gd name="connsiteX5" fmla="*/ 3599079 w 5764378"/>
              <a:gd name="connsiteY5" fmla="*/ 416967 h 3167482"/>
              <a:gd name="connsiteX6" fmla="*/ 3862426 w 5764378"/>
              <a:gd name="connsiteY6" fmla="*/ 424282 h 3167482"/>
              <a:gd name="connsiteX7" fmla="*/ 3957524 w 5764378"/>
              <a:gd name="connsiteY7" fmla="*/ 299924 h 3167482"/>
              <a:gd name="connsiteX8" fmla="*/ 4220871 w 5764378"/>
              <a:gd name="connsiteY8" fmla="*/ 336500 h 3167482"/>
              <a:gd name="connsiteX9" fmla="*/ 4564685 w 5764378"/>
              <a:gd name="connsiteY9" fmla="*/ 0 h 3167482"/>
              <a:gd name="connsiteX10" fmla="*/ 4506164 w 5764378"/>
              <a:gd name="connsiteY10" fmla="*/ 277978 h 3167482"/>
              <a:gd name="connsiteX11" fmla="*/ 4996282 w 5764378"/>
              <a:gd name="connsiteY11" fmla="*/ 672999 h 3167482"/>
              <a:gd name="connsiteX12" fmla="*/ 5113325 w 5764378"/>
              <a:gd name="connsiteY12" fmla="*/ 848564 h 3167482"/>
              <a:gd name="connsiteX13" fmla="*/ 5764378 w 5764378"/>
              <a:gd name="connsiteY13" fmla="*/ 1448410 h 3167482"/>
              <a:gd name="connsiteX14" fmla="*/ 5508346 w 5764378"/>
              <a:gd name="connsiteY14" fmla="*/ 1602029 h 3167482"/>
              <a:gd name="connsiteX15" fmla="*/ 5435194 w 5764378"/>
              <a:gd name="connsiteY15" fmla="*/ 1850746 h 3167482"/>
              <a:gd name="connsiteX16" fmla="*/ 5164532 w 5764378"/>
              <a:gd name="connsiteY16" fmla="*/ 1975104 h 3167482"/>
              <a:gd name="connsiteX17" fmla="*/ 4981652 w 5764378"/>
              <a:gd name="connsiteY17" fmla="*/ 2216506 h 3167482"/>
              <a:gd name="connsiteX18" fmla="*/ 4791456 w 5764378"/>
              <a:gd name="connsiteY18" fmla="*/ 2582266 h 3167482"/>
              <a:gd name="connsiteX19" fmla="*/ 4418381 w 5764378"/>
              <a:gd name="connsiteY19" fmla="*/ 2640788 h 3167482"/>
              <a:gd name="connsiteX20" fmla="*/ 4074567 w 5764378"/>
              <a:gd name="connsiteY20" fmla="*/ 2435962 h 3167482"/>
              <a:gd name="connsiteX21" fmla="*/ 3774644 w 5764378"/>
              <a:gd name="connsiteY21" fmla="*/ 2231136 h 3167482"/>
              <a:gd name="connsiteX22" fmla="*/ 3277210 w 5764378"/>
              <a:gd name="connsiteY22" fmla="*/ 2414016 h 3167482"/>
              <a:gd name="connsiteX23" fmla="*/ 2750516 w 5764378"/>
              <a:gd name="connsiteY23" fmla="*/ 2823668 h 3167482"/>
              <a:gd name="connsiteX24" fmla="*/ 2040941 w 5764378"/>
              <a:gd name="connsiteY24" fmla="*/ 3167482 h 3167482"/>
              <a:gd name="connsiteX25" fmla="*/ 1506932 w 5764378"/>
              <a:gd name="connsiteY25" fmla="*/ 2948026 h 3167482"/>
              <a:gd name="connsiteX26" fmla="*/ 1009498 w 5764378"/>
              <a:gd name="connsiteY26" fmla="*/ 3021178 h 3167482"/>
              <a:gd name="connsiteX27" fmla="*/ 914400 w 5764378"/>
              <a:gd name="connsiteY27" fmla="*/ 3013863 h 3167482"/>
              <a:gd name="connsiteX28" fmla="*/ 446228 w 5764378"/>
              <a:gd name="connsiteY28" fmla="*/ 2874874 h 3167482"/>
              <a:gd name="connsiteX29" fmla="*/ 51207 w 5764378"/>
              <a:gd name="connsiteY29" fmla="*/ 2538375 h 3167482"/>
              <a:gd name="connsiteX30" fmla="*/ 0 w 5764378"/>
              <a:gd name="connsiteY30" fmla="*/ 1631290 h 3167482"/>
              <a:gd name="connsiteX31" fmla="*/ 651053 w 5764378"/>
              <a:gd name="connsiteY31" fmla="*/ 760781 h 3167482"/>
              <a:gd name="connsiteX32" fmla="*/ 1594714 w 5764378"/>
              <a:gd name="connsiteY32" fmla="*/ 124359 h 3167482"/>
              <a:gd name="connsiteX33" fmla="*/ 2084832 w 5764378"/>
              <a:gd name="connsiteY33" fmla="*/ 80468 h 3167482"/>
              <a:gd name="connsiteX34" fmla="*/ 2136039 w 5764378"/>
              <a:gd name="connsiteY34" fmla="*/ 212141 h 316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764378" h="3167482">
                <a:moveTo>
                  <a:pt x="2136039" y="212141"/>
                </a:moveTo>
                <a:lnTo>
                  <a:pt x="2465223" y="299924"/>
                </a:lnTo>
                <a:lnTo>
                  <a:pt x="2750516" y="248717"/>
                </a:lnTo>
                <a:lnTo>
                  <a:pt x="2889504" y="321869"/>
                </a:lnTo>
                <a:lnTo>
                  <a:pt x="3328416" y="460858"/>
                </a:lnTo>
                <a:lnTo>
                  <a:pt x="3599079" y="416967"/>
                </a:lnTo>
                <a:lnTo>
                  <a:pt x="3862426" y="424282"/>
                </a:lnTo>
                <a:lnTo>
                  <a:pt x="3957524" y="299924"/>
                </a:lnTo>
                <a:lnTo>
                  <a:pt x="4220871" y="336500"/>
                </a:lnTo>
                <a:lnTo>
                  <a:pt x="4564685" y="0"/>
                </a:lnTo>
                <a:lnTo>
                  <a:pt x="4506164" y="277978"/>
                </a:lnTo>
                <a:lnTo>
                  <a:pt x="4996282" y="672999"/>
                </a:lnTo>
                <a:lnTo>
                  <a:pt x="5113325" y="848564"/>
                </a:lnTo>
                <a:lnTo>
                  <a:pt x="5764378" y="1448410"/>
                </a:lnTo>
                <a:lnTo>
                  <a:pt x="5508346" y="1602029"/>
                </a:lnTo>
                <a:lnTo>
                  <a:pt x="5435194" y="1850746"/>
                </a:lnTo>
                <a:lnTo>
                  <a:pt x="5164532" y="1975104"/>
                </a:lnTo>
                <a:lnTo>
                  <a:pt x="4981652" y="2216506"/>
                </a:lnTo>
                <a:lnTo>
                  <a:pt x="4791456" y="2582266"/>
                </a:lnTo>
                <a:lnTo>
                  <a:pt x="4418381" y="2640788"/>
                </a:lnTo>
                <a:lnTo>
                  <a:pt x="4074567" y="2435962"/>
                </a:lnTo>
                <a:lnTo>
                  <a:pt x="3774644" y="2231136"/>
                </a:lnTo>
                <a:lnTo>
                  <a:pt x="3277210" y="2414016"/>
                </a:lnTo>
                <a:lnTo>
                  <a:pt x="2750516" y="2823668"/>
                </a:lnTo>
                <a:lnTo>
                  <a:pt x="2040941" y="3167482"/>
                </a:lnTo>
                <a:lnTo>
                  <a:pt x="1506932" y="2948026"/>
                </a:lnTo>
                <a:lnTo>
                  <a:pt x="1009498" y="3021178"/>
                </a:lnTo>
                <a:lnTo>
                  <a:pt x="914400" y="3013863"/>
                </a:lnTo>
                <a:lnTo>
                  <a:pt x="446228" y="2874874"/>
                </a:lnTo>
                <a:lnTo>
                  <a:pt x="51207" y="2538375"/>
                </a:lnTo>
                <a:lnTo>
                  <a:pt x="0" y="1631290"/>
                </a:lnTo>
                <a:lnTo>
                  <a:pt x="651053" y="760781"/>
                </a:lnTo>
                <a:lnTo>
                  <a:pt x="1594714" y="124359"/>
                </a:lnTo>
                <a:lnTo>
                  <a:pt x="2084832" y="80468"/>
                </a:lnTo>
                <a:lnTo>
                  <a:pt x="2136039" y="212141"/>
                </a:lnTo>
                <a:close/>
              </a:path>
            </a:pathLst>
          </a:custGeom>
          <a:solidFill>
            <a:srgbClr val="948A54">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Skredbane</a:t>
            </a:r>
          </a:p>
        </p:txBody>
      </p:sp>
      <p:sp>
        <p:nvSpPr>
          <p:cNvPr id="11" name="Frihåndsform 10"/>
          <p:cNvSpPr/>
          <p:nvPr/>
        </p:nvSpPr>
        <p:spPr>
          <a:xfrm>
            <a:off x="1701579" y="3116911"/>
            <a:ext cx="6679096" cy="3641698"/>
          </a:xfrm>
          <a:custGeom>
            <a:avLst/>
            <a:gdLst>
              <a:gd name="connsiteX0" fmla="*/ 1176793 w 6679096"/>
              <a:gd name="connsiteY0" fmla="*/ 310101 h 3641698"/>
              <a:gd name="connsiteX1" fmla="*/ 866692 w 6679096"/>
              <a:gd name="connsiteY1" fmla="*/ 699715 h 3641698"/>
              <a:gd name="connsiteX2" fmla="*/ 930303 w 6679096"/>
              <a:gd name="connsiteY2" fmla="*/ 1622066 h 3641698"/>
              <a:gd name="connsiteX3" fmla="*/ 1311965 w 6679096"/>
              <a:gd name="connsiteY3" fmla="*/ 1963972 h 3641698"/>
              <a:gd name="connsiteX4" fmla="*/ 1844703 w 6679096"/>
              <a:gd name="connsiteY4" fmla="*/ 2099145 h 3641698"/>
              <a:gd name="connsiteX5" fmla="*/ 2401294 w 6679096"/>
              <a:gd name="connsiteY5" fmla="*/ 2011680 h 3641698"/>
              <a:gd name="connsiteX6" fmla="*/ 2926080 w 6679096"/>
              <a:gd name="connsiteY6" fmla="*/ 2226366 h 3641698"/>
              <a:gd name="connsiteX7" fmla="*/ 3681454 w 6679096"/>
              <a:gd name="connsiteY7" fmla="*/ 1884459 h 3641698"/>
              <a:gd name="connsiteX8" fmla="*/ 4142630 w 6679096"/>
              <a:gd name="connsiteY8" fmla="*/ 1494846 h 3641698"/>
              <a:gd name="connsiteX9" fmla="*/ 4675367 w 6679096"/>
              <a:gd name="connsiteY9" fmla="*/ 1304014 h 3641698"/>
              <a:gd name="connsiteX10" fmla="*/ 5319423 w 6679096"/>
              <a:gd name="connsiteY10" fmla="*/ 1709531 h 3641698"/>
              <a:gd name="connsiteX11" fmla="*/ 5693134 w 6679096"/>
              <a:gd name="connsiteY11" fmla="*/ 1630018 h 3641698"/>
              <a:gd name="connsiteX12" fmla="*/ 5899868 w 6679096"/>
              <a:gd name="connsiteY12" fmla="*/ 1248355 h 3641698"/>
              <a:gd name="connsiteX13" fmla="*/ 6058894 w 6679096"/>
              <a:gd name="connsiteY13" fmla="*/ 1017767 h 3641698"/>
              <a:gd name="connsiteX14" fmla="*/ 6361044 w 6679096"/>
              <a:gd name="connsiteY14" fmla="*/ 906449 h 3641698"/>
              <a:gd name="connsiteX15" fmla="*/ 6384898 w 6679096"/>
              <a:gd name="connsiteY15" fmla="*/ 675861 h 3641698"/>
              <a:gd name="connsiteX16" fmla="*/ 6639339 w 6679096"/>
              <a:gd name="connsiteY16" fmla="*/ 492981 h 3641698"/>
              <a:gd name="connsiteX17" fmla="*/ 6679096 w 6679096"/>
              <a:gd name="connsiteY17" fmla="*/ 866692 h 3641698"/>
              <a:gd name="connsiteX18" fmla="*/ 6535972 w 6679096"/>
              <a:gd name="connsiteY18" fmla="*/ 1168842 h 3641698"/>
              <a:gd name="connsiteX19" fmla="*/ 6138407 w 6679096"/>
              <a:gd name="connsiteY19" fmla="*/ 1383527 h 3641698"/>
              <a:gd name="connsiteX20" fmla="*/ 6376946 w 6679096"/>
              <a:gd name="connsiteY20" fmla="*/ 1717482 h 3641698"/>
              <a:gd name="connsiteX21" fmla="*/ 6241774 w 6679096"/>
              <a:gd name="connsiteY21" fmla="*/ 2385392 h 3641698"/>
              <a:gd name="connsiteX22" fmla="*/ 6042991 w 6679096"/>
              <a:gd name="connsiteY22" fmla="*/ 2568272 h 3641698"/>
              <a:gd name="connsiteX23" fmla="*/ 5208104 w 6679096"/>
              <a:gd name="connsiteY23" fmla="*/ 2385392 h 3641698"/>
              <a:gd name="connsiteX24" fmla="*/ 4866198 w 6679096"/>
              <a:gd name="connsiteY24" fmla="*/ 2655736 h 3641698"/>
              <a:gd name="connsiteX25" fmla="*/ 4277802 w 6679096"/>
              <a:gd name="connsiteY25" fmla="*/ 2973788 h 3641698"/>
              <a:gd name="connsiteX26" fmla="*/ 4174435 w 6679096"/>
              <a:gd name="connsiteY26" fmla="*/ 3236181 h 3641698"/>
              <a:gd name="connsiteX27" fmla="*/ 4214191 w 6679096"/>
              <a:gd name="connsiteY27" fmla="*/ 3530379 h 3641698"/>
              <a:gd name="connsiteX28" fmla="*/ 4222143 w 6679096"/>
              <a:gd name="connsiteY28" fmla="*/ 3641698 h 3641698"/>
              <a:gd name="connsiteX29" fmla="*/ 3307743 w 6679096"/>
              <a:gd name="connsiteY29" fmla="*/ 3379305 h 3641698"/>
              <a:gd name="connsiteX30" fmla="*/ 1033670 w 6679096"/>
              <a:gd name="connsiteY30" fmla="*/ 2504661 h 3641698"/>
              <a:gd name="connsiteX31" fmla="*/ 222637 w 6679096"/>
              <a:gd name="connsiteY31" fmla="*/ 2115047 h 3641698"/>
              <a:gd name="connsiteX32" fmla="*/ 103367 w 6679096"/>
              <a:gd name="connsiteY32" fmla="*/ 1773141 h 3641698"/>
              <a:gd name="connsiteX33" fmla="*/ 0 w 6679096"/>
              <a:gd name="connsiteY33" fmla="*/ 1534602 h 3641698"/>
              <a:gd name="connsiteX34" fmla="*/ 294198 w 6679096"/>
              <a:gd name="connsiteY34" fmla="*/ 1049572 h 3641698"/>
              <a:gd name="connsiteX35" fmla="*/ 1367624 w 6679096"/>
              <a:gd name="connsiteY35" fmla="*/ 0 h 3641698"/>
              <a:gd name="connsiteX36" fmla="*/ 1176793 w 6679096"/>
              <a:gd name="connsiteY36" fmla="*/ 310101 h 364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79096" h="3641698">
                <a:moveTo>
                  <a:pt x="1176793" y="310101"/>
                </a:moveTo>
                <a:lnTo>
                  <a:pt x="866692" y="699715"/>
                </a:lnTo>
                <a:lnTo>
                  <a:pt x="930303" y="1622066"/>
                </a:lnTo>
                <a:lnTo>
                  <a:pt x="1311965" y="1963972"/>
                </a:lnTo>
                <a:lnTo>
                  <a:pt x="1844703" y="2099145"/>
                </a:lnTo>
                <a:lnTo>
                  <a:pt x="2401294" y="2011680"/>
                </a:lnTo>
                <a:lnTo>
                  <a:pt x="2926080" y="2226366"/>
                </a:lnTo>
                <a:lnTo>
                  <a:pt x="3681454" y="1884459"/>
                </a:lnTo>
                <a:lnTo>
                  <a:pt x="4142630" y="1494846"/>
                </a:lnTo>
                <a:lnTo>
                  <a:pt x="4675367" y="1304014"/>
                </a:lnTo>
                <a:lnTo>
                  <a:pt x="5319423" y="1709531"/>
                </a:lnTo>
                <a:lnTo>
                  <a:pt x="5693134" y="1630018"/>
                </a:lnTo>
                <a:lnTo>
                  <a:pt x="5899868" y="1248355"/>
                </a:lnTo>
                <a:lnTo>
                  <a:pt x="6058894" y="1017767"/>
                </a:lnTo>
                <a:lnTo>
                  <a:pt x="6361044" y="906449"/>
                </a:lnTo>
                <a:lnTo>
                  <a:pt x="6384898" y="675861"/>
                </a:lnTo>
                <a:lnTo>
                  <a:pt x="6639339" y="492981"/>
                </a:lnTo>
                <a:lnTo>
                  <a:pt x="6679096" y="866692"/>
                </a:lnTo>
                <a:lnTo>
                  <a:pt x="6535972" y="1168842"/>
                </a:lnTo>
                <a:lnTo>
                  <a:pt x="6138407" y="1383527"/>
                </a:lnTo>
                <a:lnTo>
                  <a:pt x="6376946" y="1717482"/>
                </a:lnTo>
                <a:lnTo>
                  <a:pt x="6241774" y="2385392"/>
                </a:lnTo>
                <a:lnTo>
                  <a:pt x="6042991" y="2568272"/>
                </a:lnTo>
                <a:lnTo>
                  <a:pt x="5208104" y="2385392"/>
                </a:lnTo>
                <a:lnTo>
                  <a:pt x="4866198" y="2655736"/>
                </a:lnTo>
                <a:lnTo>
                  <a:pt x="4277802" y="2973788"/>
                </a:lnTo>
                <a:lnTo>
                  <a:pt x="4174435" y="3236181"/>
                </a:lnTo>
                <a:lnTo>
                  <a:pt x="4214191" y="3530379"/>
                </a:lnTo>
                <a:lnTo>
                  <a:pt x="4222143" y="3641698"/>
                </a:lnTo>
                <a:lnTo>
                  <a:pt x="3307743" y="3379305"/>
                </a:lnTo>
                <a:lnTo>
                  <a:pt x="1033670" y="2504661"/>
                </a:lnTo>
                <a:lnTo>
                  <a:pt x="222637" y="2115047"/>
                </a:lnTo>
                <a:lnTo>
                  <a:pt x="103367" y="1773141"/>
                </a:lnTo>
                <a:lnTo>
                  <a:pt x="0" y="1534602"/>
                </a:lnTo>
                <a:lnTo>
                  <a:pt x="294198" y="1049572"/>
                </a:lnTo>
                <a:lnTo>
                  <a:pt x="1367624" y="0"/>
                </a:lnTo>
                <a:lnTo>
                  <a:pt x="1176793" y="310101"/>
                </a:lnTo>
                <a:close/>
              </a:path>
            </a:pathLst>
          </a:custGeom>
          <a:solidFill>
            <a:srgbClr val="DDD9C3">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a:p>
            <a:pPr algn="ctr"/>
            <a:endParaRPr lang="nb-NO" dirty="0"/>
          </a:p>
          <a:p>
            <a:pPr algn="ctr"/>
            <a:endParaRPr lang="nb-NO" dirty="0"/>
          </a:p>
          <a:p>
            <a:pPr algn="ctr"/>
            <a:endParaRPr lang="nb-NO" dirty="0"/>
          </a:p>
          <a:p>
            <a:pPr algn="ctr"/>
            <a:r>
              <a:rPr lang="nb-NO" dirty="0">
                <a:solidFill>
                  <a:schemeClr val="tx1"/>
                </a:solidFill>
              </a:rPr>
              <a:t>Utløpsområde</a:t>
            </a:r>
          </a:p>
        </p:txBody>
      </p:sp>
      <p:sp>
        <p:nvSpPr>
          <p:cNvPr id="7" name="Tittel 3"/>
          <p:cNvSpPr txBox="1">
            <a:spLocks/>
          </p:cNvSpPr>
          <p:nvPr/>
        </p:nvSpPr>
        <p:spPr>
          <a:xfrm>
            <a:off x="35496" y="125760"/>
            <a:ext cx="8496300" cy="11430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nb-NO" sz="3600" b="1" kern="0" dirty="0">
                <a:solidFill>
                  <a:schemeClr val="tx2"/>
                </a:solidFill>
                <a:latin typeface="+mj-lt"/>
                <a:ea typeface="+mj-ea"/>
                <a:cs typeface="+mj-cs"/>
              </a:rPr>
              <a:t>Flakskred</a:t>
            </a:r>
            <a:endParaRPr kumimoji="0" lang="nb-NO" sz="3600" b="1"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slab_avalanche_sketch.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188320" y="764713"/>
            <a:ext cx="6264000" cy="5472599"/>
          </a:xfrm>
          <a:prstGeom prst="rect">
            <a:avLst/>
          </a:prstGeom>
        </p:spPr>
      </p:pic>
      <p:sp>
        <p:nvSpPr>
          <p:cNvPr id="5" name="TekstSylinder 4"/>
          <p:cNvSpPr txBox="1"/>
          <p:nvPr/>
        </p:nvSpPr>
        <p:spPr>
          <a:xfrm>
            <a:off x="1979712" y="3353025"/>
            <a:ext cx="847602" cy="461665"/>
          </a:xfrm>
          <a:prstGeom prst="rect">
            <a:avLst/>
          </a:prstGeom>
          <a:noFill/>
        </p:spPr>
        <p:txBody>
          <a:bodyPr wrap="square" rtlCol="0">
            <a:spAutoFit/>
          </a:bodyPr>
          <a:lstStyle/>
          <a:p>
            <a:r>
              <a:rPr lang="nb-NO" sz="2400" dirty="0"/>
              <a:t>Flak</a:t>
            </a:r>
          </a:p>
        </p:txBody>
      </p:sp>
      <p:sp>
        <p:nvSpPr>
          <p:cNvPr id="7" name="TekstSylinder 6"/>
          <p:cNvSpPr txBox="1"/>
          <p:nvPr/>
        </p:nvSpPr>
        <p:spPr>
          <a:xfrm>
            <a:off x="395536" y="5733256"/>
            <a:ext cx="1460111" cy="461665"/>
          </a:xfrm>
          <a:prstGeom prst="rect">
            <a:avLst/>
          </a:prstGeom>
          <a:noFill/>
        </p:spPr>
        <p:txBody>
          <a:bodyPr wrap="square" rtlCol="0">
            <a:spAutoFit/>
          </a:bodyPr>
          <a:lstStyle/>
          <a:p>
            <a:r>
              <a:rPr lang="nb-NO" sz="2400" dirty="0"/>
              <a:t>Svakt lag</a:t>
            </a:r>
          </a:p>
        </p:txBody>
      </p:sp>
      <p:sp>
        <p:nvSpPr>
          <p:cNvPr id="8" name="TekstSylinder 7"/>
          <p:cNvSpPr txBox="1"/>
          <p:nvPr/>
        </p:nvSpPr>
        <p:spPr>
          <a:xfrm>
            <a:off x="2503718" y="2314492"/>
            <a:ext cx="1534952" cy="461665"/>
          </a:xfrm>
          <a:prstGeom prst="rect">
            <a:avLst/>
          </a:prstGeom>
          <a:noFill/>
        </p:spPr>
        <p:txBody>
          <a:bodyPr wrap="square" rtlCol="0">
            <a:spAutoFit/>
          </a:bodyPr>
          <a:lstStyle/>
          <a:p>
            <a:r>
              <a:rPr lang="nb-NO" sz="2400" dirty="0"/>
              <a:t>Glideflate</a:t>
            </a:r>
          </a:p>
        </p:txBody>
      </p:sp>
      <p:cxnSp>
        <p:nvCxnSpPr>
          <p:cNvPr id="10" name="Rett pil 9"/>
          <p:cNvCxnSpPr/>
          <p:nvPr/>
        </p:nvCxnSpPr>
        <p:spPr>
          <a:xfrm>
            <a:off x="3861040" y="2600244"/>
            <a:ext cx="1143008" cy="142876"/>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Rett pil 13"/>
          <p:cNvCxnSpPr>
            <a:stCxn id="7" idx="3"/>
          </p:cNvCxnSpPr>
          <p:nvPr/>
        </p:nvCxnSpPr>
        <p:spPr>
          <a:xfrm flipV="1">
            <a:off x="1855647" y="5445224"/>
            <a:ext cx="772137" cy="518865"/>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Rett pil 14"/>
          <p:cNvCxnSpPr/>
          <p:nvPr/>
        </p:nvCxnSpPr>
        <p:spPr>
          <a:xfrm>
            <a:off x="2694092" y="3671814"/>
            <a:ext cx="1071570" cy="35719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Rett pil 10"/>
          <p:cNvCxnSpPr/>
          <p:nvPr/>
        </p:nvCxnSpPr>
        <p:spPr>
          <a:xfrm>
            <a:off x="4414873" y="1587549"/>
            <a:ext cx="571504" cy="428628"/>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kstSylinder 15"/>
          <p:cNvSpPr txBox="1"/>
          <p:nvPr/>
        </p:nvSpPr>
        <p:spPr>
          <a:xfrm>
            <a:off x="2771800" y="1268760"/>
            <a:ext cx="1785950" cy="461665"/>
          </a:xfrm>
          <a:prstGeom prst="rect">
            <a:avLst/>
          </a:prstGeom>
          <a:noFill/>
        </p:spPr>
        <p:txBody>
          <a:bodyPr wrap="square" rtlCol="0">
            <a:spAutoFit/>
          </a:bodyPr>
          <a:lstStyle/>
          <a:p>
            <a:r>
              <a:rPr lang="nb-NO" sz="2400" dirty="0"/>
              <a:t>Bruddkante</a:t>
            </a:r>
          </a:p>
        </p:txBody>
      </p:sp>
      <p:sp>
        <p:nvSpPr>
          <p:cNvPr id="12" name="TekstSylinder 11"/>
          <p:cNvSpPr txBox="1"/>
          <p:nvPr/>
        </p:nvSpPr>
        <p:spPr>
          <a:xfrm>
            <a:off x="6444208" y="3102059"/>
            <a:ext cx="2054032" cy="830997"/>
          </a:xfrm>
          <a:prstGeom prst="rect">
            <a:avLst/>
          </a:prstGeom>
          <a:noFill/>
        </p:spPr>
        <p:txBody>
          <a:bodyPr wrap="square" rtlCol="0">
            <a:spAutoFit/>
          </a:bodyPr>
          <a:lstStyle/>
          <a:p>
            <a:r>
              <a:rPr lang="nb-NO" sz="2400" dirty="0"/>
              <a:t>Super svakt punkt</a:t>
            </a:r>
          </a:p>
        </p:txBody>
      </p:sp>
      <p:cxnSp>
        <p:nvCxnSpPr>
          <p:cNvPr id="13" name="Rett pil 12"/>
          <p:cNvCxnSpPr/>
          <p:nvPr/>
        </p:nvCxnSpPr>
        <p:spPr>
          <a:xfrm flipH="1" flipV="1">
            <a:off x="5364088" y="2381979"/>
            <a:ext cx="1296144" cy="72008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Tittel 3"/>
          <p:cNvSpPr txBox="1">
            <a:spLocks/>
          </p:cNvSpPr>
          <p:nvPr/>
        </p:nvSpPr>
        <p:spPr>
          <a:xfrm>
            <a:off x="35496" y="125760"/>
            <a:ext cx="8496300" cy="11430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nb-NO" sz="3600" b="1" kern="0" dirty="0">
                <a:solidFill>
                  <a:schemeClr val="tx2"/>
                </a:solidFill>
                <a:latin typeface="+mj-lt"/>
                <a:ea typeface="+mj-ea"/>
                <a:cs typeface="+mj-cs"/>
              </a:rPr>
              <a:t>Flakskred</a:t>
            </a:r>
            <a:endParaRPr kumimoji="0" lang="nb-NO" sz="3600" b="1"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nb-NO" dirty="0"/>
              <a:t>Bevegelse i snøen</a:t>
            </a:r>
          </a:p>
        </p:txBody>
      </p:sp>
      <p:sp>
        <p:nvSpPr>
          <p:cNvPr id="5" name="Plassholder for innhold 4"/>
          <p:cNvSpPr>
            <a:spLocks noGrp="1"/>
          </p:cNvSpPr>
          <p:nvPr>
            <p:ph idx="1"/>
          </p:nvPr>
        </p:nvSpPr>
        <p:spPr>
          <a:xfrm>
            <a:off x="323850" y="1600200"/>
            <a:ext cx="4248150" cy="4060825"/>
          </a:xfrm>
        </p:spPr>
        <p:txBody>
          <a:bodyPr/>
          <a:lstStyle/>
          <a:p>
            <a:r>
              <a:rPr lang="nb-NO" dirty="0"/>
              <a:t>Bevegelsen er raskest øverst i snødekket</a:t>
            </a:r>
          </a:p>
          <a:p>
            <a:r>
              <a:rPr lang="nb-NO" dirty="0"/>
              <a:t>Stor </a:t>
            </a:r>
            <a:r>
              <a:rPr lang="nb-NO" dirty="0" err="1"/>
              <a:t>sigehastigehet</a:t>
            </a:r>
            <a:r>
              <a:rPr lang="nb-NO" dirty="0"/>
              <a:t> ved</a:t>
            </a:r>
          </a:p>
          <a:p>
            <a:pPr lvl="1"/>
            <a:r>
              <a:rPr lang="nb-NO" dirty="0"/>
              <a:t>Lav tetthet</a:t>
            </a:r>
          </a:p>
          <a:p>
            <a:pPr lvl="1"/>
            <a:r>
              <a:rPr lang="nb-NO" dirty="0"/>
              <a:t>Høy temperatur</a:t>
            </a:r>
          </a:p>
          <a:p>
            <a:pPr lvl="1"/>
            <a:r>
              <a:rPr lang="nb-NO" dirty="0"/>
              <a:t>Stor snøhøyde</a:t>
            </a:r>
          </a:p>
          <a:p>
            <a:r>
              <a:rPr lang="nb-NO" dirty="0"/>
              <a:t>Fører til skjærspenninger</a:t>
            </a:r>
          </a:p>
        </p:txBody>
      </p:sp>
      <p:pic>
        <p:nvPicPr>
          <p:cNvPr id="1026" name="Picture 2"/>
          <p:cNvPicPr>
            <a:picLocks noChangeAspect="1" noChangeArrowheads="1"/>
          </p:cNvPicPr>
          <p:nvPr/>
        </p:nvPicPr>
        <p:blipFill>
          <a:blip r:embed="rId3" cstate="print"/>
          <a:srcRect/>
          <a:stretch>
            <a:fillRect/>
          </a:stretch>
        </p:blipFill>
        <p:spPr bwMode="auto">
          <a:xfrm>
            <a:off x="4597846" y="581025"/>
            <a:ext cx="4438650" cy="5695950"/>
          </a:xfrm>
          <a:prstGeom prst="rect">
            <a:avLst/>
          </a:prstGeom>
          <a:noFill/>
          <a:ln w="9525">
            <a:noFill/>
            <a:miter lim="800000"/>
            <a:headEnd/>
            <a:tailEnd/>
          </a:ln>
        </p:spPr>
      </p:pic>
      <p:sp>
        <p:nvSpPr>
          <p:cNvPr id="6" name="TekstSylinder 5"/>
          <p:cNvSpPr txBox="1"/>
          <p:nvPr/>
        </p:nvSpPr>
        <p:spPr>
          <a:xfrm>
            <a:off x="6444208" y="5949280"/>
            <a:ext cx="2534668" cy="307777"/>
          </a:xfrm>
          <a:prstGeom prst="rect">
            <a:avLst/>
          </a:prstGeom>
          <a:noFill/>
        </p:spPr>
        <p:txBody>
          <a:bodyPr wrap="none" rtlCol="0">
            <a:spAutoFit/>
          </a:bodyPr>
          <a:lstStyle/>
          <a:p>
            <a:r>
              <a:rPr lang="nb-NO" sz="1400" dirty="0">
                <a:solidFill>
                  <a:schemeClr val="bg1">
                    <a:lumMod val="50000"/>
                  </a:schemeClr>
                </a:solidFill>
              </a:rPr>
              <a:t>Kilde: Lied &amp; Kristensen 2003</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fig 17 spenninger rundt sneflakk"/>
          <p:cNvPicPr>
            <a:picLocks noChangeAspect="1" noChangeArrowheads="1"/>
          </p:cNvPicPr>
          <p:nvPr/>
        </p:nvPicPr>
        <p:blipFill>
          <a:blip r:embed="rId3" cstate="print"/>
          <a:srcRect/>
          <a:stretch>
            <a:fillRect/>
          </a:stretch>
        </p:blipFill>
        <p:spPr bwMode="auto">
          <a:xfrm>
            <a:off x="639994" y="1196311"/>
            <a:ext cx="7585075" cy="4914900"/>
          </a:xfrm>
          <a:prstGeom prst="rect">
            <a:avLst/>
          </a:prstGeom>
          <a:noFill/>
        </p:spPr>
      </p:pic>
      <p:sp>
        <p:nvSpPr>
          <p:cNvPr id="4" name="TekstSylinder 3"/>
          <p:cNvSpPr txBox="1"/>
          <p:nvPr/>
        </p:nvSpPr>
        <p:spPr>
          <a:xfrm>
            <a:off x="6444208" y="5949280"/>
            <a:ext cx="2534668" cy="307777"/>
          </a:xfrm>
          <a:prstGeom prst="rect">
            <a:avLst/>
          </a:prstGeom>
          <a:noFill/>
        </p:spPr>
        <p:txBody>
          <a:bodyPr wrap="none" rtlCol="0">
            <a:spAutoFit/>
          </a:bodyPr>
          <a:lstStyle/>
          <a:p>
            <a:r>
              <a:rPr lang="nb-NO" sz="1400" dirty="0">
                <a:solidFill>
                  <a:schemeClr val="bg1">
                    <a:lumMod val="75000"/>
                  </a:schemeClr>
                </a:solidFill>
              </a:rPr>
              <a:t>Kilde: Lied &amp; Kristensen 2003</a:t>
            </a:r>
          </a:p>
        </p:txBody>
      </p:sp>
      <p:sp>
        <p:nvSpPr>
          <p:cNvPr id="5" name="Tittel 4"/>
          <p:cNvSpPr>
            <a:spLocks noGrp="1"/>
          </p:cNvSpPr>
          <p:nvPr>
            <p:ph type="title"/>
          </p:nvPr>
        </p:nvSpPr>
        <p:spPr/>
        <p:txBody>
          <a:bodyPr/>
          <a:lstStyle/>
          <a:p>
            <a:r>
              <a:rPr lang="nb-NO" dirty="0"/>
              <a:t>Involverte krefter</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e 1" descr="Cremeschnitte-kalt.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0647" y="0"/>
            <a:ext cx="8202706" cy="6858000"/>
          </a:xfrm>
          <a:prstGeom prst="rect">
            <a:avLst/>
          </a:prstGeom>
        </p:spPr>
      </p:pic>
      <p:sp>
        <p:nvSpPr>
          <p:cNvPr id="5" name="Rektangel 4"/>
          <p:cNvSpPr/>
          <p:nvPr/>
        </p:nvSpPr>
        <p:spPr>
          <a:xfrm rot="1435296">
            <a:off x="3994747" y="3510117"/>
            <a:ext cx="1368821" cy="2909602"/>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cxnSp>
        <p:nvCxnSpPr>
          <p:cNvPr id="8" name="Rett pil 7"/>
          <p:cNvCxnSpPr/>
          <p:nvPr/>
        </p:nvCxnSpPr>
        <p:spPr>
          <a:xfrm rot="5400000">
            <a:off x="2717438" y="4095562"/>
            <a:ext cx="2664000" cy="1188000"/>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Rett pil 8"/>
          <p:cNvCxnSpPr/>
          <p:nvPr/>
        </p:nvCxnSpPr>
        <p:spPr>
          <a:xfrm>
            <a:off x="4643438" y="3357562"/>
            <a:ext cx="1260000" cy="540000"/>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 name="Rett pil 6"/>
          <p:cNvCxnSpPr/>
          <p:nvPr/>
        </p:nvCxnSpPr>
        <p:spPr>
          <a:xfrm rot="16200000" flipH="1">
            <a:off x="3072596" y="4929992"/>
            <a:ext cx="3213916" cy="70644"/>
          </a:xfrm>
          <a:prstGeom prst="straightConnector1">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kstSylinder 11"/>
          <p:cNvSpPr txBox="1"/>
          <p:nvPr/>
        </p:nvSpPr>
        <p:spPr>
          <a:xfrm rot="1374956">
            <a:off x="4733271" y="3210598"/>
            <a:ext cx="1248803" cy="369332"/>
          </a:xfrm>
          <a:prstGeom prst="rect">
            <a:avLst/>
          </a:prstGeom>
          <a:noFill/>
        </p:spPr>
        <p:txBody>
          <a:bodyPr wrap="none" rtlCol="0">
            <a:spAutoFit/>
          </a:bodyPr>
          <a:lstStyle/>
          <a:p>
            <a:pPr fontAlgn="auto">
              <a:spcBef>
                <a:spcPts val="0"/>
              </a:spcBef>
              <a:spcAft>
                <a:spcPts val="0"/>
              </a:spcAft>
            </a:pPr>
            <a:r>
              <a:rPr lang="nb-NO" dirty="0"/>
              <a:t>Skjærkraft</a:t>
            </a:r>
            <a:endParaRPr lang="en-US" dirty="0">
              <a:solidFill>
                <a:prstClr val="black"/>
              </a:solidFill>
              <a:latin typeface="Calibri"/>
            </a:endParaRPr>
          </a:p>
        </p:txBody>
      </p:sp>
      <p:sp>
        <p:nvSpPr>
          <p:cNvPr id="13" name="TekstSylinder 12"/>
          <p:cNvSpPr txBox="1"/>
          <p:nvPr/>
        </p:nvSpPr>
        <p:spPr>
          <a:xfrm rot="17618729">
            <a:off x="2847959" y="4153284"/>
            <a:ext cx="1980029" cy="369332"/>
          </a:xfrm>
          <a:prstGeom prst="rect">
            <a:avLst/>
          </a:prstGeom>
          <a:noFill/>
        </p:spPr>
        <p:txBody>
          <a:bodyPr wrap="none" rtlCol="0">
            <a:spAutoFit/>
          </a:bodyPr>
          <a:lstStyle/>
          <a:p>
            <a:pPr fontAlgn="auto">
              <a:spcBef>
                <a:spcPts val="0"/>
              </a:spcBef>
              <a:spcAft>
                <a:spcPts val="0"/>
              </a:spcAft>
            </a:pPr>
            <a:r>
              <a:rPr lang="nb-NO" dirty="0"/>
              <a:t>Kompresjonskraft</a:t>
            </a:r>
            <a:endParaRPr lang="en-US" dirty="0">
              <a:solidFill>
                <a:prstClr val="black"/>
              </a:solidFill>
              <a:latin typeface="Calibri"/>
            </a:endParaRPr>
          </a:p>
        </p:txBody>
      </p:sp>
      <p:sp>
        <p:nvSpPr>
          <p:cNvPr id="14" name="TekstSylinder 13"/>
          <p:cNvSpPr txBox="1"/>
          <p:nvPr/>
        </p:nvSpPr>
        <p:spPr>
          <a:xfrm rot="5400000">
            <a:off x="4262066" y="4250833"/>
            <a:ext cx="1390189" cy="369332"/>
          </a:xfrm>
          <a:prstGeom prst="rect">
            <a:avLst/>
          </a:prstGeom>
          <a:noFill/>
        </p:spPr>
        <p:txBody>
          <a:bodyPr wrap="none" rtlCol="0">
            <a:spAutoFit/>
          </a:bodyPr>
          <a:lstStyle/>
          <a:p>
            <a:pPr fontAlgn="auto">
              <a:spcBef>
                <a:spcPts val="0"/>
              </a:spcBef>
              <a:spcAft>
                <a:spcPts val="0"/>
              </a:spcAft>
            </a:pPr>
            <a:r>
              <a:rPr lang="nb-NO" dirty="0"/>
              <a:t>Tyngdekraft</a:t>
            </a:r>
            <a:endParaRPr lang="en-US" dirty="0">
              <a:solidFill>
                <a:prstClr val="black"/>
              </a:solidFill>
              <a:latin typeface="Calibri"/>
            </a:endParaRPr>
          </a:p>
        </p:txBody>
      </p:sp>
      <p:cxnSp>
        <p:nvCxnSpPr>
          <p:cNvPr id="15" name="Rett pil 14"/>
          <p:cNvCxnSpPr/>
          <p:nvPr/>
        </p:nvCxnSpPr>
        <p:spPr>
          <a:xfrm rot="16200000">
            <a:off x="3942144" y="1358689"/>
            <a:ext cx="2664000" cy="1188000"/>
          </a:xfrm>
          <a:prstGeom prst="straightConnector1">
            <a:avLst/>
          </a:prstGeom>
          <a:ln w="76200">
            <a:solidFill>
              <a:schemeClr val="bg1">
                <a:lumMod val="50000"/>
              </a:schemeClr>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Rett pil 15"/>
          <p:cNvCxnSpPr/>
          <p:nvPr/>
        </p:nvCxnSpPr>
        <p:spPr>
          <a:xfrm rot="10800000">
            <a:off x="3347864" y="2816991"/>
            <a:ext cx="1260000" cy="540000"/>
          </a:xfrm>
          <a:prstGeom prst="straightConnector1">
            <a:avLst/>
          </a:prstGeom>
          <a:ln w="76200">
            <a:solidFill>
              <a:schemeClr val="tx2">
                <a:lumMod val="50000"/>
              </a:schemeClr>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Ellipse 9"/>
          <p:cNvSpPr/>
          <p:nvPr/>
        </p:nvSpPr>
        <p:spPr>
          <a:xfrm>
            <a:off x="4554000" y="3286124"/>
            <a:ext cx="180000" cy="180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7" name="TekstSylinder 16"/>
          <p:cNvSpPr txBox="1"/>
          <p:nvPr/>
        </p:nvSpPr>
        <p:spPr>
          <a:xfrm rot="1374956">
            <a:off x="3519115" y="2652530"/>
            <a:ext cx="913520" cy="369332"/>
          </a:xfrm>
          <a:prstGeom prst="rect">
            <a:avLst/>
          </a:prstGeom>
          <a:noFill/>
        </p:spPr>
        <p:txBody>
          <a:bodyPr wrap="none" rtlCol="0">
            <a:spAutoFit/>
          </a:bodyPr>
          <a:lstStyle/>
          <a:p>
            <a:pPr fontAlgn="auto">
              <a:spcBef>
                <a:spcPts val="0"/>
              </a:spcBef>
              <a:spcAft>
                <a:spcPts val="0"/>
              </a:spcAft>
            </a:pPr>
            <a:r>
              <a:rPr lang="nb-NO" dirty="0">
                <a:solidFill>
                  <a:prstClr val="black"/>
                </a:solidFill>
                <a:latin typeface="Calibri"/>
              </a:rPr>
              <a:t>Friksjon</a:t>
            </a:r>
          </a:p>
        </p:txBody>
      </p:sp>
      <p:sp>
        <p:nvSpPr>
          <p:cNvPr id="18" name="TekstSylinder 17"/>
          <p:cNvSpPr txBox="1"/>
          <p:nvPr/>
        </p:nvSpPr>
        <p:spPr>
          <a:xfrm rot="17618729">
            <a:off x="4179416" y="2237811"/>
            <a:ext cx="1319913" cy="369332"/>
          </a:xfrm>
          <a:prstGeom prst="rect">
            <a:avLst/>
          </a:prstGeom>
          <a:noFill/>
        </p:spPr>
        <p:txBody>
          <a:bodyPr wrap="none" rtlCol="0">
            <a:spAutoFit/>
          </a:bodyPr>
          <a:lstStyle/>
          <a:p>
            <a:pPr fontAlgn="auto">
              <a:spcBef>
                <a:spcPts val="0"/>
              </a:spcBef>
              <a:spcAft>
                <a:spcPts val="0"/>
              </a:spcAft>
            </a:pPr>
            <a:r>
              <a:rPr lang="en-US" dirty="0" err="1">
                <a:solidFill>
                  <a:prstClr val="black"/>
                </a:solidFill>
                <a:latin typeface="Calibri"/>
              </a:rPr>
              <a:t>Normalkraft</a:t>
            </a:r>
            <a:endParaRPr lang="en-US" dirty="0">
              <a:solidFill>
                <a:prstClr val="black"/>
              </a:solidFill>
              <a:latin typeface="Calibri"/>
            </a:endParaRPr>
          </a:p>
        </p:txBody>
      </p:sp>
      <p:sp>
        <p:nvSpPr>
          <p:cNvPr id="19" name="TekstSylinder 18"/>
          <p:cNvSpPr txBox="1"/>
          <p:nvPr/>
        </p:nvSpPr>
        <p:spPr>
          <a:xfrm>
            <a:off x="107504" y="116632"/>
            <a:ext cx="4775666" cy="830997"/>
          </a:xfrm>
          <a:prstGeom prst="rect">
            <a:avLst/>
          </a:prstGeom>
          <a:noFill/>
        </p:spPr>
        <p:txBody>
          <a:bodyPr wrap="none" rtlCol="0">
            <a:spAutoFit/>
          </a:bodyPr>
          <a:lstStyle/>
          <a:p>
            <a:r>
              <a:rPr lang="nb-NO" sz="4800" dirty="0">
                <a:solidFill>
                  <a:schemeClr val="bg1"/>
                </a:solidFill>
              </a:rPr>
              <a:t>Involverte krefter</a:t>
            </a:r>
          </a:p>
        </p:txBody>
      </p:sp>
    </p:spTree>
    <p:extLst>
      <p:ext uri="{BB962C8B-B14F-4D97-AF65-F5344CB8AC3E}">
        <p14:creationId xmlns:p14="http://schemas.microsoft.com/office/powerpoint/2010/main" val="39903771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e 1" descr="Cremeschnitte-kalt.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960000">
            <a:off x="470647" y="0"/>
            <a:ext cx="8202706" cy="6858000"/>
          </a:xfrm>
          <a:prstGeom prst="rect">
            <a:avLst/>
          </a:prstGeom>
        </p:spPr>
      </p:pic>
      <p:sp>
        <p:nvSpPr>
          <p:cNvPr id="5" name="Rektangel 4"/>
          <p:cNvSpPr/>
          <p:nvPr/>
        </p:nvSpPr>
        <p:spPr>
          <a:xfrm rot="2580000">
            <a:off x="3567399" y="3809565"/>
            <a:ext cx="2207596" cy="2239266"/>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cxnSp>
        <p:nvCxnSpPr>
          <p:cNvPr id="8" name="Rett pil 7"/>
          <p:cNvCxnSpPr/>
          <p:nvPr/>
        </p:nvCxnSpPr>
        <p:spPr>
          <a:xfrm rot="5400000">
            <a:off x="3036083" y="3393281"/>
            <a:ext cx="1643074" cy="1571636"/>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Rett pil 8"/>
          <p:cNvCxnSpPr/>
          <p:nvPr/>
        </p:nvCxnSpPr>
        <p:spPr>
          <a:xfrm>
            <a:off x="4643438" y="3357562"/>
            <a:ext cx="1571636" cy="1500198"/>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 name="Rett pil 6"/>
          <p:cNvCxnSpPr/>
          <p:nvPr/>
        </p:nvCxnSpPr>
        <p:spPr>
          <a:xfrm rot="16200000" flipH="1">
            <a:off x="3072596" y="4929992"/>
            <a:ext cx="3213916" cy="70644"/>
          </a:xfrm>
          <a:prstGeom prst="straightConnector1">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kstSylinder 11"/>
          <p:cNvSpPr txBox="1"/>
          <p:nvPr/>
        </p:nvSpPr>
        <p:spPr>
          <a:xfrm rot="2641175">
            <a:off x="5026448" y="3757761"/>
            <a:ext cx="1248803" cy="369332"/>
          </a:xfrm>
          <a:prstGeom prst="rect">
            <a:avLst/>
          </a:prstGeom>
          <a:noFill/>
        </p:spPr>
        <p:txBody>
          <a:bodyPr wrap="none" rtlCol="0">
            <a:spAutoFit/>
          </a:bodyPr>
          <a:lstStyle/>
          <a:p>
            <a:pPr fontAlgn="auto">
              <a:spcBef>
                <a:spcPts val="0"/>
              </a:spcBef>
              <a:spcAft>
                <a:spcPts val="0"/>
              </a:spcAft>
            </a:pPr>
            <a:r>
              <a:rPr lang="nb-NO" dirty="0"/>
              <a:t>Skjærkraft</a:t>
            </a:r>
            <a:endParaRPr lang="en-US" dirty="0">
              <a:solidFill>
                <a:prstClr val="black"/>
              </a:solidFill>
              <a:latin typeface="Calibri"/>
            </a:endParaRPr>
          </a:p>
        </p:txBody>
      </p:sp>
      <p:sp>
        <p:nvSpPr>
          <p:cNvPr id="13" name="TekstSylinder 12"/>
          <p:cNvSpPr txBox="1"/>
          <p:nvPr/>
        </p:nvSpPr>
        <p:spPr>
          <a:xfrm rot="18907332">
            <a:off x="2727637" y="3813258"/>
            <a:ext cx="1980029" cy="369332"/>
          </a:xfrm>
          <a:prstGeom prst="rect">
            <a:avLst/>
          </a:prstGeom>
          <a:noFill/>
        </p:spPr>
        <p:txBody>
          <a:bodyPr wrap="none" rtlCol="0">
            <a:spAutoFit/>
          </a:bodyPr>
          <a:lstStyle/>
          <a:p>
            <a:pPr fontAlgn="auto">
              <a:spcBef>
                <a:spcPts val="0"/>
              </a:spcBef>
              <a:spcAft>
                <a:spcPts val="0"/>
              </a:spcAft>
            </a:pPr>
            <a:r>
              <a:rPr lang="nb-NO" dirty="0"/>
              <a:t>Kompresjonskraft</a:t>
            </a:r>
            <a:endParaRPr lang="en-US" dirty="0">
              <a:solidFill>
                <a:prstClr val="black"/>
              </a:solidFill>
              <a:latin typeface="Calibri"/>
            </a:endParaRPr>
          </a:p>
        </p:txBody>
      </p:sp>
      <p:sp>
        <p:nvSpPr>
          <p:cNvPr id="14" name="TekstSylinder 13"/>
          <p:cNvSpPr txBox="1"/>
          <p:nvPr/>
        </p:nvSpPr>
        <p:spPr>
          <a:xfrm rot="5400000">
            <a:off x="4204448" y="4312387"/>
            <a:ext cx="1390189" cy="369332"/>
          </a:xfrm>
          <a:prstGeom prst="rect">
            <a:avLst/>
          </a:prstGeom>
          <a:noFill/>
        </p:spPr>
        <p:txBody>
          <a:bodyPr wrap="none" rtlCol="0">
            <a:spAutoFit/>
          </a:bodyPr>
          <a:lstStyle/>
          <a:p>
            <a:pPr fontAlgn="auto">
              <a:spcBef>
                <a:spcPts val="0"/>
              </a:spcBef>
              <a:spcAft>
                <a:spcPts val="0"/>
              </a:spcAft>
            </a:pPr>
            <a:r>
              <a:rPr lang="nb-NO" dirty="0"/>
              <a:t>Tyngdekraft</a:t>
            </a:r>
            <a:endParaRPr lang="en-US" dirty="0">
              <a:solidFill>
                <a:prstClr val="black"/>
              </a:solidFill>
              <a:latin typeface="Calibri"/>
            </a:endParaRPr>
          </a:p>
        </p:txBody>
      </p:sp>
      <p:cxnSp>
        <p:nvCxnSpPr>
          <p:cNvPr id="15" name="Rett pil 14"/>
          <p:cNvCxnSpPr/>
          <p:nvPr/>
        </p:nvCxnSpPr>
        <p:spPr>
          <a:xfrm rot="16200000">
            <a:off x="4608289" y="1736527"/>
            <a:ext cx="1643074" cy="1571636"/>
          </a:xfrm>
          <a:prstGeom prst="straightConnector1">
            <a:avLst/>
          </a:prstGeom>
          <a:ln w="76200">
            <a:solidFill>
              <a:schemeClr val="bg1">
                <a:lumMod val="50000"/>
              </a:schemeClr>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Rett pil 15"/>
          <p:cNvCxnSpPr/>
          <p:nvPr/>
        </p:nvCxnSpPr>
        <p:spPr>
          <a:xfrm rot="10800000">
            <a:off x="3059832" y="1844824"/>
            <a:ext cx="1571636" cy="1500198"/>
          </a:xfrm>
          <a:prstGeom prst="straightConnector1">
            <a:avLst/>
          </a:prstGeom>
          <a:ln w="76200">
            <a:solidFill>
              <a:schemeClr val="tx2">
                <a:lumMod val="50000"/>
              </a:schemeClr>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Ellipse 9"/>
          <p:cNvSpPr/>
          <p:nvPr/>
        </p:nvSpPr>
        <p:spPr>
          <a:xfrm>
            <a:off x="4554000" y="3286124"/>
            <a:ext cx="180000" cy="180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8" name="TekstSylinder 17"/>
          <p:cNvSpPr txBox="1"/>
          <p:nvPr/>
        </p:nvSpPr>
        <p:spPr>
          <a:xfrm rot="18907332">
            <a:off x="4471295" y="2398626"/>
            <a:ext cx="1319913" cy="369332"/>
          </a:xfrm>
          <a:prstGeom prst="rect">
            <a:avLst/>
          </a:prstGeom>
          <a:noFill/>
        </p:spPr>
        <p:txBody>
          <a:bodyPr wrap="none" rtlCol="0">
            <a:spAutoFit/>
          </a:bodyPr>
          <a:lstStyle/>
          <a:p>
            <a:pPr fontAlgn="auto">
              <a:spcBef>
                <a:spcPts val="0"/>
              </a:spcBef>
              <a:spcAft>
                <a:spcPts val="0"/>
              </a:spcAft>
            </a:pPr>
            <a:r>
              <a:rPr lang="en-US" dirty="0" err="1">
                <a:solidFill>
                  <a:prstClr val="black"/>
                </a:solidFill>
                <a:latin typeface="Calibri"/>
              </a:rPr>
              <a:t>Normalkraft</a:t>
            </a:r>
            <a:endParaRPr lang="en-US" dirty="0">
              <a:solidFill>
                <a:prstClr val="black"/>
              </a:solidFill>
              <a:latin typeface="Calibri"/>
            </a:endParaRPr>
          </a:p>
        </p:txBody>
      </p:sp>
      <p:sp>
        <p:nvSpPr>
          <p:cNvPr id="19" name="TekstSylinder 18"/>
          <p:cNvSpPr txBox="1"/>
          <p:nvPr/>
        </p:nvSpPr>
        <p:spPr>
          <a:xfrm rot="2641175">
            <a:off x="3324424" y="2082835"/>
            <a:ext cx="913520" cy="369332"/>
          </a:xfrm>
          <a:prstGeom prst="rect">
            <a:avLst/>
          </a:prstGeom>
          <a:noFill/>
        </p:spPr>
        <p:txBody>
          <a:bodyPr wrap="none" rtlCol="0">
            <a:spAutoFit/>
          </a:bodyPr>
          <a:lstStyle/>
          <a:p>
            <a:pPr fontAlgn="auto">
              <a:spcBef>
                <a:spcPts val="0"/>
              </a:spcBef>
              <a:spcAft>
                <a:spcPts val="0"/>
              </a:spcAft>
            </a:pPr>
            <a:r>
              <a:rPr lang="en-US" dirty="0" err="1">
                <a:solidFill>
                  <a:prstClr val="black"/>
                </a:solidFill>
                <a:latin typeface="Calibri"/>
              </a:rPr>
              <a:t>Friksjon</a:t>
            </a:r>
            <a:endParaRPr lang="en-US" dirty="0">
              <a:solidFill>
                <a:prstClr val="black"/>
              </a:solidFill>
              <a:latin typeface="Calibri"/>
            </a:endParaRPr>
          </a:p>
        </p:txBody>
      </p:sp>
      <p:sp>
        <p:nvSpPr>
          <p:cNvPr id="17" name="TekstSylinder 16"/>
          <p:cNvSpPr txBox="1"/>
          <p:nvPr/>
        </p:nvSpPr>
        <p:spPr>
          <a:xfrm>
            <a:off x="107504" y="116632"/>
            <a:ext cx="4775666" cy="830997"/>
          </a:xfrm>
          <a:prstGeom prst="rect">
            <a:avLst/>
          </a:prstGeom>
          <a:noFill/>
        </p:spPr>
        <p:txBody>
          <a:bodyPr wrap="none" rtlCol="0">
            <a:spAutoFit/>
          </a:bodyPr>
          <a:lstStyle/>
          <a:p>
            <a:r>
              <a:rPr lang="nb-NO" sz="4800" dirty="0">
                <a:solidFill>
                  <a:schemeClr val="bg1"/>
                </a:solidFill>
              </a:rPr>
              <a:t>Involverte krefter</a:t>
            </a:r>
          </a:p>
        </p:txBody>
      </p:sp>
    </p:spTree>
    <p:extLst>
      <p:ext uri="{BB962C8B-B14F-4D97-AF65-F5344CB8AC3E}">
        <p14:creationId xmlns:p14="http://schemas.microsoft.com/office/powerpoint/2010/main" val="29697638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1250" name="Line 2"/>
          <p:cNvSpPr>
            <a:spLocks noChangeShapeType="1"/>
          </p:cNvSpPr>
          <p:nvPr/>
        </p:nvSpPr>
        <p:spPr bwMode="auto">
          <a:xfrm flipV="1">
            <a:off x="2209800" y="1658356"/>
            <a:ext cx="2897188" cy="4418012"/>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nb-NO"/>
          </a:p>
        </p:txBody>
      </p:sp>
      <p:sp>
        <p:nvSpPr>
          <p:cNvPr id="181251" name="Line 3"/>
          <p:cNvSpPr>
            <a:spLocks noChangeShapeType="1"/>
          </p:cNvSpPr>
          <p:nvPr/>
        </p:nvSpPr>
        <p:spPr bwMode="auto">
          <a:xfrm>
            <a:off x="2209800" y="6076368"/>
            <a:ext cx="5181600" cy="46038"/>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nb-NO"/>
          </a:p>
        </p:txBody>
      </p:sp>
      <p:sp>
        <p:nvSpPr>
          <p:cNvPr id="181252" name="Line 4"/>
          <p:cNvSpPr>
            <a:spLocks noChangeShapeType="1"/>
          </p:cNvSpPr>
          <p:nvPr/>
        </p:nvSpPr>
        <p:spPr bwMode="auto">
          <a:xfrm flipV="1">
            <a:off x="2209800" y="5161968"/>
            <a:ext cx="4953000" cy="91440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nb-NO"/>
          </a:p>
        </p:txBody>
      </p:sp>
      <p:sp>
        <p:nvSpPr>
          <p:cNvPr id="181254" name="Text Box 6"/>
          <p:cNvSpPr txBox="1">
            <a:spLocks noChangeArrowheads="1"/>
          </p:cNvSpPr>
          <p:nvPr/>
        </p:nvSpPr>
        <p:spPr bwMode="auto">
          <a:xfrm>
            <a:off x="4953000" y="1199568"/>
            <a:ext cx="1146237" cy="46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6" tIns="45664" rIns="91326" bIns="45664">
            <a:spAutoFit/>
          </a:bodyPr>
          <a:lstStyle>
            <a:lvl1pPr defTabSz="915988"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defTabSz="915988"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r>
              <a:rPr lang="en-US" altLang="nb-NO" b="1" dirty="0"/>
              <a:t>60°</a:t>
            </a:r>
            <a:r>
              <a:rPr lang="en-US" altLang="nb-NO" b="1" dirty="0">
                <a:solidFill>
                  <a:schemeClr val="bg1"/>
                </a:solidFill>
              </a:rPr>
              <a:t>°</a:t>
            </a:r>
          </a:p>
        </p:txBody>
      </p:sp>
      <p:sp>
        <p:nvSpPr>
          <p:cNvPr id="181255" name="Text Box 7"/>
          <p:cNvSpPr txBox="1">
            <a:spLocks noChangeArrowheads="1"/>
          </p:cNvSpPr>
          <p:nvPr/>
        </p:nvSpPr>
        <p:spPr bwMode="auto">
          <a:xfrm>
            <a:off x="6553200" y="2723568"/>
            <a:ext cx="836858" cy="46155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lIns="91326" tIns="45664" rIns="91326" bIns="45664">
            <a:spAutoFit/>
          </a:bodyPr>
          <a:lstStyle>
            <a:lvl1pPr defTabSz="915988"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defTabSz="915988"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r>
              <a:rPr lang="en-US" altLang="nb-NO" b="1"/>
              <a:t>45°</a:t>
            </a:r>
          </a:p>
        </p:txBody>
      </p:sp>
      <p:sp>
        <p:nvSpPr>
          <p:cNvPr id="181256" name="Text Box 8"/>
          <p:cNvSpPr txBox="1">
            <a:spLocks noChangeArrowheads="1"/>
          </p:cNvSpPr>
          <p:nvPr/>
        </p:nvSpPr>
        <p:spPr bwMode="auto">
          <a:xfrm>
            <a:off x="7010400" y="4171368"/>
            <a:ext cx="1009650" cy="4619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91326" tIns="45664" rIns="91326" bIns="45664">
            <a:spAutoFit/>
          </a:bodyPr>
          <a:lstStyle>
            <a:lvl1pPr defTabSz="915988"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defTabSz="915988"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r>
              <a:rPr lang="en-US" altLang="nb-NO" b="1"/>
              <a:t>30°</a:t>
            </a:r>
          </a:p>
        </p:txBody>
      </p:sp>
      <p:sp>
        <p:nvSpPr>
          <p:cNvPr id="181257" name="Text Box 9"/>
          <p:cNvSpPr txBox="1">
            <a:spLocks noChangeArrowheads="1"/>
          </p:cNvSpPr>
          <p:nvPr/>
        </p:nvSpPr>
        <p:spPr bwMode="auto">
          <a:xfrm>
            <a:off x="7145338" y="4933368"/>
            <a:ext cx="836858" cy="46155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lIns="91326" tIns="45664" rIns="91326" bIns="45664">
            <a:spAutoFit/>
          </a:bodyPr>
          <a:lstStyle>
            <a:lvl1pPr defTabSz="915988"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defTabSz="915988"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r>
              <a:rPr lang="en-US" altLang="nb-NO" b="1"/>
              <a:t>15°</a:t>
            </a:r>
          </a:p>
        </p:txBody>
      </p:sp>
      <p:sp>
        <p:nvSpPr>
          <p:cNvPr id="181258" name="Text Box 10"/>
          <p:cNvSpPr txBox="1">
            <a:spLocks noChangeArrowheads="1"/>
          </p:cNvSpPr>
          <p:nvPr/>
        </p:nvSpPr>
        <p:spPr bwMode="auto">
          <a:xfrm>
            <a:off x="7391400" y="5847768"/>
            <a:ext cx="665337" cy="46155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lIns="91326" tIns="45664" rIns="91326" bIns="45664">
            <a:spAutoFit/>
          </a:bodyPr>
          <a:lstStyle>
            <a:lvl1pPr defTabSz="915988"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defTabSz="915988"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r>
              <a:rPr lang="en-US" altLang="nb-NO" b="1"/>
              <a:t>0°</a:t>
            </a:r>
          </a:p>
        </p:txBody>
      </p:sp>
      <p:sp>
        <p:nvSpPr>
          <p:cNvPr id="181259" name="Freeform 11"/>
          <p:cNvSpPr>
            <a:spLocks/>
          </p:cNvSpPr>
          <p:nvPr/>
        </p:nvSpPr>
        <p:spPr bwMode="auto">
          <a:xfrm>
            <a:off x="2209800" y="3104568"/>
            <a:ext cx="4781550" cy="2971800"/>
          </a:xfrm>
          <a:custGeom>
            <a:avLst/>
            <a:gdLst>
              <a:gd name="T0" fmla="*/ 0 w 3120"/>
              <a:gd name="T1" fmla="*/ 2147483647 h 1920"/>
              <a:gd name="T2" fmla="*/ 2147483647 w 3120"/>
              <a:gd name="T3" fmla="*/ 0 h 1920"/>
              <a:gd name="T4" fmla="*/ 2147483647 w 3120"/>
              <a:gd name="T5" fmla="*/ 2147483647 h 1920"/>
              <a:gd name="T6" fmla="*/ 0 w 3120"/>
              <a:gd name="T7" fmla="*/ 2147483647 h 1920"/>
              <a:gd name="T8" fmla="*/ 0 60000 65536"/>
              <a:gd name="T9" fmla="*/ 0 60000 65536"/>
              <a:gd name="T10" fmla="*/ 0 60000 65536"/>
              <a:gd name="T11" fmla="*/ 0 60000 65536"/>
              <a:gd name="T12" fmla="*/ 0 w 3120"/>
              <a:gd name="T13" fmla="*/ 0 h 1920"/>
              <a:gd name="T14" fmla="*/ 3120 w 3120"/>
              <a:gd name="T15" fmla="*/ 1920 h 1920"/>
            </a:gdLst>
            <a:ahLst/>
            <a:cxnLst>
              <a:cxn ang="T8">
                <a:pos x="T0" y="T1"/>
              </a:cxn>
              <a:cxn ang="T9">
                <a:pos x="T2" y="T3"/>
              </a:cxn>
              <a:cxn ang="T10">
                <a:pos x="T4" y="T5"/>
              </a:cxn>
              <a:cxn ang="T11">
                <a:pos x="T6" y="T7"/>
              </a:cxn>
            </a:cxnLst>
            <a:rect l="T12" t="T13" r="T14" b="T15"/>
            <a:pathLst>
              <a:path w="3120" h="1920">
                <a:moveTo>
                  <a:pt x="0" y="1920"/>
                </a:moveTo>
                <a:lnTo>
                  <a:pt x="2784" y="0"/>
                </a:lnTo>
                <a:lnTo>
                  <a:pt x="3120" y="816"/>
                </a:lnTo>
                <a:cubicBezTo>
                  <a:pt x="2080" y="1184"/>
                  <a:pt x="0" y="1920"/>
                  <a:pt x="0" y="1920"/>
                </a:cubicBezTo>
                <a:close/>
              </a:path>
            </a:pathLst>
          </a:custGeom>
          <a:solidFill>
            <a:srgbClr val="FF0000"/>
          </a:solidFill>
          <a:ln w="15875">
            <a:solidFill>
              <a:schemeClr val="tx1"/>
            </a:solidFill>
            <a:round/>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nb-NO" altLang="nb-NO" sz="1800"/>
          </a:p>
        </p:txBody>
      </p:sp>
      <p:sp>
        <p:nvSpPr>
          <p:cNvPr id="3" name="Tittel 2"/>
          <p:cNvSpPr>
            <a:spLocks noGrp="1"/>
          </p:cNvSpPr>
          <p:nvPr>
            <p:ph type="title"/>
          </p:nvPr>
        </p:nvSpPr>
        <p:spPr/>
        <p:txBody>
          <a:bodyPr/>
          <a:lstStyle/>
          <a:p>
            <a:r>
              <a:rPr lang="en-US" dirty="0" err="1"/>
              <a:t>Helning</a:t>
            </a:r>
            <a:r>
              <a:rPr lang="en-US" dirty="0"/>
              <a:t> </a:t>
            </a:r>
            <a:r>
              <a:rPr lang="en-US" dirty="0" err="1"/>
              <a:t>i</a:t>
            </a:r>
            <a:r>
              <a:rPr lang="en-US" dirty="0"/>
              <a:t> </a:t>
            </a:r>
            <a:r>
              <a:rPr lang="en-US" dirty="0" err="1"/>
              <a:t>utløsningsområde</a:t>
            </a:r>
            <a:endParaRPr lang="nb-NO" dirty="0"/>
          </a:p>
        </p:txBody>
      </p:sp>
    </p:spTree>
    <p:extLst>
      <p:ext uri="{BB962C8B-B14F-4D97-AF65-F5344CB8AC3E}">
        <p14:creationId xmlns:p14="http://schemas.microsoft.com/office/powerpoint/2010/main" val="3514147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tel 2"/>
          <p:cNvSpPr>
            <a:spLocks noGrp="1"/>
          </p:cNvSpPr>
          <p:nvPr>
            <p:ph type="title"/>
          </p:nvPr>
        </p:nvSpPr>
        <p:spPr/>
        <p:txBody>
          <a:bodyPr/>
          <a:lstStyle/>
          <a:p>
            <a:r>
              <a:rPr lang="en-US" dirty="0"/>
              <a:t>Start zone inclination</a:t>
            </a:r>
          </a:p>
        </p:txBody>
      </p:sp>
      <p:sp>
        <p:nvSpPr>
          <p:cNvPr id="4" name="Plassholder for innhold 3"/>
          <p:cNvSpPr>
            <a:spLocks noGrp="1"/>
          </p:cNvSpPr>
          <p:nvPr>
            <p:ph idx="1"/>
          </p:nvPr>
        </p:nvSpPr>
        <p:spPr/>
        <p:txBody>
          <a:bodyPr>
            <a:normAutofit fontScale="92500" lnSpcReduction="20000"/>
          </a:bodyPr>
          <a:lstStyle/>
          <a:p>
            <a:pPr>
              <a:buFont typeface="Wingdings" panose="05000000000000000000" pitchFamily="2" charset="2"/>
              <a:buChar char="§"/>
            </a:pPr>
            <a:r>
              <a:rPr lang="en-US" altLang="nb-NO" dirty="0"/>
              <a:t> 0° – 25°  Infrequent wet snow avalanches and slush flows.</a:t>
            </a:r>
          </a:p>
          <a:p>
            <a:pPr>
              <a:buFont typeface="Wingdings" panose="05000000000000000000" pitchFamily="2" charset="2"/>
              <a:buChar char="§"/>
            </a:pPr>
            <a:r>
              <a:rPr lang="en-US" altLang="nb-NO" dirty="0"/>
              <a:t> 25° – 30°  Infrequent slabs in unstable conditions. Those that do occur tend to be large.</a:t>
            </a:r>
          </a:p>
          <a:p>
            <a:pPr>
              <a:buFont typeface="Wingdings" panose="05000000000000000000" pitchFamily="2" charset="2"/>
              <a:buChar char="§"/>
            </a:pPr>
            <a:r>
              <a:rPr lang="en-US" altLang="nb-NO" dirty="0"/>
              <a:t> 30° – 35°  Slabs in very unstable conditions.</a:t>
            </a:r>
          </a:p>
          <a:p>
            <a:pPr>
              <a:buFont typeface="Wingdings" panose="05000000000000000000" pitchFamily="2" charset="2"/>
              <a:buChar char="§"/>
            </a:pPr>
            <a:r>
              <a:rPr lang="en-US" altLang="nb-NO" dirty="0"/>
              <a:t> 35° – 45°  Slab avalanches of all sizes and with most frequency.</a:t>
            </a:r>
          </a:p>
          <a:p>
            <a:pPr>
              <a:buFont typeface="Wingdings" panose="05000000000000000000" pitchFamily="2" charset="2"/>
              <a:buChar char="§"/>
            </a:pPr>
            <a:r>
              <a:rPr lang="en-US" altLang="nb-NO" dirty="0"/>
              <a:t> 45° - 55°  Frequent smaller slabs and </a:t>
            </a:r>
            <a:r>
              <a:rPr lang="en-US" altLang="nb-NO" dirty="0" err="1"/>
              <a:t>sluffs</a:t>
            </a:r>
            <a:endParaRPr lang="en-US" altLang="nb-NO" dirty="0"/>
          </a:p>
          <a:p>
            <a:pPr>
              <a:buFont typeface="Wingdings" panose="05000000000000000000" pitchFamily="2" charset="2"/>
              <a:buChar char="§"/>
            </a:pPr>
            <a:r>
              <a:rPr lang="en-US" altLang="nb-NO" dirty="0"/>
              <a:t> 55° - 90°  Avalanches are rare.  Frequent </a:t>
            </a:r>
            <a:r>
              <a:rPr lang="en-US" altLang="nb-NO" dirty="0" err="1"/>
              <a:t>sluffs</a:t>
            </a:r>
            <a:r>
              <a:rPr lang="en-US" altLang="nb-NO" dirty="0"/>
              <a:t> reduce slabs.</a:t>
            </a:r>
          </a:p>
          <a:p>
            <a:endParaRPr lang="en-US" altLang="nb-NO" sz="1800" dirty="0"/>
          </a:p>
          <a:p>
            <a:endParaRPr lang="en-US" altLang="nb-NO" sz="1800" dirty="0"/>
          </a:p>
          <a:p>
            <a:endParaRPr lang="en-US" altLang="nb-NO" sz="1800" dirty="0"/>
          </a:p>
          <a:p>
            <a:endParaRPr lang="en-US" altLang="nb-NO" sz="1800" dirty="0"/>
          </a:p>
          <a:p>
            <a:endParaRPr lang="en-US" altLang="nb-NO" sz="1800" dirty="0"/>
          </a:p>
          <a:p>
            <a:pPr marL="0" indent="0">
              <a:buNone/>
            </a:pPr>
            <a:endParaRPr lang="en-US" sz="1800" dirty="0"/>
          </a:p>
        </p:txBody>
      </p:sp>
    </p:spTree>
    <p:extLst>
      <p:ext uri="{BB962C8B-B14F-4D97-AF65-F5344CB8AC3E}">
        <p14:creationId xmlns:p14="http://schemas.microsoft.com/office/powerpoint/2010/main" val="581418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p:txBody>
          <a:bodyPr>
            <a:normAutofit fontScale="90000"/>
          </a:bodyPr>
          <a:lstStyle/>
          <a:p>
            <a:r>
              <a:rPr lang="nb-NO" dirty="0"/>
              <a:t>Bruddmekanikken involverer mange </a:t>
            </a:r>
            <a:r>
              <a:rPr lang="nb-NO" dirty="0" err="1"/>
              <a:t>størrelsesorder</a:t>
            </a:r>
            <a:endParaRPr lang="nb-NO" dirty="0"/>
          </a:p>
        </p:txBody>
      </p:sp>
      <p:pic>
        <p:nvPicPr>
          <p:cNvPr id="6" name="Bild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000" y="3212976"/>
            <a:ext cx="9000000" cy="1763124"/>
          </a:xfrm>
          <a:prstGeom prst="rect">
            <a:avLst/>
          </a:prstGeom>
        </p:spPr>
      </p:pic>
      <p:sp>
        <p:nvSpPr>
          <p:cNvPr id="7" name="TekstSylinder 6"/>
          <p:cNvSpPr txBox="1"/>
          <p:nvPr/>
        </p:nvSpPr>
        <p:spPr>
          <a:xfrm>
            <a:off x="445719" y="2637413"/>
            <a:ext cx="1261884" cy="369332"/>
          </a:xfrm>
          <a:prstGeom prst="rect">
            <a:avLst/>
          </a:prstGeom>
          <a:noFill/>
        </p:spPr>
        <p:txBody>
          <a:bodyPr wrap="none" rtlCol="0">
            <a:spAutoFit/>
          </a:bodyPr>
          <a:lstStyle/>
          <a:p>
            <a:r>
              <a:rPr lang="nb-NO" dirty="0"/>
              <a:t>[mm – cm]</a:t>
            </a:r>
          </a:p>
        </p:txBody>
      </p:sp>
      <p:sp>
        <p:nvSpPr>
          <p:cNvPr id="8" name="TekstSylinder 7"/>
          <p:cNvSpPr txBox="1"/>
          <p:nvPr/>
        </p:nvSpPr>
        <p:spPr>
          <a:xfrm>
            <a:off x="2701036" y="2637413"/>
            <a:ext cx="1197764" cy="369332"/>
          </a:xfrm>
          <a:prstGeom prst="rect">
            <a:avLst/>
          </a:prstGeom>
          <a:noFill/>
        </p:spPr>
        <p:txBody>
          <a:bodyPr wrap="none" rtlCol="0">
            <a:spAutoFit/>
          </a:bodyPr>
          <a:lstStyle/>
          <a:p>
            <a:r>
              <a:rPr lang="nb-NO" dirty="0"/>
              <a:t>[cm – dm]</a:t>
            </a:r>
          </a:p>
        </p:txBody>
      </p:sp>
      <p:sp>
        <p:nvSpPr>
          <p:cNvPr id="9" name="TekstSylinder 8"/>
          <p:cNvSpPr txBox="1"/>
          <p:nvPr/>
        </p:nvSpPr>
        <p:spPr>
          <a:xfrm>
            <a:off x="5148064" y="2637413"/>
            <a:ext cx="1082348" cy="369332"/>
          </a:xfrm>
          <a:prstGeom prst="rect">
            <a:avLst/>
          </a:prstGeom>
          <a:noFill/>
        </p:spPr>
        <p:txBody>
          <a:bodyPr wrap="none" rtlCol="0">
            <a:spAutoFit/>
          </a:bodyPr>
          <a:lstStyle/>
          <a:p>
            <a:r>
              <a:rPr lang="nb-NO" dirty="0"/>
              <a:t>[dm – m]</a:t>
            </a:r>
          </a:p>
        </p:txBody>
      </p:sp>
      <p:sp>
        <p:nvSpPr>
          <p:cNvPr id="10" name="TekstSylinder 9"/>
          <p:cNvSpPr txBox="1"/>
          <p:nvPr/>
        </p:nvSpPr>
        <p:spPr>
          <a:xfrm>
            <a:off x="7236296" y="2637413"/>
            <a:ext cx="1467068" cy="369332"/>
          </a:xfrm>
          <a:prstGeom prst="rect">
            <a:avLst/>
          </a:prstGeom>
          <a:noFill/>
        </p:spPr>
        <p:txBody>
          <a:bodyPr wrap="none" rtlCol="0">
            <a:spAutoFit/>
          </a:bodyPr>
          <a:lstStyle/>
          <a:p>
            <a:r>
              <a:rPr lang="nb-NO" dirty="0"/>
              <a:t>[10 – 100 m]</a:t>
            </a:r>
          </a:p>
        </p:txBody>
      </p:sp>
      <p:sp>
        <p:nvSpPr>
          <p:cNvPr id="11" name="Rektangel 10"/>
          <p:cNvSpPr/>
          <p:nvPr/>
        </p:nvSpPr>
        <p:spPr>
          <a:xfrm>
            <a:off x="6084168" y="6597352"/>
            <a:ext cx="2922338" cy="307777"/>
          </a:xfrm>
          <a:prstGeom prst="rect">
            <a:avLst/>
          </a:prstGeom>
        </p:spPr>
        <p:txBody>
          <a:bodyPr wrap="none">
            <a:spAutoFit/>
          </a:bodyPr>
          <a:lstStyle/>
          <a:p>
            <a:r>
              <a:rPr lang="nb-NO" sz="1400" dirty="0">
                <a:solidFill>
                  <a:schemeClr val="bg1">
                    <a:lumMod val="65000"/>
                  </a:schemeClr>
                </a:solidFill>
              </a:rPr>
              <a:t>Source: Schweizer &amp; Reuter, 2016</a:t>
            </a:r>
          </a:p>
        </p:txBody>
      </p:sp>
      <p:sp>
        <p:nvSpPr>
          <p:cNvPr id="2" name="TekstSylinder 1"/>
          <p:cNvSpPr txBox="1"/>
          <p:nvPr/>
        </p:nvSpPr>
        <p:spPr>
          <a:xfrm>
            <a:off x="170002" y="1918573"/>
            <a:ext cx="1838965" cy="369332"/>
          </a:xfrm>
          <a:prstGeom prst="rect">
            <a:avLst/>
          </a:prstGeom>
          <a:noFill/>
        </p:spPr>
        <p:txBody>
          <a:bodyPr wrap="none" rtlCol="0">
            <a:spAutoFit/>
          </a:bodyPr>
          <a:lstStyle/>
          <a:p>
            <a:r>
              <a:rPr lang="nb-NO" dirty="0"/>
              <a:t>Sprekkdannelse</a:t>
            </a:r>
          </a:p>
        </p:txBody>
      </p:sp>
      <p:sp>
        <p:nvSpPr>
          <p:cNvPr id="12" name="TekstSylinder 11"/>
          <p:cNvSpPr txBox="1"/>
          <p:nvPr/>
        </p:nvSpPr>
        <p:spPr>
          <a:xfrm>
            <a:off x="2470204" y="1918573"/>
            <a:ext cx="1659430" cy="369332"/>
          </a:xfrm>
          <a:prstGeom prst="rect">
            <a:avLst/>
          </a:prstGeom>
          <a:noFill/>
        </p:spPr>
        <p:txBody>
          <a:bodyPr wrap="none" rtlCol="0">
            <a:spAutoFit/>
          </a:bodyPr>
          <a:lstStyle/>
          <a:p>
            <a:pPr algn="ctr"/>
            <a:r>
              <a:rPr lang="nb-NO" dirty="0"/>
              <a:t>Brudd initieres</a:t>
            </a:r>
          </a:p>
        </p:txBody>
      </p:sp>
      <p:sp>
        <p:nvSpPr>
          <p:cNvPr id="13" name="TekstSylinder 12"/>
          <p:cNvSpPr txBox="1"/>
          <p:nvPr/>
        </p:nvSpPr>
        <p:spPr>
          <a:xfrm>
            <a:off x="4750521" y="1918573"/>
            <a:ext cx="1877438" cy="369332"/>
          </a:xfrm>
          <a:prstGeom prst="rect">
            <a:avLst/>
          </a:prstGeom>
          <a:noFill/>
        </p:spPr>
        <p:txBody>
          <a:bodyPr wrap="none" rtlCol="0">
            <a:spAutoFit/>
          </a:bodyPr>
          <a:lstStyle/>
          <a:p>
            <a:pPr algn="ctr"/>
            <a:r>
              <a:rPr lang="nb-NO" dirty="0"/>
              <a:t>Bruddforplanting</a:t>
            </a:r>
          </a:p>
        </p:txBody>
      </p:sp>
      <p:sp>
        <p:nvSpPr>
          <p:cNvPr id="14" name="TekstSylinder 13"/>
          <p:cNvSpPr txBox="1"/>
          <p:nvPr/>
        </p:nvSpPr>
        <p:spPr>
          <a:xfrm>
            <a:off x="7168137" y="1918573"/>
            <a:ext cx="1428596" cy="646331"/>
          </a:xfrm>
          <a:prstGeom prst="rect">
            <a:avLst/>
          </a:prstGeom>
          <a:noFill/>
        </p:spPr>
        <p:txBody>
          <a:bodyPr wrap="none" rtlCol="0">
            <a:spAutoFit/>
          </a:bodyPr>
          <a:lstStyle/>
          <a:p>
            <a:pPr algn="ctr"/>
            <a:r>
              <a:rPr lang="nb-NO" dirty="0"/>
              <a:t>Strekkbrudd</a:t>
            </a:r>
          </a:p>
          <a:p>
            <a:pPr algn="ctr"/>
            <a:r>
              <a:rPr lang="nb-NO" dirty="0"/>
              <a:t>(utløsning)</a:t>
            </a:r>
          </a:p>
        </p:txBody>
      </p:sp>
    </p:spTree>
    <p:extLst>
      <p:ext uri="{BB962C8B-B14F-4D97-AF65-F5344CB8AC3E}">
        <p14:creationId xmlns:p14="http://schemas.microsoft.com/office/powerpoint/2010/main" val="213523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nb-NO" dirty="0"/>
              <a:t>Snø består av is og luft (og vann)</a:t>
            </a:r>
          </a:p>
        </p:txBody>
      </p:sp>
      <p:graphicFrame>
        <p:nvGraphicFramePr>
          <p:cNvPr id="5" name="Diagram 4"/>
          <p:cNvGraphicFramePr/>
          <p:nvPr/>
        </p:nvGraphicFramePr>
        <p:xfrm>
          <a:off x="-180528" y="2096852"/>
          <a:ext cx="3600000" cy="4064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Diagram 5"/>
          <p:cNvGraphicFramePr/>
          <p:nvPr/>
        </p:nvGraphicFramePr>
        <p:xfrm>
          <a:off x="2771800" y="2097052"/>
          <a:ext cx="3600000" cy="4064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Diagram 6"/>
          <p:cNvGraphicFramePr/>
          <p:nvPr/>
        </p:nvGraphicFramePr>
        <p:xfrm>
          <a:off x="5724128" y="2097052"/>
          <a:ext cx="3600000" cy="406400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p:txBody>
          <a:bodyPr/>
          <a:lstStyle/>
          <a:p>
            <a:r>
              <a:rPr lang="nb-NO" dirty="0"/>
              <a:t>Belastning og instabilitet</a:t>
            </a:r>
          </a:p>
        </p:txBody>
      </p:sp>
      <p:sp>
        <p:nvSpPr>
          <p:cNvPr id="9" name="Plassholder for innhold 8"/>
          <p:cNvSpPr>
            <a:spLocks noGrp="1"/>
          </p:cNvSpPr>
          <p:nvPr>
            <p:ph sz="half" idx="1"/>
          </p:nvPr>
        </p:nvSpPr>
        <p:spPr/>
        <p:txBody>
          <a:bodyPr/>
          <a:lstStyle/>
          <a:p>
            <a:pPr>
              <a:buNone/>
            </a:pPr>
            <a:r>
              <a:rPr lang="nb-NO" sz="2400" dirty="0"/>
              <a:t>Økende belastning gjennom:</a:t>
            </a:r>
          </a:p>
          <a:p>
            <a:r>
              <a:rPr lang="nb-NO" sz="2400" dirty="0"/>
              <a:t>Nysnø</a:t>
            </a:r>
          </a:p>
          <a:p>
            <a:r>
              <a:rPr lang="nb-NO" sz="2400" dirty="0"/>
              <a:t>Snøfokk</a:t>
            </a:r>
          </a:p>
          <a:p>
            <a:r>
              <a:rPr lang="nb-NO" sz="2400" dirty="0">
                <a:solidFill>
                  <a:schemeClr val="bg1">
                    <a:lumMod val="75000"/>
                  </a:schemeClr>
                </a:solidFill>
              </a:rPr>
              <a:t>Regn</a:t>
            </a:r>
          </a:p>
          <a:p>
            <a:endParaRPr lang="nb-NO" sz="2400" dirty="0"/>
          </a:p>
          <a:p>
            <a:pPr>
              <a:buNone/>
            </a:pPr>
            <a:endParaRPr lang="nb-NO" sz="2400" dirty="0"/>
          </a:p>
          <a:p>
            <a:pPr>
              <a:buNone/>
            </a:pPr>
            <a:r>
              <a:rPr lang="nb-NO" sz="2400" dirty="0"/>
              <a:t>Avtagende styrke gjennom:</a:t>
            </a:r>
          </a:p>
          <a:p>
            <a:r>
              <a:rPr lang="nb-NO" sz="2400" dirty="0"/>
              <a:t>Oppbyggende omvandling</a:t>
            </a:r>
          </a:p>
          <a:p>
            <a:r>
              <a:rPr lang="nb-NO" sz="2400" dirty="0">
                <a:solidFill>
                  <a:schemeClr val="bg1">
                    <a:lumMod val="75000"/>
                  </a:schemeClr>
                </a:solidFill>
              </a:rPr>
              <a:t>Vanntilførsel</a:t>
            </a:r>
          </a:p>
        </p:txBody>
      </p:sp>
      <p:grpSp>
        <p:nvGrpSpPr>
          <p:cNvPr id="2" name="Gruppe 7"/>
          <p:cNvGrpSpPr/>
          <p:nvPr/>
        </p:nvGrpSpPr>
        <p:grpSpPr>
          <a:xfrm>
            <a:off x="4318040" y="1412776"/>
            <a:ext cx="4358416" cy="4896544"/>
            <a:chOff x="4537075" y="990600"/>
            <a:chExt cx="4358416" cy="4896544"/>
          </a:xfrm>
        </p:grpSpPr>
        <p:pic>
          <p:nvPicPr>
            <p:cNvPr id="6"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37075" y="990600"/>
              <a:ext cx="4329113" cy="4767263"/>
            </a:xfrm>
            <a:prstGeom prst="rect">
              <a:avLst/>
            </a:prstGeom>
            <a:noFill/>
            <a:ln w="9525">
              <a:noFill/>
              <a:miter lim="800000"/>
              <a:headEnd/>
              <a:tailEnd/>
            </a:ln>
          </p:spPr>
        </p:pic>
        <p:sp>
          <p:nvSpPr>
            <p:cNvPr id="7" name="TekstSylinder 6"/>
            <p:cNvSpPr txBox="1"/>
            <p:nvPr/>
          </p:nvSpPr>
          <p:spPr>
            <a:xfrm>
              <a:off x="7345387" y="5579367"/>
              <a:ext cx="1550104" cy="307777"/>
            </a:xfrm>
            <a:prstGeom prst="rect">
              <a:avLst/>
            </a:prstGeom>
            <a:noFill/>
          </p:spPr>
          <p:txBody>
            <a:bodyPr wrap="none" rtlCol="0">
              <a:spAutoFit/>
            </a:bodyPr>
            <a:lstStyle/>
            <a:p>
              <a:r>
                <a:rPr lang="nb-NO" sz="1400" dirty="0">
                  <a:solidFill>
                    <a:schemeClr val="bg1">
                      <a:lumMod val="65000"/>
                    </a:schemeClr>
                  </a:solidFill>
                </a:rPr>
                <a:t>© Bruce </a:t>
              </a:r>
              <a:r>
                <a:rPr lang="nb-NO" sz="1400" dirty="0" err="1">
                  <a:solidFill>
                    <a:schemeClr val="bg1">
                      <a:lumMod val="65000"/>
                    </a:schemeClr>
                  </a:solidFill>
                </a:rPr>
                <a:t>Tremper</a:t>
              </a:r>
              <a:endParaRPr lang="nb-NO" sz="1400" dirty="0">
                <a:solidFill>
                  <a:schemeClr val="bg1">
                    <a:lumMod val="65000"/>
                  </a:schemeClr>
                </a:solidFill>
              </a:endParaRPr>
            </a:p>
          </p:txBody>
        </p:sp>
      </p:gr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p:txBody>
          <a:bodyPr/>
          <a:lstStyle/>
          <a:p>
            <a:r>
              <a:rPr lang="nb-NO" sz="3200" dirty="0"/>
              <a:t>Bruddinitiering i kantkornet snø</a:t>
            </a:r>
          </a:p>
        </p:txBody>
      </p:sp>
      <p:pic>
        <p:nvPicPr>
          <p:cNvPr id="6" name="Bilde 5" descr="B9_00000756a.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657821"/>
            <a:ext cx="9144000" cy="4578421"/>
          </a:xfrm>
          <a:prstGeom prst="rect">
            <a:avLst/>
          </a:prstGeom>
        </p:spPr>
      </p:pic>
      <p:pic>
        <p:nvPicPr>
          <p:cNvPr id="9" name="Bilde 8" descr="probe_in_kraft_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81678" y="0"/>
            <a:ext cx="2262322" cy="2520000"/>
          </a:xfrm>
          <a:prstGeom prst="rect">
            <a:avLst/>
          </a:prstGeom>
        </p:spPr>
      </p:pic>
      <p:sp>
        <p:nvSpPr>
          <p:cNvPr id="10" name="Rektangel 9"/>
          <p:cNvSpPr/>
          <p:nvPr/>
        </p:nvSpPr>
        <p:spPr>
          <a:xfrm>
            <a:off x="6012160" y="6597352"/>
            <a:ext cx="2973635" cy="307777"/>
          </a:xfrm>
          <a:prstGeom prst="rect">
            <a:avLst/>
          </a:prstGeom>
        </p:spPr>
        <p:txBody>
          <a:bodyPr wrap="none">
            <a:spAutoFit/>
          </a:bodyPr>
          <a:lstStyle/>
          <a:p>
            <a:r>
              <a:rPr lang="nb-NO" sz="1400" dirty="0">
                <a:solidFill>
                  <a:schemeClr val="bg1">
                    <a:lumMod val="65000"/>
                  </a:schemeClr>
                </a:solidFill>
              </a:rPr>
              <a:t>Kilde: </a:t>
            </a:r>
            <a:r>
              <a:rPr lang="nb-NO" sz="1400" dirty="0" err="1">
                <a:solidFill>
                  <a:schemeClr val="bg1">
                    <a:lumMod val="65000"/>
                  </a:schemeClr>
                </a:solidFill>
              </a:rPr>
              <a:t>Reiweger</a:t>
            </a:r>
            <a:r>
              <a:rPr lang="nb-NO" sz="1400" dirty="0">
                <a:solidFill>
                  <a:schemeClr val="bg1">
                    <a:lumMod val="65000"/>
                  </a:schemeClr>
                </a:solidFill>
              </a:rPr>
              <a:t> &amp; Schweizer, 2013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B9_00000787b.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656750"/>
            <a:ext cx="9144000" cy="4580562"/>
          </a:xfrm>
          <a:prstGeom prst="rect">
            <a:avLst/>
          </a:prstGeom>
        </p:spPr>
      </p:pic>
      <p:sp>
        <p:nvSpPr>
          <p:cNvPr id="5" name="Tittel 4"/>
          <p:cNvSpPr>
            <a:spLocks noGrp="1"/>
          </p:cNvSpPr>
          <p:nvPr>
            <p:ph type="title"/>
          </p:nvPr>
        </p:nvSpPr>
        <p:spPr/>
        <p:txBody>
          <a:bodyPr/>
          <a:lstStyle/>
          <a:p>
            <a:r>
              <a:rPr lang="nb-NO" sz="3200" dirty="0"/>
              <a:t>Bruddinitiering i kantkornet snø</a:t>
            </a:r>
          </a:p>
        </p:txBody>
      </p:sp>
      <p:pic>
        <p:nvPicPr>
          <p:cNvPr id="9" name="Bilde 8" descr="probe_in_kraft_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81678" y="0"/>
            <a:ext cx="2262322" cy="2520000"/>
          </a:xfrm>
          <a:prstGeom prst="rect">
            <a:avLst/>
          </a:prstGeom>
        </p:spPr>
      </p:pic>
      <p:sp>
        <p:nvSpPr>
          <p:cNvPr id="10" name="Rektangel 9"/>
          <p:cNvSpPr/>
          <p:nvPr/>
        </p:nvSpPr>
        <p:spPr>
          <a:xfrm>
            <a:off x="6012160" y="6597352"/>
            <a:ext cx="2973635" cy="307777"/>
          </a:xfrm>
          <a:prstGeom prst="rect">
            <a:avLst/>
          </a:prstGeom>
        </p:spPr>
        <p:txBody>
          <a:bodyPr wrap="none">
            <a:spAutoFit/>
          </a:bodyPr>
          <a:lstStyle/>
          <a:p>
            <a:r>
              <a:rPr lang="nb-NO" sz="1400" dirty="0">
                <a:solidFill>
                  <a:schemeClr val="bg1">
                    <a:lumMod val="65000"/>
                  </a:schemeClr>
                </a:solidFill>
              </a:rPr>
              <a:t>Kilde: </a:t>
            </a:r>
            <a:r>
              <a:rPr lang="nb-NO" sz="1400" dirty="0" err="1">
                <a:solidFill>
                  <a:schemeClr val="bg1">
                    <a:lumMod val="65000"/>
                  </a:schemeClr>
                </a:solidFill>
              </a:rPr>
              <a:t>Reiweger</a:t>
            </a:r>
            <a:r>
              <a:rPr lang="nb-NO" sz="1400" dirty="0">
                <a:solidFill>
                  <a:schemeClr val="bg1">
                    <a:lumMod val="65000"/>
                  </a:schemeClr>
                </a:solidFill>
              </a:rPr>
              <a:t> &amp; Schweizer, 2013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B9_lastc.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661031"/>
            <a:ext cx="9144000" cy="4572000"/>
          </a:xfrm>
          <a:prstGeom prst="rect">
            <a:avLst/>
          </a:prstGeom>
        </p:spPr>
      </p:pic>
      <p:sp>
        <p:nvSpPr>
          <p:cNvPr id="5" name="Tittel 4"/>
          <p:cNvSpPr>
            <a:spLocks noGrp="1"/>
          </p:cNvSpPr>
          <p:nvPr>
            <p:ph type="title"/>
          </p:nvPr>
        </p:nvSpPr>
        <p:spPr/>
        <p:txBody>
          <a:bodyPr/>
          <a:lstStyle/>
          <a:p>
            <a:r>
              <a:rPr lang="nb-NO" sz="3200" dirty="0"/>
              <a:t>Bruddinitiering i kantkornet snø</a:t>
            </a:r>
          </a:p>
        </p:txBody>
      </p:sp>
      <p:pic>
        <p:nvPicPr>
          <p:cNvPr id="9" name="Bilde 8" descr="probe_in_kraft_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81678" y="0"/>
            <a:ext cx="2262322" cy="2520000"/>
          </a:xfrm>
          <a:prstGeom prst="rect">
            <a:avLst/>
          </a:prstGeom>
        </p:spPr>
      </p:pic>
      <p:sp>
        <p:nvSpPr>
          <p:cNvPr id="10" name="Rektangel 9"/>
          <p:cNvSpPr/>
          <p:nvPr/>
        </p:nvSpPr>
        <p:spPr>
          <a:xfrm>
            <a:off x="6012160" y="6597352"/>
            <a:ext cx="2973635" cy="307777"/>
          </a:xfrm>
          <a:prstGeom prst="rect">
            <a:avLst/>
          </a:prstGeom>
        </p:spPr>
        <p:txBody>
          <a:bodyPr wrap="none">
            <a:spAutoFit/>
          </a:bodyPr>
          <a:lstStyle/>
          <a:p>
            <a:r>
              <a:rPr lang="nb-NO" sz="1400" dirty="0">
                <a:solidFill>
                  <a:schemeClr val="bg1">
                    <a:lumMod val="65000"/>
                  </a:schemeClr>
                </a:solidFill>
              </a:rPr>
              <a:t>Kilde: </a:t>
            </a:r>
            <a:r>
              <a:rPr lang="nb-NO" sz="1400" dirty="0" err="1">
                <a:solidFill>
                  <a:schemeClr val="bg1">
                    <a:lumMod val="65000"/>
                  </a:schemeClr>
                </a:solidFill>
              </a:rPr>
              <a:t>Reiweger</a:t>
            </a:r>
            <a:r>
              <a:rPr lang="nb-NO" sz="1400" dirty="0">
                <a:solidFill>
                  <a:schemeClr val="bg1">
                    <a:lumMod val="65000"/>
                  </a:schemeClr>
                </a:solidFill>
              </a:rPr>
              <a:t> &amp; Schweizer, 2013</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sequ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046486"/>
            <a:ext cx="9144000" cy="5190826"/>
          </a:xfrm>
          <a:prstGeom prst="rect">
            <a:avLst/>
          </a:prstGeom>
        </p:spPr>
      </p:pic>
      <p:sp>
        <p:nvSpPr>
          <p:cNvPr id="2" name="Tittel 1"/>
          <p:cNvSpPr>
            <a:spLocks noGrp="1"/>
          </p:cNvSpPr>
          <p:nvPr>
            <p:ph type="title"/>
          </p:nvPr>
        </p:nvSpPr>
        <p:spPr/>
        <p:txBody>
          <a:bodyPr/>
          <a:lstStyle/>
          <a:p>
            <a:r>
              <a:rPr lang="nb-NO" dirty="0"/>
              <a:t>Hastighetsanalyse av snøblokken</a:t>
            </a:r>
          </a:p>
        </p:txBody>
      </p:sp>
      <p:sp>
        <p:nvSpPr>
          <p:cNvPr id="4" name="Rektangel 3"/>
          <p:cNvSpPr/>
          <p:nvPr/>
        </p:nvSpPr>
        <p:spPr>
          <a:xfrm>
            <a:off x="6012160" y="6597352"/>
            <a:ext cx="2973635" cy="307777"/>
          </a:xfrm>
          <a:prstGeom prst="rect">
            <a:avLst/>
          </a:prstGeom>
        </p:spPr>
        <p:txBody>
          <a:bodyPr wrap="none">
            <a:spAutoFit/>
          </a:bodyPr>
          <a:lstStyle/>
          <a:p>
            <a:r>
              <a:rPr lang="nb-NO" sz="1400" dirty="0">
                <a:solidFill>
                  <a:schemeClr val="bg1">
                    <a:lumMod val="65000"/>
                  </a:schemeClr>
                </a:solidFill>
              </a:rPr>
              <a:t>Kilde: </a:t>
            </a:r>
            <a:r>
              <a:rPr lang="nb-NO" sz="1400" dirty="0" err="1">
                <a:solidFill>
                  <a:schemeClr val="bg1">
                    <a:lumMod val="65000"/>
                  </a:schemeClr>
                </a:solidFill>
              </a:rPr>
              <a:t>Reiweger</a:t>
            </a:r>
            <a:r>
              <a:rPr lang="nb-NO" sz="1400" dirty="0">
                <a:solidFill>
                  <a:schemeClr val="bg1">
                    <a:lumMod val="65000"/>
                  </a:schemeClr>
                </a:solidFill>
              </a:rPr>
              <a:t> &amp; Schweizer, 2013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sequ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46486"/>
            <a:ext cx="9144000" cy="5190826"/>
          </a:xfrm>
          <a:prstGeom prst="rect">
            <a:avLst/>
          </a:prstGeom>
        </p:spPr>
      </p:pic>
      <p:sp>
        <p:nvSpPr>
          <p:cNvPr id="13" name="Rektangel 12"/>
          <p:cNvSpPr/>
          <p:nvPr/>
        </p:nvSpPr>
        <p:spPr>
          <a:xfrm>
            <a:off x="6012160" y="6597352"/>
            <a:ext cx="2973635" cy="307777"/>
          </a:xfrm>
          <a:prstGeom prst="rect">
            <a:avLst/>
          </a:prstGeom>
        </p:spPr>
        <p:txBody>
          <a:bodyPr wrap="none">
            <a:spAutoFit/>
          </a:bodyPr>
          <a:lstStyle/>
          <a:p>
            <a:r>
              <a:rPr lang="nb-NO" sz="1400" dirty="0">
                <a:solidFill>
                  <a:schemeClr val="bg1">
                    <a:lumMod val="65000"/>
                  </a:schemeClr>
                </a:solidFill>
              </a:rPr>
              <a:t>Kilde: </a:t>
            </a:r>
            <a:r>
              <a:rPr lang="nb-NO" sz="1400" dirty="0" err="1">
                <a:solidFill>
                  <a:schemeClr val="bg1">
                    <a:lumMod val="65000"/>
                  </a:schemeClr>
                </a:solidFill>
              </a:rPr>
              <a:t>Reiweger</a:t>
            </a:r>
            <a:r>
              <a:rPr lang="nb-NO" sz="1400" dirty="0">
                <a:solidFill>
                  <a:schemeClr val="bg1">
                    <a:lumMod val="65000"/>
                  </a:schemeClr>
                </a:solidFill>
              </a:rPr>
              <a:t> &amp; Schweizer, 2013</a:t>
            </a:r>
          </a:p>
        </p:txBody>
      </p:sp>
      <p:sp>
        <p:nvSpPr>
          <p:cNvPr id="14" name="Tittel 13"/>
          <p:cNvSpPr>
            <a:spLocks noGrp="1"/>
          </p:cNvSpPr>
          <p:nvPr>
            <p:ph type="title"/>
          </p:nvPr>
        </p:nvSpPr>
        <p:spPr/>
        <p:txBody>
          <a:bodyPr/>
          <a:lstStyle/>
          <a:p>
            <a:r>
              <a:rPr lang="nb-NO" dirty="0"/>
              <a:t>Hastighetsanalyse av snøblokken</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Løsner et skred?</a:t>
            </a:r>
          </a:p>
        </p:txBody>
      </p:sp>
      <p:sp>
        <p:nvSpPr>
          <p:cNvPr id="3" name="Plassholder for innhold 2"/>
          <p:cNvSpPr>
            <a:spLocks noGrp="1"/>
          </p:cNvSpPr>
          <p:nvPr>
            <p:ph idx="1"/>
          </p:nvPr>
        </p:nvSpPr>
        <p:spPr/>
        <p:txBody>
          <a:bodyPr/>
          <a:lstStyle/>
          <a:p>
            <a:r>
              <a:rPr lang="nb-NO" dirty="0"/>
              <a:t>Etter brudd og bruddforplanting må friksjonen mellom bruddflatene overkommes før det går skred (&gt;30°)</a:t>
            </a:r>
          </a:p>
          <a:p>
            <a:r>
              <a:rPr lang="nb-NO" dirty="0"/>
              <a:t>Tykke flak gir høyere forplantningsevne</a:t>
            </a:r>
          </a:p>
          <a:p>
            <a:r>
              <a:rPr lang="nb-NO" dirty="0"/>
              <a:t>Fjernutløsning</a:t>
            </a:r>
          </a:p>
        </p:txBody>
      </p:sp>
      <p:sp>
        <p:nvSpPr>
          <p:cNvPr id="4" name="AutoShape 1027"/>
          <p:cNvSpPr>
            <a:spLocks noChangeArrowheads="1"/>
          </p:cNvSpPr>
          <p:nvPr/>
        </p:nvSpPr>
        <p:spPr bwMode="auto">
          <a:xfrm>
            <a:off x="4381500" y="4691063"/>
            <a:ext cx="519113" cy="588962"/>
          </a:xfrm>
          <a:prstGeom prst="triangle">
            <a:avLst>
              <a:gd name="adj" fmla="val 50000"/>
            </a:avLst>
          </a:prstGeom>
          <a:solidFill>
            <a:schemeClr val="tx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5" name="Line 1028"/>
          <p:cNvSpPr>
            <a:spLocks noChangeShapeType="1"/>
          </p:cNvSpPr>
          <p:nvPr/>
        </p:nvSpPr>
        <p:spPr bwMode="auto">
          <a:xfrm>
            <a:off x="2162175" y="4616450"/>
            <a:ext cx="5106988"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Avrundet rektangel 5"/>
          <p:cNvSpPr/>
          <p:nvPr/>
        </p:nvSpPr>
        <p:spPr>
          <a:xfrm>
            <a:off x="2162175" y="3645024"/>
            <a:ext cx="1689745" cy="864096"/>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Stress</a:t>
            </a:r>
          </a:p>
        </p:txBody>
      </p:sp>
      <p:sp>
        <p:nvSpPr>
          <p:cNvPr id="7" name="Avrundet rektangel 6"/>
          <p:cNvSpPr/>
          <p:nvPr/>
        </p:nvSpPr>
        <p:spPr>
          <a:xfrm>
            <a:off x="5580112" y="3645024"/>
            <a:ext cx="1689745" cy="864096"/>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800" dirty="0"/>
              <a:t>Styrke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0482" name="Rectangle 1026"/>
          <p:cNvSpPr>
            <a:spLocks noGrp="1" noChangeArrowheads="1"/>
          </p:cNvSpPr>
          <p:nvPr>
            <p:ph type="title"/>
          </p:nvPr>
        </p:nvSpPr>
        <p:spPr/>
        <p:txBody>
          <a:bodyPr/>
          <a:lstStyle/>
          <a:p>
            <a:pPr eaLnBrk="1" hangingPunct="1"/>
            <a:r>
              <a:rPr lang="en-US" altLang="en-US"/>
              <a:t>Factors that add/reduce stress</a:t>
            </a:r>
          </a:p>
        </p:txBody>
      </p:sp>
      <p:sp>
        <p:nvSpPr>
          <p:cNvPr id="478211" name="Rectangle 1027"/>
          <p:cNvSpPr>
            <a:spLocks noGrp="1" noChangeArrowheads="1"/>
          </p:cNvSpPr>
          <p:nvPr>
            <p:ph type="body" idx="1"/>
          </p:nvPr>
        </p:nvSpPr>
        <p:spPr>
          <a:xfrm>
            <a:off x="457200" y="1862286"/>
            <a:ext cx="4040188" cy="639762"/>
          </a:xfrm>
        </p:spPr>
        <p:txBody>
          <a:bodyPr/>
          <a:lstStyle/>
          <a:p>
            <a:pPr>
              <a:lnSpc>
                <a:spcPct val="90000"/>
              </a:lnSpc>
            </a:pPr>
            <a:r>
              <a:rPr lang="en-US" altLang="en-US" dirty="0"/>
              <a:t>Add stress or weaken strength*</a:t>
            </a:r>
          </a:p>
        </p:txBody>
      </p:sp>
      <p:sp>
        <p:nvSpPr>
          <p:cNvPr id="2" name="Plassholder for innhold 1"/>
          <p:cNvSpPr>
            <a:spLocks noGrp="1"/>
          </p:cNvSpPr>
          <p:nvPr>
            <p:ph sz="half" idx="2"/>
          </p:nvPr>
        </p:nvSpPr>
        <p:spPr>
          <a:xfrm>
            <a:off x="457200" y="2502048"/>
            <a:ext cx="4040188" cy="3951288"/>
          </a:xfrm>
        </p:spPr>
        <p:txBody>
          <a:bodyPr/>
          <a:lstStyle/>
          <a:p>
            <a:pPr lvl="1">
              <a:lnSpc>
                <a:spcPct val="90000"/>
              </a:lnSpc>
            </a:pPr>
            <a:r>
              <a:rPr lang="en-US" altLang="en-US" sz="2400" dirty="0"/>
              <a:t>Loading</a:t>
            </a:r>
          </a:p>
          <a:p>
            <a:pPr lvl="1">
              <a:lnSpc>
                <a:spcPct val="90000"/>
              </a:lnSpc>
            </a:pPr>
            <a:r>
              <a:rPr lang="en-US" altLang="en-US" sz="2400" dirty="0"/>
              <a:t>Slope angle</a:t>
            </a:r>
          </a:p>
          <a:p>
            <a:pPr lvl="1">
              <a:lnSpc>
                <a:spcPct val="90000"/>
              </a:lnSpc>
            </a:pPr>
            <a:r>
              <a:rPr lang="en-US" altLang="en-US" sz="2400" dirty="0"/>
              <a:t>Contour</a:t>
            </a:r>
          </a:p>
          <a:p>
            <a:pPr lvl="1">
              <a:lnSpc>
                <a:spcPct val="90000"/>
              </a:lnSpc>
            </a:pPr>
            <a:r>
              <a:rPr lang="en-US" altLang="en-US" sz="2400" dirty="0"/>
              <a:t>Diurnal temp. change</a:t>
            </a:r>
          </a:p>
          <a:p>
            <a:pPr lvl="1">
              <a:lnSpc>
                <a:spcPct val="90000"/>
              </a:lnSpc>
            </a:pPr>
            <a:r>
              <a:rPr lang="en-US" altLang="en-US" sz="2400" dirty="0"/>
              <a:t>Free water flow</a:t>
            </a:r>
          </a:p>
          <a:p>
            <a:pPr lvl="1">
              <a:lnSpc>
                <a:spcPct val="90000"/>
              </a:lnSpc>
            </a:pPr>
            <a:r>
              <a:rPr lang="en-US" altLang="en-US" sz="2400" dirty="0"/>
              <a:t>Metamorphism (faceting)</a:t>
            </a:r>
          </a:p>
        </p:txBody>
      </p:sp>
      <p:sp>
        <p:nvSpPr>
          <p:cNvPr id="478212" name="Rectangle 1028"/>
          <p:cNvSpPr>
            <a:spLocks noGrp="1" noChangeArrowheads="1"/>
          </p:cNvSpPr>
          <p:nvPr>
            <p:ph type="body" sz="quarter" idx="3"/>
          </p:nvPr>
        </p:nvSpPr>
        <p:spPr>
          <a:xfrm>
            <a:off x="4645025" y="1862286"/>
            <a:ext cx="4041775" cy="639762"/>
          </a:xfrm>
        </p:spPr>
        <p:txBody>
          <a:bodyPr/>
          <a:lstStyle/>
          <a:p>
            <a:pPr>
              <a:lnSpc>
                <a:spcPct val="90000"/>
              </a:lnSpc>
            </a:pPr>
            <a:r>
              <a:rPr lang="en-US" altLang="en-US" dirty="0"/>
              <a:t>Reduce stress or add strength*</a:t>
            </a:r>
          </a:p>
        </p:txBody>
      </p:sp>
      <p:sp>
        <p:nvSpPr>
          <p:cNvPr id="3" name="Plassholder for innhold 2"/>
          <p:cNvSpPr>
            <a:spLocks noGrp="1"/>
          </p:cNvSpPr>
          <p:nvPr>
            <p:ph sz="quarter" idx="4"/>
          </p:nvPr>
        </p:nvSpPr>
        <p:spPr>
          <a:xfrm>
            <a:off x="4645025" y="2502048"/>
            <a:ext cx="4041775" cy="3951288"/>
          </a:xfrm>
        </p:spPr>
        <p:txBody>
          <a:bodyPr/>
          <a:lstStyle/>
          <a:p>
            <a:pPr lvl="1">
              <a:lnSpc>
                <a:spcPct val="90000"/>
              </a:lnSpc>
            </a:pPr>
            <a:r>
              <a:rPr lang="en-US" altLang="en-US" sz="2400" dirty="0"/>
              <a:t>Surface Friction</a:t>
            </a:r>
          </a:p>
          <a:p>
            <a:pPr lvl="1">
              <a:lnSpc>
                <a:spcPct val="90000"/>
              </a:lnSpc>
            </a:pPr>
            <a:r>
              <a:rPr lang="en-US" altLang="en-US" sz="2400" dirty="0"/>
              <a:t>Settlement</a:t>
            </a:r>
          </a:p>
          <a:p>
            <a:pPr lvl="1">
              <a:lnSpc>
                <a:spcPct val="90000"/>
              </a:lnSpc>
            </a:pPr>
            <a:r>
              <a:rPr lang="en-US" altLang="en-US" sz="2400" dirty="0"/>
              <a:t>Anchors</a:t>
            </a:r>
          </a:p>
          <a:p>
            <a:pPr lvl="1">
              <a:lnSpc>
                <a:spcPct val="90000"/>
              </a:lnSpc>
            </a:pPr>
            <a:r>
              <a:rPr lang="en-US" altLang="en-US" sz="2400" dirty="0"/>
              <a:t>Metamorphism (rounding)</a:t>
            </a:r>
          </a:p>
          <a:p>
            <a:pPr lvl="1">
              <a:lnSpc>
                <a:spcPct val="90000"/>
              </a:lnSpc>
            </a:pPr>
            <a:r>
              <a:rPr lang="en-US" altLang="en-US" sz="2400" dirty="0"/>
              <a:t>Internal motion (deformation)</a:t>
            </a:r>
          </a:p>
        </p:txBody>
      </p:sp>
    </p:spTree>
    <p:extLst>
      <p:ext uri="{BB962C8B-B14F-4D97-AF65-F5344CB8AC3E}">
        <p14:creationId xmlns:p14="http://schemas.microsoft.com/office/powerpoint/2010/main" val="1543322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p:txBody>
          <a:bodyPr>
            <a:normAutofit fontScale="90000"/>
          </a:bodyPr>
          <a:lstStyle/>
          <a:p>
            <a:r>
              <a:rPr lang="nb-NO" dirty="0"/>
              <a:t>Stabilisering etter stort snøfall (eksisterende snødekke)</a:t>
            </a:r>
          </a:p>
        </p:txBody>
      </p:sp>
      <p:pic>
        <p:nvPicPr>
          <p:cNvPr id="7" name="Picture 4" descr="instability-type"/>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612000" y="1556054"/>
            <a:ext cx="7920000" cy="4721921"/>
          </a:xfrm>
          <a:prstGeom prst="rect">
            <a:avLst/>
          </a:prstGeom>
          <a:noFill/>
          <a:ln/>
        </p:spPr>
      </p:pic>
      <p:sp>
        <p:nvSpPr>
          <p:cNvPr id="8" name="TekstSylinder 7"/>
          <p:cNvSpPr txBox="1"/>
          <p:nvPr/>
        </p:nvSpPr>
        <p:spPr>
          <a:xfrm>
            <a:off x="7380312" y="6597352"/>
            <a:ext cx="1550104" cy="307777"/>
          </a:xfrm>
          <a:prstGeom prst="rect">
            <a:avLst/>
          </a:prstGeom>
          <a:noFill/>
        </p:spPr>
        <p:txBody>
          <a:bodyPr wrap="none" rtlCol="0">
            <a:spAutoFit/>
          </a:bodyPr>
          <a:lstStyle/>
          <a:p>
            <a:r>
              <a:rPr lang="nb-NO" sz="1400" dirty="0">
                <a:solidFill>
                  <a:schemeClr val="bg1">
                    <a:lumMod val="65000"/>
                  </a:schemeClr>
                </a:solidFill>
              </a:rPr>
              <a:t>© Bruce </a:t>
            </a:r>
            <a:r>
              <a:rPr lang="nb-NO" sz="1400" dirty="0" err="1">
                <a:solidFill>
                  <a:schemeClr val="bg1">
                    <a:lumMod val="65000"/>
                  </a:schemeClr>
                </a:solidFill>
              </a:rPr>
              <a:t>Tremper</a:t>
            </a:r>
            <a:endParaRPr lang="nb-NO" sz="1400" dirty="0">
              <a:solidFill>
                <a:schemeClr val="bg1">
                  <a:lumMod val="65000"/>
                </a:schemeClr>
              </a:solidFill>
            </a:endParaRPr>
          </a:p>
        </p:txBody>
      </p:sp>
    </p:spTree>
    <p:extLst>
      <p:ext uri="{BB962C8B-B14F-4D97-AF65-F5344CB8AC3E}">
        <p14:creationId xmlns:p14="http://schemas.microsoft.com/office/powerpoint/2010/main" val="1906127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instability-tim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612000" y="1557437"/>
            <a:ext cx="7920000" cy="4679875"/>
          </a:xfrm>
          <a:prstGeom prst="rect">
            <a:avLst/>
          </a:prstGeom>
          <a:noFill/>
          <a:ln/>
        </p:spPr>
      </p:pic>
      <p:sp>
        <p:nvSpPr>
          <p:cNvPr id="6" name="TekstSylinder 5"/>
          <p:cNvSpPr txBox="1"/>
          <p:nvPr/>
        </p:nvSpPr>
        <p:spPr>
          <a:xfrm>
            <a:off x="7452320" y="6597352"/>
            <a:ext cx="1550104" cy="307777"/>
          </a:xfrm>
          <a:prstGeom prst="rect">
            <a:avLst/>
          </a:prstGeom>
          <a:noFill/>
        </p:spPr>
        <p:txBody>
          <a:bodyPr wrap="none" rtlCol="0">
            <a:spAutoFit/>
          </a:bodyPr>
          <a:lstStyle/>
          <a:p>
            <a:r>
              <a:rPr lang="nb-NO" sz="1400" dirty="0">
                <a:solidFill>
                  <a:schemeClr val="bg1">
                    <a:lumMod val="65000"/>
                  </a:schemeClr>
                </a:solidFill>
              </a:rPr>
              <a:t>© Bruce </a:t>
            </a:r>
            <a:r>
              <a:rPr lang="nb-NO" sz="1400" dirty="0" err="1">
                <a:solidFill>
                  <a:schemeClr val="bg1">
                    <a:lumMod val="65000"/>
                  </a:schemeClr>
                </a:solidFill>
              </a:rPr>
              <a:t>Tremper</a:t>
            </a:r>
            <a:endParaRPr lang="nb-NO" sz="1400" dirty="0">
              <a:solidFill>
                <a:schemeClr val="bg1">
                  <a:lumMod val="65000"/>
                </a:schemeClr>
              </a:solidFill>
            </a:endParaRPr>
          </a:p>
        </p:txBody>
      </p:sp>
      <p:sp>
        <p:nvSpPr>
          <p:cNvPr id="7" name="Tittel 4"/>
          <p:cNvSpPr txBox="1">
            <a:spLocks/>
          </p:cNvSpPr>
          <p:nvPr/>
        </p:nvSpPr>
        <p:spPr bwMode="auto">
          <a:xfrm>
            <a:off x="476250" y="427038"/>
            <a:ext cx="84963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rmAutofit fontScale="97500" lnSpcReduction="10000"/>
          </a:bodyPr>
          <a:lstStyle>
            <a:lvl1pPr algn="l" rtl="0" eaLnBrk="1" fontAlgn="base" hangingPunct="1">
              <a:spcBef>
                <a:spcPct val="0"/>
              </a:spcBef>
              <a:spcAft>
                <a:spcPct val="0"/>
              </a:spcAft>
              <a:defRPr sz="3600" b="1">
                <a:solidFill>
                  <a:schemeClr val="tx2"/>
                </a:solidFill>
                <a:latin typeface="+mj-lt"/>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600" b="1">
                <a:solidFill>
                  <a:schemeClr val="tx2"/>
                </a:solidFill>
                <a:latin typeface="Arial" charset="0"/>
              </a:defRPr>
            </a:lvl6pPr>
            <a:lvl7pPr marL="914400" algn="l" rtl="0" eaLnBrk="1" fontAlgn="base" hangingPunct="1">
              <a:spcBef>
                <a:spcPct val="0"/>
              </a:spcBef>
              <a:spcAft>
                <a:spcPct val="0"/>
              </a:spcAft>
              <a:defRPr sz="3600" b="1">
                <a:solidFill>
                  <a:schemeClr val="tx2"/>
                </a:solidFill>
                <a:latin typeface="Arial" charset="0"/>
              </a:defRPr>
            </a:lvl7pPr>
            <a:lvl8pPr marL="1371600" algn="l" rtl="0" eaLnBrk="1" fontAlgn="base" hangingPunct="1">
              <a:spcBef>
                <a:spcPct val="0"/>
              </a:spcBef>
              <a:spcAft>
                <a:spcPct val="0"/>
              </a:spcAft>
              <a:defRPr sz="3600" b="1">
                <a:solidFill>
                  <a:schemeClr val="tx2"/>
                </a:solidFill>
                <a:latin typeface="Arial" charset="0"/>
              </a:defRPr>
            </a:lvl8pPr>
            <a:lvl9pPr marL="1828800" algn="l" rtl="0" eaLnBrk="1" fontAlgn="base" hangingPunct="1">
              <a:spcBef>
                <a:spcPct val="0"/>
              </a:spcBef>
              <a:spcAft>
                <a:spcPct val="0"/>
              </a:spcAft>
              <a:defRPr sz="3600" b="1">
                <a:solidFill>
                  <a:schemeClr val="tx2"/>
                </a:solidFill>
                <a:latin typeface="Arial" charset="0"/>
              </a:defRPr>
            </a:lvl9pPr>
          </a:lstStyle>
          <a:p>
            <a:r>
              <a:rPr lang="nb-NO" kern="0" dirty="0"/>
              <a:t>Stabilisering etter stort snøfall (temperatur / </a:t>
            </a:r>
            <a:r>
              <a:rPr lang="nb-NO" kern="0" dirty="0" err="1"/>
              <a:t>snøklima</a:t>
            </a:r>
            <a:r>
              <a:rPr lang="nb-NO" kern="0" dirty="0"/>
              <a:t>)</a:t>
            </a:r>
          </a:p>
        </p:txBody>
      </p:sp>
    </p:spTree>
    <p:extLst>
      <p:ext uri="{BB962C8B-B14F-4D97-AF65-F5344CB8AC3E}">
        <p14:creationId xmlns:p14="http://schemas.microsoft.com/office/powerpoint/2010/main" val="3038011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nb-NO" dirty="0"/>
              <a:t>Snø er…</a:t>
            </a:r>
          </a:p>
        </p:txBody>
      </p:sp>
      <p:sp>
        <p:nvSpPr>
          <p:cNvPr id="5" name="Plassholder for innhold 4"/>
          <p:cNvSpPr>
            <a:spLocks noGrp="1"/>
          </p:cNvSpPr>
          <p:nvPr>
            <p:ph idx="1"/>
          </p:nvPr>
        </p:nvSpPr>
        <p:spPr/>
        <p:txBody>
          <a:bodyPr/>
          <a:lstStyle/>
          <a:p>
            <a:r>
              <a:rPr lang="nb-NO" dirty="0"/>
              <a:t>et porøs material</a:t>
            </a:r>
          </a:p>
          <a:p>
            <a:r>
              <a:rPr lang="nb-NO" dirty="0"/>
              <a:t>aldri varmere enn 0 °C</a:t>
            </a:r>
          </a:p>
          <a:p>
            <a:r>
              <a:rPr lang="nb-NO" dirty="0"/>
              <a:t>en god isolator for varme</a:t>
            </a:r>
          </a:p>
          <a:p>
            <a:r>
              <a:rPr lang="nb-NO" dirty="0"/>
              <a:t>en god reflektor for lys</a:t>
            </a:r>
          </a:p>
          <a:p>
            <a:endParaRPr lang="nb-NO" dirty="0"/>
          </a:p>
        </p:txBody>
      </p:sp>
      <p:pic>
        <p:nvPicPr>
          <p:cNvPr id="6" name="Picture 2" descr="tiefenreif_52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63992" y="3789295"/>
            <a:ext cx="2304000" cy="2304001"/>
          </a:xfrm>
          <a:prstGeom prst="rect">
            <a:avLst/>
          </a:prstGeom>
          <a:noFill/>
        </p:spPr>
      </p:pic>
      <p:sp>
        <p:nvSpPr>
          <p:cNvPr id="7" name="TekstSylinder 6"/>
          <p:cNvSpPr txBox="1"/>
          <p:nvPr/>
        </p:nvSpPr>
        <p:spPr>
          <a:xfrm>
            <a:off x="3568531" y="3861048"/>
            <a:ext cx="1723549" cy="369332"/>
          </a:xfrm>
          <a:prstGeom prst="rect">
            <a:avLst/>
          </a:prstGeom>
          <a:noFill/>
        </p:spPr>
        <p:txBody>
          <a:bodyPr wrap="none" rtlCol="0">
            <a:spAutoFit/>
          </a:bodyPr>
          <a:lstStyle/>
          <a:p>
            <a:r>
              <a:rPr lang="nb-NO" dirty="0"/>
              <a:t>Begerkrystaller</a:t>
            </a:r>
          </a:p>
        </p:txBody>
      </p:sp>
      <p:pic>
        <p:nvPicPr>
          <p:cNvPr id="8" name="Picture 4" descr="neuschnee_52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63992" y="1412776"/>
            <a:ext cx="2304000" cy="2304001"/>
          </a:xfrm>
          <a:prstGeom prst="rect">
            <a:avLst/>
          </a:prstGeom>
          <a:noFill/>
        </p:spPr>
      </p:pic>
      <p:sp>
        <p:nvSpPr>
          <p:cNvPr id="9" name="TekstSylinder 8"/>
          <p:cNvSpPr txBox="1"/>
          <p:nvPr/>
        </p:nvSpPr>
        <p:spPr>
          <a:xfrm>
            <a:off x="4788024" y="1403484"/>
            <a:ext cx="851515" cy="369332"/>
          </a:xfrm>
          <a:prstGeom prst="rect">
            <a:avLst/>
          </a:prstGeom>
          <a:noFill/>
        </p:spPr>
        <p:txBody>
          <a:bodyPr wrap="none" rtlCol="0">
            <a:spAutoFit/>
          </a:bodyPr>
          <a:lstStyle/>
          <a:p>
            <a:r>
              <a:rPr lang="nb-NO" dirty="0"/>
              <a:t>Nysnø</a:t>
            </a:r>
          </a:p>
        </p:txBody>
      </p:sp>
      <p:pic>
        <p:nvPicPr>
          <p:cNvPr id="10" name="Picture 6" descr="runkdkörnig_52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32496" y="1412776"/>
            <a:ext cx="2304000" cy="2304001"/>
          </a:xfrm>
          <a:prstGeom prst="rect">
            <a:avLst/>
          </a:prstGeom>
          <a:noFill/>
        </p:spPr>
      </p:pic>
      <p:sp>
        <p:nvSpPr>
          <p:cNvPr id="11" name="TekstSylinder 10"/>
          <p:cNvSpPr txBox="1"/>
          <p:nvPr/>
        </p:nvSpPr>
        <p:spPr>
          <a:xfrm>
            <a:off x="7092280" y="1259468"/>
            <a:ext cx="1809150" cy="369332"/>
          </a:xfrm>
          <a:prstGeom prst="rect">
            <a:avLst/>
          </a:prstGeom>
          <a:noFill/>
        </p:spPr>
        <p:txBody>
          <a:bodyPr wrap="none" rtlCol="0">
            <a:spAutoFit/>
          </a:bodyPr>
          <a:lstStyle/>
          <a:p>
            <a:r>
              <a:rPr lang="nb-NO" dirty="0"/>
              <a:t>Avrundete korn</a:t>
            </a:r>
          </a:p>
        </p:txBody>
      </p:sp>
      <p:pic>
        <p:nvPicPr>
          <p:cNvPr id="12" name="Picture 8" descr="nassschnee_520"/>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32496" y="3789295"/>
            <a:ext cx="2304000" cy="2304001"/>
          </a:xfrm>
          <a:prstGeom prst="rect">
            <a:avLst/>
          </a:prstGeom>
          <a:noFill/>
        </p:spPr>
      </p:pic>
      <p:sp>
        <p:nvSpPr>
          <p:cNvPr id="13" name="TekstSylinder 12"/>
          <p:cNvSpPr txBox="1"/>
          <p:nvPr/>
        </p:nvSpPr>
        <p:spPr>
          <a:xfrm>
            <a:off x="6688589" y="3779748"/>
            <a:ext cx="979755" cy="369332"/>
          </a:xfrm>
          <a:prstGeom prst="rect">
            <a:avLst/>
          </a:prstGeom>
          <a:noFill/>
        </p:spPr>
        <p:txBody>
          <a:bodyPr wrap="none" rtlCol="0">
            <a:spAutoFit/>
          </a:bodyPr>
          <a:lstStyle/>
          <a:p>
            <a:r>
              <a:rPr lang="nb-NO" dirty="0"/>
              <a:t>Våt snø</a:t>
            </a:r>
          </a:p>
        </p:txBody>
      </p:sp>
      <p:sp>
        <p:nvSpPr>
          <p:cNvPr id="14" name="TekstSylinder 13"/>
          <p:cNvSpPr txBox="1"/>
          <p:nvPr/>
        </p:nvSpPr>
        <p:spPr>
          <a:xfrm>
            <a:off x="7952673" y="6001543"/>
            <a:ext cx="1011815" cy="307777"/>
          </a:xfrm>
          <a:prstGeom prst="rect">
            <a:avLst/>
          </a:prstGeom>
          <a:noFill/>
        </p:spPr>
        <p:txBody>
          <a:bodyPr wrap="none" rtlCol="0">
            <a:spAutoFit/>
          </a:bodyPr>
          <a:lstStyle/>
          <a:p>
            <a:r>
              <a:rPr lang="nb-NO" sz="1400" dirty="0">
                <a:solidFill>
                  <a:schemeClr val="bg1">
                    <a:lumMod val="65000"/>
                  </a:schemeClr>
                </a:solidFill>
              </a:rPr>
              <a:t>Kilde: SLF</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323850" y="-27384"/>
            <a:ext cx="8496300" cy="1143000"/>
          </a:xfrm>
        </p:spPr>
        <p:txBody>
          <a:bodyPr/>
          <a:lstStyle/>
          <a:p>
            <a:r>
              <a:rPr lang="nb-NO" dirty="0"/>
              <a:t>Løssnøskred</a:t>
            </a:r>
          </a:p>
        </p:txBody>
      </p:sp>
      <p:sp>
        <p:nvSpPr>
          <p:cNvPr id="5" name="Plassholder for innhold 4"/>
          <p:cNvSpPr>
            <a:spLocks noGrp="1"/>
          </p:cNvSpPr>
          <p:nvPr>
            <p:ph idx="1"/>
          </p:nvPr>
        </p:nvSpPr>
        <p:spPr>
          <a:xfrm>
            <a:off x="323850" y="1124744"/>
            <a:ext cx="8496300" cy="4060825"/>
          </a:xfrm>
        </p:spPr>
        <p:txBody>
          <a:bodyPr/>
          <a:lstStyle/>
          <a:p>
            <a:r>
              <a:rPr lang="nb-NO" dirty="0"/>
              <a:t>I løs snø er bindingene mellom krystallene svake, altså typisk i nysnø eller våt snø.</a:t>
            </a:r>
          </a:p>
          <a:p>
            <a:r>
              <a:rPr lang="nb-NO" dirty="0"/>
              <a:t>Løssnøskred blir utløst når terrenget er bratt nok til at holdekreftene mellom snøkrystallene blir overvunnet.</a:t>
            </a:r>
          </a:p>
          <a:p>
            <a:r>
              <a:rPr lang="nb-NO" dirty="0"/>
              <a:t>Løssnøskred initieres i et punkt og sprer seg ut nedover henget.</a:t>
            </a:r>
          </a:p>
          <a:p>
            <a:pPr>
              <a:buNone/>
            </a:pPr>
            <a:endParaRPr lang="nb-NO" dirty="0"/>
          </a:p>
          <a:p>
            <a:pPr>
              <a:buNone/>
            </a:pPr>
            <a:endParaRPr lang="nb-NO" dirty="0"/>
          </a:p>
        </p:txBody>
      </p:sp>
      <p:pic>
        <p:nvPicPr>
          <p:cNvPr id="164866" name="Picture 2" descr="http://www.avalanches.org/uploads/pics/Lockerschneelawine_1_0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48064" y="3789040"/>
            <a:ext cx="3711270" cy="2448000"/>
          </a:xfrm>
          <a:prstGeom prst="rect">
            <a:avLst/>
          </a:prstGeom>
          <a:noFill/>
        </p:spPr>
      </p:pic>
      <p:sp>
        <p:nvSpPr>
          <p:cNvPr id="7" name="TekstSylinder 6"/>
          <p:cNvSpPr txBox="1"/>
          <p:nvPr/>
        </p:nvSpPr>
        <p:spPr>
          <a:xfrm>
            <a:off x="1187624" y="5013176"/>
            <a:ext cx="3506088" cy="646331"/>
          </a:xfrm>
          <a:prstGeom prst="rect">
            <a:avLst/>
          </a:prstGeom>
          <a:noFill/>
        </p:spPr>
        <p:txBody>
          <a:bodyPr wrap="none" rtlCol="0">
            <a:spAutoFit/>
          </a:bodyPr>
          <a:lstStyle/>
          <a:p>
            <a:r>
              <a:rPr lang="nb-NO" dirty="0">
                <a:solidFill>
                  <a:srgbClr val="FF0000"/>
                </a:solidFill>
              </a:rPr>
              <a:t>Oppstår oftest under eller etter</a:t>
            </a:r>
          </a:p>
          <a:p>
            <a:r>
              <a:rPr lang="nb-NO" dirty="0">
                <a:solidFill>
                  <a:srgbClr val="FF0000"/>
                </a:solidFill>
              </a:rPr>
              <a:t>intense snøfall eller oppvarming.</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Våte skred</a:t>
            </a:r>
          </a:p>
        </p:txBody>
      </p:sp>
      <p:sp>
        <p:nvSpPr>
          <p:cNvPr id="3" name="Plassholder for tekst 2"/>
          <p:cNvSpPr>
            <a:spLocks noGrp="1"/>
          </p:cNvSpPr>
          <p:nvPr>
            <p:ph type="body" idx="1"/>
          </p:nvPr>
        </p:nvSpPr>
        <p:spPr/>
        <p:txBody>
          <a:bodyPr/>
          <a:lstStyle/>
          <a:p>
            <a:endParaRPr lang="nb-NO"/>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1520" y="404664"/>
            <a:ext cx="8640000" cy="5774364"/>
          </a:xfrm>
          <a:prstGeom prst="rect">
            <a:avLst/>
          </a:prstGeom>
        </p:spPr>
      </p:pic>
      <p:sp>
        <p:nvSpPr>
          <p:cNvPr id="5" name="Rektangel 4"/>
          <p:cNvSpPr/>
          <p:nvPr/>
        </p:nvSpPr>
        <p:spPr>
          <a:xfrm>
            <a:off x="7020272" y="6597352"/>
            <a:ext cx="1944507" cy="307777"/>
          </a:xfrm>
          <a:prstGeom prst="rect">
            <a:avLst/>
          </a:prstGeom>
        </p:spPr>
        <p:txBody>
          <a:bodyPr wrap="none">
            <a:spAutoFit/>
          </a:bodyPr>
          <a:lstStyle/>
          <a:p>
            <a:r>
              <a:rPr lang="nb-NO" sz="1400" dirty="0">
                <a:solidFill>
                  <a:schemeClr val="bg1">
                    <a:lumMod val="65000"/>
                  </a:schemeClr>
                </a:solidFill>
              </a:rPr>
              <a:t>Source: </a:t>
            </a:r>
            <a:r>
              <a:rPr lang="nb-NO" sz="1400" dirty="0" err="1">
                <a:solidFill>
                  <a:schemeClr val="bg1">
                    <a:lumMod val="65000"/>
                  </a:schemeClr>
                </a:solidFill>
              </a:rPr>
              <a:t>Mitterer</a:t>
            </a:r>
            <a:r>
              <a:rPr lang="nb-NO" sz="1400" dirty="0">
                <a:solidFill>
                  <a:schemeClr val="bg1">
                    <a:lumMod val="65000"/>
                  </a:schemeClr>
                </a:solidFill>
              </a:rPr>
              <a:t>, 2012</a:t>
            </a:r>
          </a:p>
        </p:txBody>
      </p:sp>
      <p:sp>
        <p:nvSpPr>
          <p:cNvPr id="6" name="TekstSylinder 5"/>
          <p:cNvSpPr txBox="1"/>
          <p:nvPr/>
        </p:nvSpPr>
        <p:spPr>
          <a:xfrm>
            <a:off x="1537355" y="116632"/>
            <a:ext cx="6069290" cy="400110"/>
          </a:xfrm>
          <a:prstGeom prst="rect">
            <a:avLst/>
          </a:prstGeom>
          <a:noFill/>
        </p:spPr>
        <p:txBody>
          <a:bodyPr wrap="none" rtlCol="0">
            <a:spAutoFit/>
          </a:bodyPr>
          <a:lstStyle/>
          <a:p>
            <a:r>
              <a:rPr lang="en-US" sz="2000" dirty="0"/>
              <a:t>Conceptual model of wet-snow avalanche formation</a:t>
            </a:r>
          </a:p>
        </p:txBody>
      </p:sp>
    </p:spTree>
    <p:extLst>
      <p:ext uri="{BB962C8B-B14F-4D97-AF65-F5344CB8AC3E}">
        <p14:creationId xmlns:p14="http://schemas.microsoft.com/office/powerpoint/2010/main" val="4281528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23850" y="260648"/>
            <a:ext cx="8496300" cy="1143000"/>
          </a:xfrm>
        </p:spPr>
        <p:txBody>
          <a:bodyPr/>
          <a:lstStyle/>
          <a:p>
            <a:r>
              <a:rPr lang="en-US" dirty="0" err="1"/>
              <a:t>Typisk</a:t>
            </a:r>
            <a:r>
              <a:rPr lang="en-US" dirty="0"/>
              <a:t> for </a:t>
            </a:r>
            <a:r>
              <a:rPr lang="en-US" dirty="0" err="1"/>
              <a:t>våte</a:t>
            </a:r>
            <a:r>
              <a:rPr lang="en-US" dirty="0"/>
              <a:t> </a:t>
            </a:r>
            <a:r>
              <a:rPr lang="en-US" dirty="0" err="1"/>
              <a:t>snøskred</a:t>
            </a:r>
            <a:endParaRPr lang="en-US" dirty="0"/>
          </a:p>
        </p:txBody>
      </p:sp>
      <p:sp>
        <p:nvSpPr>
          <p:cNvPr id="3" name="Plassholder for innhold 2"/>
          <p:cNvSpPr>
            <a:spLocks noGrp="1"/>
          </p:cNvSpPr>
          <p:nvPr>
            <p:ph idx="1"/>
          </p:nvPr>
        </p:nvSpPr>
        <p:spPr>
          <a:xfrm>
            <a:off x="323850" y="1628800"/>
            <a:ext cx="8496300" cy="4060825"/>
          </a:xfrm>
        </p:spPr>
        <p:txBody>
          <a:bodyPr/>
          <a:lstStyle/>
          <a:p>
            <a:r>
              <a:rPr lang="nb-NO" dirty="0"/>
              <a:t>Ofte naturlig utløst</a:t>
            </a:r>
          </a:p>
          <a:p>
            <a:r>
              <a:rPr lang="nb-NO" dirty="0"/>
              <a:t>Sakte(re)</a:t>
            </a:r>
          </a:p>
          <a:p>
            <a:r>
              <a:rPr lang="nb-NO" dirty="0"/>
              <a:t>Kortere utløp (men avhengig av LWC)</a:t>
            </a:r>
          </a:p>
          <a:p>
            <a:r>
              <a:rPr lang="nb-NO" dirty="0"/>
              <a:t>Høyere tetthet (mer skadelig)</a:t>
            </a:r>
          </a:p>
          <a:p>
            <a:r>
              <a:rPr lang="nb-NO" dirty="0"/>
              <a:t>Utløsning i slakt terreng (&lt;30°) mulig</a:t>
            </a:r>
          </a:p>
        </p:txBody>
      </p:sp>
      <p:pic>
        <p:nvPicPr>
          <p:cNvPr id="5" name="Plassholder for innhold 9" descr="SLF10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51820" y="4005064"/>
            <a:ext cx="3240360" cy="2164559"/>
          </a:xfrm>
          <a:prstGeom prst="rect">
            <a:avLst/>
          </a:prstGeom>
        </p:spPr>
      </p:pic>
    </p:spTree>
    <p:extLst>
      <p:ext uri="{BB962C8B-B14F-4D97-AF65-F5344CB8AC3E}">
        <p14:creationId xmlns:p14="http://schemas.microsoft.com/office/powerpoint/2010/main" val="9599882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0222" y="2472139"/>
            <a:ext cx="8430260" cy="3744416"/>
          </a:xfrm>
          <a:prstGeom prst="rect">
            <a:avLst/>
          </a:prstGeom>
        </p:spPr>
      </p:pic>
      <p:sp>
        <p:nvSpPr>
          <p:cNvPr id="2" name="Tittel 1"/>
          <p:cNvSpPr>
            <a:spLocks noGrp="1"/>
          </p:cNvSpPr>
          <p:nvPr>
            <p:ph type="title"/>
          </p:nvPr>
        </p:nvSpPr>
        <p:spPr/>
        <p:txBody>
          <a:bodyPr/>
          <a:lstStyle/>
          <a:p>
            <a:r>
              <a:rPr lang="en-US" dirty="0" err="1"/>
              <a:t>Våtsnøskred</a:t>
            </a:r>
            <a:r>
              <a:rPr lang="en-US" dirty="0"/>
              <a:t> </a:t>
            </a:r>
            <a:r>
              <a:rPr lang="en-US" dirty="0" err="1"/>
              <a:t>syklus</a:t>
            </a:r>
            <a:r>
              <a:rPr lang="en-US" dirty="0"/>
              <a:t> (</a:t>
            </a:r>
            <a:r>
              <a:rPr lang="en-US" dirty="0" err="1"/>
              <a:t>regn</a:t>
            </a:r>
            <a:r>
              <a:rPr lang="en-US" dirty="0"/>
              <a:t> </a:t>
            </a:r>
            <a:r>
              <a:rPr lang="en-US" dirty="0" err="1"/>
              <a:t>på</a:t>
            </a:r>
            <a:r>
              <a:rPr lang="en-US" dirty="0"/>
              <a:t> </a:t>
            </a:r>
            <a:r>
              <a:rPr lang="en-US" dirty="0" err="1"/>
              <a:t>snø</a:t>
            </a:r>
            <a:r>
              <a:rPr lang="en-US" dirty="0"/>
              <a:t>)</a:t>
            </a:r>
          </a:p>
        </p:txBody>
      </p:sp>
      <p:pic>
        <p:nvPicPr>
          <p:cNvPr id="3" name="Bilde 2"/>
          <p:cNvPicPr>
            <a:picLocks noChangeAspect="1"/>
          </p:cNvPicPr>
          <p:nvPr/>
        </p:nvPicPr>
        <p:blipFill rotWithShape="1">
          <a:blip r:embed="rId4" cstate="email">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557554" y="2709080"/>
            <a:ext cx="1422158" cy="1440000"/>
          </a:xfrm>
          <a:prstGeom prst="rect">
            <a:avLst/>
          </a:prstGeom>
        </p:spPr>
      </p:pic>
      <p:pic>
        <p:nvPicPr>
          <p:cNvPr id="4" name="Bilde 3"/>
          <p:cNvPicPr>
            <a:picLocks noChangeAspect="1"/>
          </p:cNvPicPr>
          <p:nvPr/>
        </p:nvPicPr>
        <p:blipFill rotWithShape="1">
          <a:blip r:embed="rId5" cstate="email">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1763688" y="1628960"/>
            <a:ext cx="1476164" cy="1440000"/>
          </a:xfrm>
          <a:prstGeom prst="rect">
            <a:avLst/>
          </a:prstGeom>
        </p:spPr>
      </p:pic>
      <p:pic>
        <p:nvPicPr>
          <p:cNvPr id="5" name="Bilde 4"/>
          <p:cNvPicPr>
            <a:picLocks noChangeAspect="1"/>
          </p:cNvPicPr>
          <p:nvPr/>
        </p:nvPicPr>
        <p:blipFill rotWithShape="1">
          <a:blip r:embed="rId6" cstate="email">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6367244" y="3069120"/>
            <a:ext cx="1386154" cy="1440000"/>
          </a:xfrm>
          <a:prstGeom prst="rect">
            <a:avLst/>
          </a:prstGeom>
        </p:spPr>
      </p:pic>
      <p:pic>
        <p:nvPicPr>
          <p:cNvPr id="6" name="Bilde 5"/>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401870" y="1268920"/>
            <a:ext cx="1458162" cy="1440000"/>
          </a:xfrm>
          <a:prstGeom prst="rect">
            <a:avLst/>
          </a:prstGeom>
        </p:spPr>
      </p:pic>
      <p:sp>
        <p:nvSpPr>
          <p:cNvPr id="9" name="TekstSylinder 8"/>
          <p:cNvSpPr txBox="1"/>
          <p:nvPr/>
        </p:nvSpPr>
        <p:spPr>
          <a:xfrm rot="16200000">
            <a:off x="-1470312" y="4159681"/>
            <a:ext cx="3531736" cy="369332"/>
          </a:xfrm>
          <a:prstGeom prst="rect">
            <a:avLst/>
          </a:prstGeom>
          <a:noFill/>
        </p:spPr>
        <p:txBody>
          <a:bodyPr wrap="none" rtlCol="0">
            <a:spAutoFit/>
          </a:bodyPr>
          <a:lstStyle/>
          <a:p>
            <a:r>
              <a:rPr lang="nb-NO" dirty="0"/>
              <a:t>Sannsynlighet for skredutløsning</a:t>
            </a:r>
            <a:endParaRPr lang="en-US" dirty="0"/>
          </a:p>
        </p:txBody>
      </p:sp>
      <p:sp>
        <p:nvSpPr>
          <p:cNvPr id="11" name="TekstSylinder 10"/>
          <p:cNvSpPr txBox="1"/>
          <p:nvPr/>
        </p:nvSpPr>
        <p:spPr>
          <a:xfrm>
            <a:off x="617147" y="4580968"/>
            <a:ext cx="1699504" cy="338554"/>
          </a:xfrm>
          <a:prstGeom prst="rect">
            <a:avLst/>
          </a:prstGeom>
          <a:noFill/>
        </p:spPr>
        <p:txBody>
          <a:bodyPr wrap="none" rtlCol="0">
            <a:spAutoFit/>
          </a:bodyPr>
          <a:lstStyle/>
          <a:p>
            <a:r>
              <a:rPr lang="nb-NO" sz="1600" dirty="0"/>
              <a:t>Utgangsstabilitet</a:t>
            </a:r>
          </a:p>
        </p:txBody>
      </p:sp>
      <p:sp>
        <p:nvSpPr>
          <p:cNvPr id="12" name="TekstSylinder 11"/>
          <p:cNvSpPr txBox="1"/>
          <p:nvPr/>
        </p:nvSpPr>
        <p:spPr>
          <a:xfrm>
            <a:off x="7308304" y="4919522"/>
            <a:ext cx="1051891" cy="830997"/>
          </a:xfrm>
          <a:prstGeom prst="rect">
            <a:avLst/>
          </a:prstGeom>
          <a:noFill/>
        </p:spPr>
        <p:txBody>
          <a:bodyPr wrap="none" rtlCol="0">
            <a:spAutoFit/>
          </a:bodyPr>
          <a:lstStyle/>
          <a:p>
            <a:r>
              <a:rPr lang="nb-NO" sz="1600" dirty="0"/>
              <a:t>Tilbake til</a:t>
            </a:r>
          </a:p>
          <a:p>
            <a:r>
              <a:rPr lang="nb-NO" sz="1600" dirty="0"/>
              <a:t>(økt ?)</a:t>
            </a:r>
          </a:p>
          <a:p>
            <a:r>
              <a:rPr lang="nb-NO" sz="1600" dirty="0"/>
              <a:t>stabilitet</a:t>
            </a:r>
          </a:p>
        </p:txBody>
      </p:sp>
      <p:sp>
        <p:nvSpPr>
          <p:cNvPr id="13" name="TekstSylinder 12"/>
          <p:cNvSpPr txBox="1"/>
          <p:nvPr/>
        </p:nvSpPr>
        <p:spPr>
          <a:xfrm>
            <a:off x="3532854" y="3045804"/>
            <a:ext cx="1095172" cy="584775"/>
          </a:xfrm>
          <a:prstGeom prst="rect">
            <a:avLst/>
          </a:prstGeom>
          <a:noFill/>
        </p:spPr>
        <p:txBody>
          <a:bodyPr wrap="none" rtlCol="0">
            <a:spAutoFit/>
          </a:bodyPr>
          <a:lstStyle/>
          <a:p>
            <a:r>
              <a:rPr lang="nb-NO" sz="1600" dirty="0"/>
              <a:t>Raskt</a:t>
            </a:r>
          </a:p>
          <a:p>
            <a:r>
              <a:rPr lang="nb-NO" sz="1600" dirty="0"/>
              <a:t>svekking?</a:t>
            </a:r>
          </a:p>
        </p:txBody>
      </p:sp>
      <p:sp>
        <p:nvSpPr>
          <p:cNvPr id="14" name="TekstSylinder 13"/>
          <p:cNvSpPr txBox="1"/>
          <p:nvPr/>
        </p:nvSpPr>
        <p:spPr>
          <a:xfrm>
            <a:off x="2627784" y="3865171"/>
            <a:ext cx="1072730" cy="1077218"/>
          </a:xfrm>
          <a:prstGeom prst="rect">
            <a:avLst/>
          </a:prstGeom>
          <a:noFill/>
        </p:spPr>
        <p:txBody>
          <a:bodyPr wrap="none" rtlCol="0">
            <a:spAutoFit/>
          </a:bodyPr>
          <a:lstStyle/>
          <a:p>
            <a:r>
              <a:rPr lang="nb-NO" sz="1600" dirty="0"/>
              <a:t>Økende</a:t>
            </a:r>
            <a:endParaRPr lang="en-US" sz="1600" dirty="0"/>
          </a:p>
          <a:p>
            <a:r>
              <a:rPr lang="en-US" sz="1600" dirty="0"/>
              <a:t>stress;</a:t>
            </a:r>
          </a:p>
          <a:p>
            <a:r>
              <a:rPr lang="nb-NO" sz="1600" dirty="0"/>
              <a:t>Minkende</a:t>
            </a:r>
          </a:p>
          <a:p>
            <a:r>
              <a:rPr lang="nb-NO" sz="1600" dirty="0"/>
              <a:t>styrke</a:t>
            </a:r>
          </a:p>
        </p:txBody>
      </p:sp>
      <p:sp>
        <p:nvSpPr>
          <p:cNvPr id="7" name="TekstSylinder 6"/>
          <p:cNvSpPr txBox="1"/>
          <p:nvPr/>
        </p:nvSpPr>
        <p:spPr>
          <a:xfrm>
            <a:off x="1343156" y="5018915"/>
            <a:ext cx="312906" cy="369332"/>
          </a:xfrm>
          <a:prstGeom prst="rect">
            <a:avLst/>
          </a:prstGeom>
          <a:noFill/>
        </p:spPr>
        <p:txBody>
          <a:bodyPr wrap="none" rtlCol="0">
            <a:spAutoFit/>
          </a:bodyPr>
          <a:lstStyle/>
          <a:p>
            <a:r>
              <a:rPr lang="en-US" dirty="0"/>
              <a:t>?</a:t>
            </a:r>
          </a:p>
        </p:txBody>
      </p:sp>
    </p:spTree>
    <p:extLst>
      <p:ext uri="{BB962C8B-B14F-4D97-AF65-F5344CB8AC3E}">
        <p14:creationId xmlns:p14="http://schemas.microsoft.com/office/powerpoint/2010/main" val="23685176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pPr algn="ctr"/>
            <a:r>
              <a:rPr lang="en-US" sz="4800" dirty="0" err="1"/>
              <a:t>Tid</a:t>
            </a:r>
            <a:r>
              <a:rPr lang="en-US" sz="4800" dirty="0"/>
              <a:t> &amp; timing </a:t>
            </a:r>
            <a:r>
              <a:rPr lang="en-US" sz="4800" dirty="0" err="1"/>
              <a:t>er</a:t>
            </a:r>
            <a:r>
              <a:rPr lang="en-US" sz="4800" dirty="0"/>
              <a:t> </a:t>
            </a:r>
            <a:r>
              <a:rPr lang="en-US" sz="4800" dirty="0" err="1"/>
              <a:t>viktig</a:t>
            </a:r>
            <a:r>
              <a:rPr lang="en-US" sz="4800" dirty="0"/>
              <a:t>!</a:t>
            </a:r>
          </a:p>
        </p:txBody>
      </p:sp>
      <p:sp>
        <p:nvSpPr>
          <p:cNvPr id="2" name="Plassholder for tekst 1"/>
          <p:cNvSpPr>
            <a:spLocks noGrp="1"/>
          </p:cNvSpPr>
          <p:nvPr>
            <p:ph type="body" idx="1"/>
          </p:nvPr>
        </p:nvSpPr>
        <p:spPr>
          <a:xfrm>
            <a:off x="457200" y="2204864"/>
            <a:ext cx="4040188" cy="639762"/>
          </a:xfrm>
        </p:spPr>
        <p:txBody>
          <a:bodyPr/>
          <a:lstStyle/>
          <a:p>
            <a:r>
              <a:rPr lang="en-US" dirty="0" err="1"/>
              <a:t>Økende</a:t>
            </a:r>
            <a:r>
              <a:rPr lang="en-US" dirty="0"/>
              <a:t> </a:t>
            </a:r>
            <a:r>
              <a:rPr lang="en-US" dirty="0" err="1"/>
              <a:t>ustabilitet</a:t>
            </a:r>
            <a:endParaRPr lang="en-US" dirty="0"/>
          </a:p>
        </p:txBody>
      </p:sp>
      <p:sp>
        <p:nvSpPr>
          <p:cNvPr id="3" name="Plassholder for innhold 2"/>
          <p:cNvSpPr>
            <a:spLocks noGrp="1"/>
          </p:cNvSpPr>
          <p:nvPr>
            <p:ph sz="half" idx="2"/>
          </p:nvPr>
        </p:nvSpPr>
        <p:spPr>
          <a:xfrm>
            <a:off x="457200" y="3006104"/>
            <a:ext cx="4040188" cy="3087192"/>
          </a:xfrm>
        </p:spPr>
        <p:txBody>
          <a:bodyPr/>
          <a:lstStyle/>
          <a:p>
            <a:r>
              <a:rPr lang="nb-NO" dirty="0"/>
              <a:t>Intensitet av vanntilførselen</a:t>
            </a:r>
          </a:p>
          <a:p>
            <a:r>
              <a:rPr lang="nb-NO" dirty="0"/>
              <a:t>Hastighet av oppvarmingen</a:t>
            </a:r>
          </a:p>
          <a:p>
            <a:r>
              <a:rPr lang="nb-NO" dirty="0"/>
              <a:t>Eksisterende ustabilitet og hvor den er i snødekket (stratigrafi)</a:t>
            </a:r>
          </a:p>
        </p:txBody>
      </p:sp>
      <p:sp>
        <p:nvSpPr>
          <p:cNvPr id="5" name="Plassholder for tekst 4"/>
          <p:cNvSpPr>
            <a:spLocks noGrp="1"/>
          </p:cNvSpPr>
          <p:nvPr>
            <p:ph type="body" sz="quarter" idx="3"/>
          </p:nvPr>
        </p:nvSpPr>
        <p:spPr>
          <a:xfrm>
            <a:off x="4645025" y="2204864"/>
            <a:ext cx="4041775" cy="639762"/>
          </a:xfrm>
        </p:spPr>
        <p:txBody>
          <a:bodyPr/>
          <a:lstStyle/>
          <a:p>
            <a:r>
              <a:rPr lang="en-US" dirty="0" err="1"/>
              <a:t>Stabiliserende</a:t>
            </a:r>
            <a:endParaRPr lang="en-US" dirty="0"/>
          </a:p>
        </p:txBody>
      </p:sp>
      <p:sp>
        <p:nvSpPr>
          <p:cNvPr id="6" name="Plassholder for innhold 5"/>
          <p:cNvSpPr>
            <a:spLocks noGrp="1"/>
          </p:cNvSpPr>
          <p:nvPr>
            <p:ph sz="quarter" idx="4"/>
          </p:nvPr>
        </p:nvSpPr>
        <p:spPr>
          <a:xfrm>
            <a:off x="4645025" y="3006104"/>
            <a:ext cx="4041775" cy="3159200"/>
          </a:xfrm>
        </p:spPr>
        <p:txBody>
          <a:bodyPr/>
          <a:lstStyle/>
          <a:p>
            <a:r>
              <a:rPr lang="nb-NO" dirty="0"/>
              <a:t>Stratigrafi: mange lag med avrundete korn er bedre enn kantkorn og/eller mange islag</a:t>
            </a:r>
          </a:p>
          <a:p>
            <a:r>
              <a:rPr lang="nb-NO" dirty="0"/>
              <a:t>Avkjøling og frysing</a:t>
            </a:r>
          </a:p>
        </p:txBody>
      </p:sp>
      <p:pic>
        <p:nvPicPr>
          <p:cNvPr id="7" name="Picture 6" descr="http://mycupofteaminiatures.files.wordpress.com/2012/04/antique-wall-clocks-3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504" y="244714"/>
            <a:ext cx="1224136" cy="1202847"/>
          </a:xfrm>
          <a:prstGeom prst="rect">
            <a:avLst/>
          </a:prstGeom>
          <a:noFill/>
        </p:spPr>
      </p:pic>
    </p:spTree>
    <p:extLst>
      <p:ext uri="{BB962C8B-B14F-4D97-AF65-F5344CB8AC3E}">
        <p14:creationId xmlns:p14="http://schemas.microsoft.com/office/powerpoint/2010/main" val="33138963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p:txBody>
          <a:bodyPr/>
          <a:lstStyle/>
          <a:p>
            <a:r>
              <a:rPr lang="nb-NO" dirty="0"/>
              <a:t>Belastning og instabilitet</a:t>
            </a:r>
          </a:p>
        </p:txBody>
      </p:sp>
      <p:sp>
        <p:nvSpPr>
          <p:cNvPr id="9" name="Plassholder for innhold 8"/>
          <p:cNvSpPr>
            <a:spLocks noGrp="1"/>
          </p:cNvSpPr>
          <p:nvPr>
            <p:ph sz="half" idx="1"/>
          </p:nvPr>
        </p:nvSpPr>
        <p:spPr/>
        <p:txBody>
          <a:bodyPr/>
          <a:lstStyle/>
          <a:p>
            <a:pPr>
              <a:buNone/>
            </a:pPr>
            <a:r>
              <a:rPr lang="nb-NO" sz="2400" dirty="0"/>
              <a:t>Økende belastning gjennom:</a:t>
            </a:r>
          </a:p>
          <a:p>
            <a:r>
              <a:rPr lang="nb-NO" sz="2400" dirty="0">
                <a:solidFill>
                  <a:schemeClr val="bg1">
                    <a:lumMod val="75000"/>
                  </a:schemeClr>
                </a:solidFill>
              </a:rPr>
              <a:t>Nysnø</a:t>
            </a:r>
          </a:p>
          <a:p>
            <a:r>
              <a:rPr lang="nb-NO" sz="2400" dirty="0">
                <a:solidFill>
                  <a:schemeClr val="bg1">
                    <a:lumMod val="75000"/>
                  </a:schemeClr>
                </a:solidFill>
              </a:rPr>
              <a:t>Snøfokk</a:t>
            </a:r>
          </a:p>
          <a:p>
            <a:r>
              <a:rPr lang="nb-NO" sz="2400" dirty="0"/>
              <a:t>Regn</a:t>
            </a:r>
          </a:p>
          <a:p>
            <a:endParaRPr lang="nb-NO" sz="2400" dirty="0"/>
          </a:p>
          <a:p>
            <a:pPr>
              <a:buNone/>
            </a:pPr>
            <a:endParaRPr lang="nb-NO" sz="2400" dirty="0"/>
          </a:p>
          <a:p>
            <a:pPr>
              <a:buNone/>
            </a:pPr>
            <a:r>
              <a:rPr lang="nb-NO" sz="2400" dirty="0"/>
              <a:t>Avtagende styrke gjennom:</a:t>
            </a:r>
          </a:p>
          <a:p>
            <a:r>
              <a:rPr lang="nb-NO" sz="2400" dirty="0"/>
              <a:t>Oppbyggende omvandling</a:t>
            </a:r>
          </a:p>
          <a:p>
            <a:r>
              <a:rPr lang="nb-NO" sz="2400" dirty="0"/>
              <a:t>Vanntilførsel</a:t>
            </a:r>
          </a:p>
        </p:txBody>
      </p:sp>
      <p:grpSp>
        <p:nvGrpSpPr>
          <p:cNvPr id="2" name="Gruppe 7"/>
          <p:cNvGrpSpPr/>
          <p:nvPr/>
        </p:nvGrpSpPr>
        <p:grpSpPr>
          <a:xfrm>
            <a:off x="4318040" y="1412776"/>
            <a:ext cx="4358416" cy="4896544"/>
            <a:chOff x="4537075" y="990600"/>
            <a:chExt cx="4358416" cy="4896544"/>
          </a:xfrm>
        </p:grpSpPr>
        <p:pic>
          <p:nvPicPr>
            <p:cNvPr id="6"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37075" y="990600"/>
              <a:ext cx="4329113" cy="4767263"/>
            </a:xfrm>
            <a:prstGeom prst="rect">
              <a:avLst/>
            </a:prstGeom>
            <a:noFill/>
            <a:ln w="9525">
              <a:noFill/>
              <a:miter lim="800000"/>
              <a:headEnd/>
              <a:tailEnd/>
            </a:ln>
          </p:spPr>
        </p:pic>
        <p:sp>
          <p:nvSpPr>
            <p:cNvPr id="7" name="TekstSylinder 6"/>
            <p:cNvSpPr txBox="1"/>
            <p:nvPr/>
          </p:nvSpPr>
          <p:spPr>
            <a:xfrm>
              <a:off x="7345387" y="5579367"/>
              <a:ext cx="1550104" cy="307777"/>
            </a:xfrm>
            <a:prstGeom prst="rect">
              <a:avLst/>
            </a:prstGeom>
            <a:noFill/>
          </p:spPr>
          <p:txBody>
            <a:bodyPr wrap="none" rtlCol="0">
              <a:spAutoFit/>
            </a:bodyPr>
            <a:lstStyle/>
            <a:p>
              <a:r>
                <a:rPr lang="nb-NO" sz="1400" dirty="0">
                  <a:solidFill>
                    <a:schemeClr val="bg1">
                      <a:lumMod val="65000"/>
                    </a:schemeClr>
                  </a:solidFill>
                </a:rPr>
                <a:t>© Bruce </a:t>
              </a:r>
              <a:r>
                <a:rPr lang="nb-NO" sz="1400" dirty="0" err="1">
                  <a:solidFill>
                    <a:schemeClr val="bg1">
                      <a:lumMod val="65000"/>
                    </a:schemeClr>
                  </a:solidFill>
                </a:rPr>
                <a:t>Tremper</a:t>
              </a:r>
              <a:endParaRPr lang="nb-NO" sz="1400" dirty="0">
                <a:solidFill>
                  <a:schemeClr val="bg1">
                    <a:lumMod val="65000"/>
                  </a:schemeClr>
                </a:solidFill>
              </a:endParaRPr>
            </a:p>
          </p:txBody>
        </p:sp>
      </p:grpSp>
    </p:spTree>
    <p:extLst>
      <p:ext uri="{BB962C8B-B14F-4D97-AF65-F5344CB8AC3E}">
        <p14:creationId xmlns:p14="http://schemas.microsoft.com/office/powerpoint/2010/main" val="6544062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Viktige indikasjoner på ustabile forhold</a:t>
            </a:r>
          </a:p>
        </p:txBody>
      </p:sp>
      <p:sp>
        <p:nvSpPr>
          <p:cNvPr id="3" name="Plassholder for innhold 2"/>
          <p:cNvSpPr>
            <a:spLocks noGrp="1"/>
          </p:cNvSpPr>
          <p:nvPr>
            <p:ph idx="1"/>
          </p:nvPr>
        </p:nvSpPr>
        <p:spPr/>
        <p:txBody>
          <a:bodyPr/>
          <a:lstStyle/>
          <a:p>
            <a:pPr marL="457200" indent="-457200"/>
            <a:r>
              <a:rPr lang="nb-NO" dirty="0"/>
              <a:t>Vanntilførsel i snødekket, spesielt OBS hvis raskt</a:t>
            </a:r>
          </a:p>
          <a:p>
            <a:pPr marL="457200" indent="-457200"/>
            <a:r>
              <a:rPr lang="nb-NO" dirty="0"/>
              <a:t>Lagdelt snø</a:t>
            </a:r>
          </a:p>
        </p:txBody>
      </p:sp>
      <p:pic>
        <p:nvPicPr>
          <p:cNvPr id="4" name="Picture 4" descr="translucen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8577" y="2780207"/>
            <a:ext cx="2565791" cy="342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SORPE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62665" y="2780207"/>
            <a:ext cx="2437542" cy="342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80873812"/>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Lagdeling</a:t>
            </a:r>
          </a:p>
        </p:txBody>
      </p:sp>
      <p:sp>
        <p:nvSpPr>
          <p:cNvPr id="3" name="Plassholder for innhold 2"/>
          <p:cNvSpPr>
            <a:spLocks noGrp="1"/>
          </p:cNvSpPr>
          <p:nvPr>
            <p:ph idx="1"/>
          </p:nvPr>
        </p:nvSpPr>
        <p:spPr>
          <a:xfrm>
            <a:off x="719138" y="1798638"/>
            <a:ext cx="4857573" cy="4114800"/>
          </a:xfrm>
        </p:spPr>
        <p:txBody>
          <a:bodyPr/>
          <a:lstStyle/>
          <a:p>
            <a:pPr marL="457200" indent="-457200">
              <a:buSzPct val="100000"/>
              <a:buFont typeface="Wingdings" pitchFamily="2" charset="2"/>
              <a:buChar char="§"/>
            </a:pPr>
            <a:r>
              <a:rPr lang="nb-NO" dirty="0"/>
              <a:t>Islag som stopper vann fra i å renne vertikalt gjennom snødekket</a:t>
            </a:r>
          </a:p>
          <a:p>
            <a:pPr marL="457200" indent="-457200">
              <a:buSzPct val="100000"/>
              <a:buFont typeface="Wingdings" pitchFamily="2" charset="2"/>
              <a:buChar char="§"/>
            </a:pPr>
            <a:r>
              <a:rPr lang="nb-NO" dirty="0"/>
              <a:t>Lagdeling med små korn (RG) over store korn (FC/DH) bremser vannets nedsynkning</a:t>
            </a:r>
          </a:p>
          <a:p>
            <a:pPr marL="817200" lvl="1" indent="-457200">
              <a:buFont typeface="Wingdings" pitchFamily="2" charset="2"/>
              <a:buChar char="§"/>
            </a:pPr>
            <a:r>
              <a:rPr lang="nb-NO" dirty="0"/>
              <a:t>Kapillær barriere</a:t>
            </a:r>
          </a:p>
          <a:p>
            <a:pPr marL="817200" lvl="1" indent="-457200">
              <a:buFont typeface="Wingdings" pitchFamily="2" charset="2"/>
              <a:buChar char="§"/>
            </a:pPr>
            <a:r>
              <a:rPr lang="nb-NO" dirty="0"/>
              <a:t>Tap av styrke i RG laget</a:t>
            </a:r>
          </a:p>
          <a:p>
            <a:pPr marL="817200" lvl="1" indent="-457200">
              <a:buFont typeface="Wingdings" pitchFamily="2" charset="2"/>
              <a:buChar char="§"/>
            </a:pPr>
            <a:r>
              <a:rPr lang="nb-NO" dirty="0"/>
              <a:t>Økt spenning pga oppsamling av vann i snødekket (ikke drenering)</a:t>
            </a:r>
          </a:p>
          <a:p>
            <a:pPr marL="457200" indent="-457200"/>
            <a:endParaRPr lang="nb-NO" dirty="0"/>
          </a:p>
        </p:txBody>
      </p:sp>
      <p:pic>
        <p:nvPicPr>
          <p:cNvPr id="4" name="Picture 2" descr="C:\P\20100461 NVE skredvarsling FoU\Kurs\2012 Observatørkurs\2012-01-23 Tamok\2012-02-02 Observatørkurs 3\DSCN383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04930" y="1298222"/>
            <a:ext cx="3335869" cy="4447825"/>
          </a:xfrm>
          <a:prstGeom prst="rect">
            <a:avLst/>
          </a:prstGeom>
          <a:noFill/>
        </p:spPr>
      </p:pic>
    </p:spTree>
    <p:extLst>
      <p:ext uri="{BB962C8B-B14F-4D97-AF65-F5344CB8AC3E}">
        <p14:creationId xmlns:p14="http://schemas.microsoft.com/office/powerpoint/2010/main" val="17372457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Flakskred i våt snø</a:t>
            </a:r>
          </a:p>
        </p:txBody>
      </p:sp>
      <p:sp>
        <p:nvSpPr>
          <p:cNvPr id="3" name="Plassholder for tekst 2"/>
          <p:cNvSpPr>
            <a:spLocks noGrp="1"/>
          </p:cNvSpPr>
          <p:nvPr>
            <p:ph idx="1"/>
          </p:nvPr>
        </p:nvSpPr>
        <p:spPr>
          <a:xfrm>
            <a:off x="107504" y="1628800"/>
            <a:ext cx="6697662" cy="4114800"/>
          </a:xfrm>
        </p:spPr>
        <p:txBody>
          <a:bodyPr/>
          <a:lstStyle/>
          <a:p>
            <a:pPr>
              <a:buFont typeface="Wingdings" pitchFamily="2" charset="2"/>
              <a:buChar char="§"/>
            </a:pPr>
            <a:r>
              <a:rPr lang="nb-NO" dirty="0"/>
              <a:t>Løsner i terreng ned til 20°</a:t>
            </a:r>
          </a:p>
          <a:p>
            <a:pPr>
              <a:buFont typeface="Wingdings" pitchFamily="2" charset="2"/>
              <a:buChar char="§"/>
            </a:pPr>
            <a:r>
              <a:rPr lang="nb-NO" dirty="0"/>
              <a:t>Tidsvindu for ustabil snø kortere enn tørre flakskred</a:t>
            </a:r>
          </a:p>
          <a:p>
            <a:pPr>
              <a:buFont typeface="Wingdings" pitchFamily="2" charset="2"/>
              <a:buChar char="§"/>
            </a:pPr>
            <a:r>
              <a:rPr lang="nb-NO" dirty="0"/>
              <a:t>Løsner oftest naturlig</a:t>
            </a:r>
          </a:p>
          <a:p>
            <a:pPr>
              <a:buFont typeface="Wingdings" pitchFamily="2" charset="2"/>
              <a:buChar char="§"/>
            </a:pPr>
            <a:r>
              <a:rPr lang="nb-NO" dirty="0"/>
              <a:t>Krever stor tilleggsbelastning å løse ut</a:t>
            </a:r>
          </a:p>
          <a:p>
            <a:pPr lvl="1">
              <a:buFont typeface="Wingdings" pitchFamily="2" charset="2"/>
              <a:buChar char="§"/>
            </a:pPr>
            <a:r>
              <a:rPr lang="nb-NO" dirty="0"/>
              <a:t>Vanskelig for </a:t>
            </a:r>
            <a:r>
              <a:rPr lang="nb-NO" dirty="0" err="1"/>
              <a:t>skikjørere</a:t>
            </a:r>
            <a:r>
              <a:rPr lang="nb-NO" dirty="0"/>
              <a:t> å løse ut</a:t>
            </a:r>
          </a:p>
          <a:p>
            <a:pPr lvl="1">
              <a:buFont typeface="Wingdings" pitchFamily="2" charset="2"/>
              <a:buChar char="§"/>
            </a:pPr>
            <a:r>
              <a:rPr lang="nb-NO" dirty="0"/>
              <a:t>Eksplosiver ikke effektive</a:t>
            </a:r>
          </a:p>
          <a:p>
            <a:pPr lvl="1">
              <a:buFont typeface="Wingdings" pitchFamily="2" charset="2"/>
              <a:buChar char="§"/>
            </a:pPr>
            <a:r>
              <a:rPr lang="nb-NO" dirty="0"/>
              <a:t>Krever riktig timing</a:t>
            </a:r>
          </a:p>
          <a:p>
            <a:pPr>
              <a:buFont typeface="Wingdings" pitchFamily="2" charset="2"/>
              <a:buChar char="§"/>
            </a:pPr>
            <a:r>
              <a:rPr lang="nb-NO" dirty="0"/>
              <a:t>NB: Store skredbaner: tørt oppe, vått nede </a:t>
            </a:r>
          </a:p>
        </p:txBody>
      </p:sp>
      <p:pic>
        <p:nvPicPr>
          <p:cNvPr id="6"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7051675" y="836712"/>
            <a:ext cx="2128837" cy="5151438"/>
          </a:xfrm>
          <a:prstGeom prst="rect">
            <a:avLst/>
          </a:prstGeom>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dirty="0" err="1"/>
              <a:t>Snø</a:t>
            </a:r>
            <a:r>
              <a:rPr lang="en-US" dirty="0"/>
              <a:t> </a:t>
            </a:r>
            <a:r>
              <a:rPr lang="en-US" dirty="0" err="1"/>
              <a:t>er</a:t>
            </a:r>
            <a:r>
              <a:rPr lang="en-US" dirty="0"/>
              <a:t> </a:t>
            </a:r>
            <a:r>
              <a:rPr lang="en-US" dirty="0" err="1"/>
              <a:t>veldig</a:t>
            </a:r>
            <a:r>
              <a:rPr lang="en-US" dirty="0"/>
              <a:t> </a:t>
            </a:r>
            <a:r>
              <a:rPr lang="en-US" dirty="0" err="1"/>
              <a:t>varmt</a:t>
            </a:r>
            <a:r>
              <a:rPr lang="en-US" dirty="0"/>
              <a:t> </a:t>
            </a:r>
            <a:r>
              <a:rPr lang="en-US" dirty="0" err="1"/>
              <a:t>og</a:t>
            </a:r>
            <a:r>
              <a:rPr lang="en-US" dirty="0"/>
              <a:t> </a:t>
            </a:r>
            <a:r>
              <a:rPr lang="en-US" dirty="0" err="1"/>
              <a:t>ustabil</a:t>
            </a:r>
            <a:r>
              <a:rPr lang="en-US" dirty="0"/>
              <a:t>!</a:t>
            </a:r>
          </a:p>
        </p:txBody>
      </p:sp>
      <p:sp>
        <p:nvSpPr>
          <p:cNvPr id="6" name="Plassholder for innhold 5"/>
          <p:cNvSpPr>
            <a:spLocks noGrp="1"/>
          </p:cNvSpPr>
          <p:nvPr>
            <p:ph idx="1"/>
          </p:nvPr>
        </p:nvSpPr>
        <p:spPr>
          <a:xfrm>
            <a:off x="323850" y="4365104"/>
            <a:ext cx="8496300" cy="1788872"/>
          </a:xfrm>
        </p:spPr>
        <p:txBody>
          <a:bodyPr/>
          <a:lstStyle/>
          <a:p>
            <a:r>
              <a:rPr lang="nb-NO" dirty="0"/>
              <a:t>Nesten alltid nær smeltetemperaturen sin</a:t>
            </a:r>
          </a:p>
          <a:p>
            <a:r>
              <a:rPr lang="nb-NO" dirty="0"/>
              <a:t>Termodynamisk ustabilt </a:t>
            </a:r>
          </a:p>
          <a:p>
            <a:pPr lvl="1"/>
            <a:r>
              <a:rPr lang="nb-NO" dirty="0"/>
              <a:t>Stor overflate i forhold til volum = mye “omvandlings”–energi (minimal overflate til volum forhold = kule)</a:t>
            </a:r>
          </a:p>
        </p:txBody>
      </p:sp>
      <p:pic>
        <p:nvPicPr>
          <p:cNvPr id="3" name="Bild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3888" y="1702548"/>
            <a:ext cx="4877223" cy="2377646"/>
          </a:xfrm>
          <a:prstGeom prst="rect">
            <a:avLst/>
          </a:prstGeom>
        </p:spPr>
      </p:pic>
      <p:pic>
        <p:nvPicPr>
          <p:cNvPr id="4" name="Bild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5576" y="1988840"/>
            <a:ext cx="2095682" cy="1394581"/>
          </a:xfrm>
          <a:prstGeom prst="rect">
            <a:avLst/>
          </a:prstGeom>
        </p:spPr>
      </p:pic>
    </p:spTree>
    <p:extLst>
      <p:ext uri="{BB962C8B-B14F-4D97-AF65-F5344CB8AC3E}">
        <p14:creationId xmlns:p14="http://schemas.microsoft.com/office/powerpoint/2010/main" val="40592020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3" descr="lossno2"/>
          <p:cNvPicPr>
            <a:picLocks noChangeAspect="1" noChangeArrowheads="1"/>
          </p:cNvPicPr>
          <p:nvPr/>
        </p:nvPicPr>
        <p:blipFill>
          <a:blip r:embed="rId3" cstate="print"/>
          <a:srcRect/>
          <a:stretch>
            <a:fillRect/>
          </a:stretch>
        </p:blipFill>
        <p:spPr bwMode="auto">
          <a:xfrm>
            <a:off x="2555776" y="1340768"/>
            <a:ext cx="6826695" cy="4521200"/>
          </a:xfrm>
          <a:prstGeom prst="rect">
            <a:avLst/>
          </a:prstGeom>
          <a:noFill/>
          <a:ln w="9525">
            <a:noFill/>
            <a:miter lim="800000"/>
            <a:headEnd/>
            <a:tailEnd/>
          </a:ln>
          <a:effectLst/>
        </p:spPr>
      </p:pic>
      <p:sp>
        <p:nvSpPr>
          <p:cNvPr id="3" name="Plassholder for tekst 2"/>
          <p:cNvSpPr>
            <a:spLocks noGrp="1"/>
          </p:cNvSpPr>
          <p:nvPr>
            <p:ph type="body" sz="half" idx="1"/>
          </p:nvPr>
        </p:nvSpPr>
        <p:spPr>
          <a:xfrm>
            <a:off x="179512" y="1700808"/>
            <a:ext cx="2338917" cy="4294187"/>
          </a:xfrm>
        </p:spPr>
        <p:txBody>
          <a:bodyPr/>
          <a:lstStyle/>
          <a:p>
            <a:pPr>
              <a:buFont typeface="Wingdings" pitchFamily="2" charset="2"/>
              <a:buChar char="§"/>
            </a:pPr>
            <a:r>
              <a:rPr lang="nb-NO" dirty="0"/>
              <a:t>Bratt terreng</a:t>
            </a:r>
          </a:p>
          <a:p>
            <a:pPr>
              <a:buFont typeface="Wingdings" pitchFamily="2" charset="2"/>
              <a:buChar char="§"/>
            </a:pPr>
            <a:r>
              <a:rPr lang="nb-NO" dirty="0"/>
              <a:t>Oppvarming av nysnø</a:t>
            </a:r>
          </a:p>
          <a:p>
            <a:pPr>
              <a:buFont typeface="Wingdings" pitchFamily="2" charset="2"/>
              <a:buChar char="§"/>
            </a:pPr>
            <a:r>
              <a:rPr lang="nb-NO" dirty="0"/>
              <a:t>Snø triller fra toppen, skavl, …</a:t>
            </a:r>
          </a:p>
        </p:txBody>
      </p:sp>
      <p:sp>
        <p:nvSpPr>
          <p:cNvPr id="7" name="Tittel 1"/>
          <p:cNvSpPr>
            <a:spLocks noGrp="1"/>
          </p:cNvSpPr>
          <p:nvPr>
            <p:ph type="title"/>
          </p:nvPr>
        </p:nvSpPr>
        <p:spPr>
          <a:xfrm>
            <a:off x="323850" y="274638"/>
            <a:ext cx="8496300" cy="1143000"/>
          </a:xfrm>
        </p:spPr>
        <p:txBody>
          <a:bodyPr/>
          <a:lstStyle/>
          <a:p>
            <a:r>
              <a:rPr lang="nb-NO" dirty="0"/>
              <a:t>Løssnøskred i våt snø</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dirty="0"/>
              <a:t>Glide snow avalanche</a:t>
            </a:r>
          </a:p>
        </p:txBody>
      </p:sp>
      <p:pic>
        <p:nvPicPr>
          <p:cNvPr id="4" name="Plassholder for innhold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411760" y="1117782"/>
            <a:ext cx="6478924" cy="5147907"/>
          </a:xfrm>
        </p:spPr>
      </p:pic>
      <p:pic>
        <p:nvPicPr>
          <p:cNvPr id="5" name="Bild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3850" y="2199930"/>
            <a:ext cx="2880000" cy="2050687"/>
          </a:xfrm>
          <a:prstGeom prst="rect">
            <a:avLst/>
          </a:prstGeom>
        </p:spPr>
      </p:pic>
      <p:sp>
        <p:nvSpPr>
          <p:cNvPr id="6" name="TekstSylinder 5"/>
          <p:cNvSpPr txBox="1"/>
          <p:nvPr/>
        </p:nvSpPr>
        <p:spPr>
          <a:xfrm>
            <a:off x="7641690" y="6597352"/>
            <a:ext cx="1322798" cy="307777"/>
          </a:xfrm>
          <a:prstGeom prst="rect">
            <a:avLst/>
          </a:prstGeom>
          <a:noFill/>
        </p:spPr>
        <p:txBody>
          <a:bodyPr wrap="none" rtlCol="0">
            <a:spAutoFit/>
          </a:bodyPr>
          <a:lstStyle/>
          <a:p>
            <a:r>
              <a:rPr lang="nb-NO" sz="1400" dirty="0">
                <a:solidFill>
                  <a:schemeClr val="bg1">
                    <a:lumMod val="65000"/>
                  </a:schemeClr>
                </a:solidFill>
              </a:rPr>
              <a:t>© J. </a:t>
            </a:r>
            <a:r>
              <a:rPr lang="nb-NO" sz="1400" dirty="0" err="1">
                <a:solidFill>
                  <a:schemeClr val="bg1">
                    <a:lumMod val="65000"/>
                  </a:schemeClr>
                </a:solidFill>
              </a:rPr>
              <a:t>Dahlstrup</a:t>
            </a:r>
            <a:endParaRPr lang="nb-NO" sz="1400" dirty="0">
              <a:solidFill>
                <a:schemeClr val="bg1">
                  <a:lumMod val="65000"/>
                </a:schemeClr>
              </a:solidFill>
            </a:endParaRPr>
          </a:p>
        </p:txBody>
      </p:sp>
    </p:spTree>
    <p:extLst>
      <p:ext uri="{BB962C8B-B14F-4D97-AF65-F5344CB8AC3E}">
        <p14:creationId xmlns:p14="http://schemas.microsoft.com/office/powerpoint/2010/main" val="20601741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en-US"/>
          </a:p>
        </p:txBody>
      </p:sp>
      <p:pic>
        <p:nvPicPr>
          <p:cNvPr id="3" name="Bild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23461" y="45384"/>
            <a:ext cx="5097078" cy="6840000"/>
          </a:xfrm>
          <a:prstGeom prst="rect">
            <a:avLst/>
          </a:prstGeom>
        </p:spPr>
      </p:pic>
      <p:sp>
        <p:nvSpPr>
          <p:cNvPr id="4" name="Rektangel 3"/>
          <p:cNvSpPr/>
          <p:nvPr/>
        </p:nvSpPr>
        <p:spPr>
          <a:xfrm>
            <a:off x="7098271" y="6597352"/>
            <a:ext cx="1866217" cy="307777"/>
          </a:xfrm>
          <a:prstGeom prst="rect">
            <a:avLst/>
          </a:prstGeom>
        </p:spPr>
        <p:txBody>
          <a:bodyPr wrap="none">
            <a:spAutoFit/>
          </a:bodyPr>
          <a:lstStyle/>
          <a:p>
            <a:r>
              <a:rPr lang="nb-NO" sz="1400" dirty="0">
                <a:solidFill>
                  <a:schemeClr val="bg1">
                    <a:lumMod val="65000"/>
                  </a:schemeClr>
                </a:solidFill>
              </a:rPr>
              <a:t>Source: </a:t>
            </a:r>
            <a:r>
              <a:rPr lang="nb-NO" sz="1400" dirty="0" err="1">
                <a:solidFill>
                  <a:schemeClr val="bg1">
                    <a:lumMod val="65000"/>
                  </a:schemeClr>
                </a:solidFill>
              </a:rPr>
              <a:t>Bartelt</a:t>
            </a:r>
            <a:r>
              <a:rPr lang="nb-NO" sz="1400" dirty="0">
                <a:solidFill>
                  <a:schemeClr val="bg1">
                    <a:lumMod val="65000"/>
                  </a:schemeClr>
                </a:solidFill>
              </a:rPr>
              <a:t>, 2012</a:t>
            </a:r>
          </a:p>
        </p:txBody>
      </p:sp>
    </p:spTree>
    <p:extLst>
      <p:ext uri="{BB962C8B-B14F-4D97-AF65-F5344CB8AC3E}">
        <p14:creationId xmlns:p14="http://schemas.microsoft.com/office/powerpoint/2010/main" val="312343374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dirty="0"/>
              <a:t>Glide snow avalanches</a:t>
            </a:r>
          </a:p>
        </p:txBody>
      </p:sp>
      <p:pic>
        <p:nvPicPr>
          <p:cNvPr id="3" name="Bild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00512" y="1393837"/>
            <a:ext cx="6480000" cy="4882726"/>
          </a:xfrm>
          <a:prstGeom prst="rect">
            <a:avLst/>
          </a:prstGeom>
        </p:spPr>
      </p:pic>
      <p:pic>
        <p:nvPicPr>
          <p:cNvPr id="4" name="Bild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496" y="1628800"/>
            <a:ext cx="3600000" cy="2426168"/>
          </a:xfrm>
          <a:prstGeom prst="rect">
            <a:avLst/>
          </a:prstGeom>
        </p:spPr>
      </p:pic>
      <p:sp>
        <p:nvSpPr>
          <p:cNvPr id="5" name="TekstSylinder 4"/>
          <p:cNvSpPr txBox="1"/>
          <p:nvPr/>
        </p:nvSpPr>
        <p:spPr>
          <a:xfrm>
            <a:off x="7531082" y="6597352"/>
            <a:ext cx="1521314" cy="307777"/>
          </a:xfrm>
          <a:prstGeom prst="rect">
            <a:avLst/>
          </a:prstGeom>
          <a:noFill/>
        </p:spPr>
        <p:txBody>
          <a:bodyPr wrap="none" rtlCol="0">
            <a:spAutoFit/>
          </a:bodyPr>
          <a:lstStyle/>
          <a:p>
            <a:r>
              <a:rPr lang="nb-NO" sz="1400" dirty="0">
                <a:solidFill>
                  <a:schemeClr val="bg1">
                    <a:lumMod val="65000"/>
                  </a:schemeClr>
                </a:solidFill>
              </a:rPr>
              <a:t>© A. Gerhardsen</a:t>
            </a:r>
          </a:p>
        </p:txBody>
      </p:sp>
      <p:pic>
        <p:nvPicPr>
          <p:cNvPr id="7" name="Bild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5496" y="4039556"/>
            <a:ext cx="3600000" cy="2189968"/>
          </a:xfrm>
          <a:prstGeom prst="rect">
            <a:avLst/>
          </a:prstGeom>
        </p:spPr>
      </p:pic>
    </p:spTree>
    <p:extLst>
      <p:ext uri="{BB962C8B-B14F-4D97-AF65-F5344CB8AC3E}">
        <p14:creationId xmlns:p14="http://schemas.microsoft.com/office/powerpoint/2010/main" val="25955671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55576" y="-27384"/>
            <a:ext cx="7570787" cy="1143000"/>
          </a:xfrm>
        </p:spPr>
        <p:txBody>
          <a:bodyPr/>
          <a:lstStyle/>
          <a:p>
            <a:r>
              <a:rPr lang="nb-NO" dirty="0"/>
              <a:t>Sørpeskred</a:t>
            </a:r>
          </a:p>
        </p:txBody>
      </p:sp>
      <p:pic>
        <p:nvPicPr>
          <p:cNvPr id="6" name="Picture 4" descr="SORPE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92599" y="0"/>
            <a:ext cx="4887913" cy="6858000"/>
          </a:xfrm>
          <a:prstGeom prst="rect">
            <a:avLst/>
          </a:prstGeom>
          <a:noFill/>
        </p:spPr>
      </p:pic>
      <p:sp>
        <p:nvSpPr>
          <p:cNvPr id="4" name="Plassholder for tekst 2"/>
          <p:cNvSpPr>
            <a:spLocks noGrp="1"/>
          </p:cNvSpPr>
          <p:nvPr>
            <p:ph idx="1"/>
          </p:nvPr>
        </p:nvSpPr>
        <p:spPr>
          <a:xfrm>
            <a:off x="179512" y="836712"/>
            <a:ext cx="3960440" cy="4114800"/>
          </a:xfrm>
        </p:spPr>
        <p:txBody>
          <a:bodyPr/>
          <a:lstStyle/>
          <a:p>
            <a:pPr>
              <a:buFont typeface="Wingdings" pitchFamily="2" charset="2"/>
              <a:buChar char="§"/>
            </a:pPr>
            <a:r>
              <a:rPr lang="nb-NO" dirty="0"/>
              <a:t>Løsner i terreng ned til 5°</a:t>
            </a:r>
          </a:p>
          <a:p>
            <a:pPr>
              <a:buFont typeface="Wingdings" pitchFamily="2" charset="2"/>
              <a:buChar char="§"/>
            </a:pPr>
            <a:r>
              <a:rPr lang="nb-NO" dirty="0"/>
              <a:t>Naturlig utløsning</a:t>
            </a:r>
          </a:p>
          <a:p>
            <a:pPr>
              <a:buFont typeface="Wingdings" pitchFamily="2" charset="2"/>
              <a:buChar char="§"/>
            </a:pPr>
            <a:r>
              <a:rPr lang="nb-NO" dirty="0"/>
              <a:t>Følger terreng, som vann</a:t>
            </a:r>
          </a:p>
        </p:txBody>
      </p:sp>
      <p:pic>
        <p:nvPicPr>
          <p:cNvPr id="5" name="Bild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3376" y="2132856"/>
            <a:ext cx="3592711" cy="4660268"/>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p:txBody>
          <a:bodyPr/>
          <a:lstStyle/>
          <a:p>
            <a:r>
              <a:rPr lang="nb-NO" dirty="0"/>
              <a:t>Skredstørrelser</a:t>
            </a:r>
          </a:p>
        </p:txBody>
      </p:sp>
      <p:graphicFrame>
        <p:nvGraphicFramePr>
          <p:cNvPr id="6" name="Plassholder for innhold 3"/>
          <p:cNvGraphicFramePr>
            <a:graphicFrameLocks/>
          </p:cNvGraphicFramePr>
          <p:nvPr>
            <p:extLst>
              <p:ext uri="{D42A27DB-BD31-4B8C-83A1-F6EECF244321}">
                <p14:modId xmlns:p14="http://schemas.microsoft.com/office/powerpoint/2010/main" val="2457475647"/>
              </p:ext>
            </p:extLst>
          </p:nvPr>
        </p:nvGraphicFramePr>
        <p:xfrm>
          <a:off x="395536" y="1556794"/>
          <a:ext cx="8352929" cy="4606236"/>
        </p:xfrm>
        <a:graphic>
          <a:graphicData uri="http://schemas.openxmlformats.org/drawingml/2006/table">
            <a:tbl>
              <a:tblPr firstRow="1" bandRow="1">
                <a:tableStyleId>{5C22544A-7EE6-4342-B048-85BDC9FD1C3A}</a:tableStyleId>
              </a:tblPr>
              <a:tblGrid>
                <a:gridCol w="1537021">
                  <a:extLst>
                    <a:ext uri="{9D8B030D-6E8A-4147-A177-3AD203B41FA5}">
                      <a16:colId xmlns="" xmlns:a16="http://schemas.microsoft.com/office/drawing/2014/main" val="20000"/>
                    </a:ext>
                  </a:extLst>
                </a:gridCol>
                <a:gridCol w="2496277">
                  <a:extLst>
                    <a:ext uri="{9D8B030D-6E8A-4147-A177-3AD203B41FA5}">
                      <a16:colId xmlns="" xmlns:a16="http://schemas.microsoft.com/office/drawing/2014/main" val="20001"/>
                    </a:ext>
                  </a:extLst>
                </a:gridCol>
                <a:gridCol w="2803002">
                  <a:extLst>
                    <a:ext uri="{9D8B030D-6E8A-4147-A177-3AD203B41FA5}">
                      <a16:colId xmlns="" xmlns:a16="http://schemas.microsoft.com/office/drawing/2014/main" val="20002"/>
                    </a:ext>
                  </a:extLst>
                </a:gridCol>
                <a:gridCol w="1516629">
                  <a:extLst>
                    <a:ext uri="{9D8B030D-6E8A-4147-A177-3AD203B41FA5}">
                      <a16:colId xmlns="" xmlns:a16="http://schemas.microsoft.com/office/drawing/2014/main" val="20003"/>
                    </a:ext>
                  </a:extLst>
                </a:gridCol>
              </a:tblGrid>
              <a:tr h="627498">
                <a:tc>
                  <a:txBody>
                    <a:bodyPr/>
                    <a:lstStyle/>
                    <a:p>
                      <a:pPr marL="457200" algn="l">
                        <a:lnSpc>
                          <a:spcPct val="115000"/>
                        </a:lnSpc>
                      </a:pPr>
                      <a:r>
                        <a:rPr lang="nb-NO" sz="1600" dirty="0"/>
                        <a:t>Størrelse </a:t>
                      </a:r>
                    </a:p>
                  </a:txBody>
                  <a:tcPr marL="68580" marR="68580" marT="0" marB="0"/>
                </a:tc>
                <a:tc>
                  <a:txBody>
                    <a:bodyPr/>
                    <a:lstStyle/>
                    <a:p>
                      <a:pPr marL="457200">
                        <a:lnSpc>
                          <a:spcPct val="115000"/>
                        </a:lnSpc>
                      </a:pPr>
                      <a:r>
                        <a:rPr lang="nb-NO" sz="1600" dirty="0"/>
                        <a:t>Beskrivelse</a:t>
                      </a:r>
                    </a:p>
                  </a:txBody>
                  <a:tcPr marL="68580" marR="68580" marT="0" marB="0"/>
                </a:tc>
                <a:tc>
                  <a:txBody>
                    <a:bodyPr/>
                    <a:lstStyle/>
                    <a:p>
                      <a:pPr marL="457200">
                        <a:lnSpc>
                          <a:spcPct val="115000"/>
                        </a:lnSpc>
                      </a:pPr>
                      <a:r>
                        <a:rPr lang="nb-NO" sz="1600" dirty="0"/>
                        <a:t>Utløpsklassifisering</a:t>
                      </a:r>
                    </a:p>
                  </a:txBody>
                  <a:tcPr marL="68580" marR="68580" marT="0" marB="0"/>
                </a:tc>
                <a:tc>
                  <a:txBody>
                    <a:bodyPr/>
                    <a:lstStyle/>
                    <a:p>
                      <a:pPr marL="457200">
                        <a:lnSpc>
                          <a:spcPct val="115000"/>
                        </a:lnSpc>
                      </a:pPr>
                      <a:r>
                        <a:rPr lang="nb-NO" sz="1600" dirty="0"/>
                        <a:t>Volum</a:t>
                      </a:r>
                    </a:p>
                  </a:txBody>
                  <a:tcPr marL="68580" marR="68580" marT="0" marB="0"/>
                </a:tc>
                <a:extLst>
                  <a:ext uri="{0D108BD9-81ED-4DB2-BD59-A6C34878D82A}">
                    <a16:rowId xmlns="" xmlns:a16="http://schemas.microsoft.com/office/drawing/2014/main" val="10000"/>
                  </a:ext>
                </a:extLst>
              </a:tr>
              <a:tr h="627498">
                <a:tc>
                  <a:txBody>
                    <a:bodyPr/>
                    <a:lstStyle/>
                    <a:p>
                      <a:pPr marL="457200">
                        <a:lnSpc>
                          <a:spcPct val="115000"/>
                        </a:lnSpc>
                      </a:pPr>
                      <a:r>
                        <a:rPr lang="nb-NO" sz="1600" dirty="0"/>
                        <a:t>1</a:t>
                      </a:r>
                    </a:p>
                  </a:txBody>
                  <a:tcPr marL="68580" marR="68580" marT="0" marB="0"/>
                </a:tc>
                <a:tc>
                  <a:txBody>
                    <a:bodyPr/>
                    <a:lstStyle/>
                    <a:p>
                      <a:pPr>
                        <a:lnSpc>
                          <a:spcPct val="115000"/>
                        </a:lnSpc>
                        <a:spcAft>
                          <a:spcPts val="1000"/>
                        </a:spcAft>
                      </a:pPr>
                      <a:r>
                        <a:rPr lang="nb-NO" sz="1600" dirty="0">
                          <a:solidFill>
                            <a:srgbClr val="FF0000"/>
                          </a:solidFill>
                        </a:rPr>
                        <a:t>Små: </a:t>
                      </a:r>
                      <a:r>
                        <a:rPr lang="nb-NO" sz="1600" dirty="0"/>
                        <a:t>Relativt harmløst for mennesker</a:t>
                      </a:r>
                    </a:p>
                  </a:txBody>
                  <a:tcPr marL="68580" marR="68580" marT="0" marB="0"/>
                </a:tc>
                <a:tc>
                  <a:txBody>
                    <a:bodyPr/>
                    <a:lstStyle/>
                    <a:p>
                      <a:pPr>
                        <a:lnSpc>
                          <a:spcPct val="115000"/>
                        </a:lnSpc>
                      </a:pPr>
                      <a:r>
                        <a:rPr lang="nb-NO" sz="1600" dirty="0"/>
                        <a:t>Utglidning (</a:t>
                      </a:r>
                      <a:r>
                        <a:rPr lang="nb-NO" sz="1600" dirty="0" err="1"/>
                        <a:t>sluff</a:t>
                      </a:r>
                      <a:r>
                        <a:rPr lang="nb-NO" sz="1600" dirty="0"/>
                        <a:t>)</a:t>
                      </a:r>
                    </a:p>
                  </a:txBody>
                  <a:tcPr marL="68580" marR="68580" marT="0" marB="0"/>
                </a:tc>
                <a:tc>
                  <a:txBody>
                    <a:bodyPr/>
                    <a:lstStyle/>
                    <a:p>
                      <a:pPr>
                        <a:lnSpc>
                          <a:spcPct val="115000"/>
                        </a:lnSpc>
                        <a:spcAft>
                          <a:spcPts val="1000"/>
                        </a:spcAft>
                      </a:pPr>
                      <a:r>
                        <a:rPr lang="nb-NO" sz="1600" dirty="0"/>
                        <a:t>&lt; 100 m3</a:t>
                      </a:r>
                    </a:p>
                  </a:txBody>
                  <a:tcPr marL="68580" marR="68580" marT="0" marB="0"/>
                </a:tc>
                <a:extLst>
                  <a:ext uri="{0D108BD9-81ED-4DB2-BD59-A6C34878D82A}">
                    <a16:rowId xmlns="" xmlns:a16="http://schemas.microsoft.com/office/drawing/2014/main" val="10001"/>
                  </a:ext>
                </a:extLst>
              </a:tr>
              <a:tr h="627498">
                <a:tc>
                  <a:txBody>
                    <a:bodyPr/>
                    <a:lstStyle/>
                    <a:p>
                      <a:pPr marL="457200">
                        <a:lnSpc>
                          <a:spcPct val="115000"/>
                        </a:lnSpc>
                      </a:pPr>
                      <a:r>
                        <a:rPr lang="nb-NO" sz="1600" dirty="0"/>
                        <a:t>2</a:t>
                      </a:r>
                    </a:p>
                  </a:txBody>
                  <a:tcPr marL="68580" marR="68580" marT="0" marB="0"/>
                </a:tc>
                <a:tc>
                  <a:txBody>
                    <a:bodyPr/>
                    <a:lstStyle/>
                    <a:p>
                      <a:pPr>
                        <a:lnSpc>
                          <a:spcPct val="115000"/>
                        </a:lnSpc>
                        <a:spcAft>
                          <a:spcPts val="1000"/>
                        </a:spcAft>
                      </a:pPr>
                      <a:r>
                        <a:rPr lang="nb-NO" sz="1600" dirty="0">
                          <a:solidFill>
                            <a:srgbClr val="FF0000"/>
                          </a:solidFill>
                        </a:rPr>
                        <a:t>Middels store</a:t>
                      </a:r>
                      <a:r>
                        <a:rPr lang="nb-NO" sz="1600" dirty="0"/>
                        <a:t>: Kan begrave, skade eller drepe et menneske</a:t>
                      </a:r>
                    </a:p>
                  </a:txBody>
                  <a:tcPr marL="68580" marR="68580" marT="0" marB="0"/>
                </a:tc>
                <a:tc>
                  <a:txBody>
                    <a:bodyPr/>
                    <a:lstStyle/>
                    <a:p>
                      <a:pPr>
                        <a:lnSpc>
                          <a:spcPct val="115000"/>
                        </a:lnSpc>
                        <a:spcAft>
                          <a:spcPts val="1000"/>
                        </a:spcAft>
                      </a:pPr>
                      <a:r>
                        <a:rPr lang="nb-NO" sz="1600" dirty="0"/>
                        <a:t>Stopper i selve henget </a:t>
                      </a:r>
                    </a:p>
                  </a:txBody>
                  <a:tcPr marL="68580" marR="68580" marT="0" marB="0"/>
                </a:tc>
                <a:tc>
                  <a:txBody>
                    <a:bodyPr/>
                    <a:lstStyle/>
                    <a:p>
                      <a:pPr>
                        <a:lnSpc>
                          <a:spcPct val="115000"/>
                        </a:lnSpc>
                        <a:spcAft>
                          <a:spcPts val="1000"/>
                        </a:spcAft>
                      </a:pPr>
                      <a:r>
                        <a:rPr lang="nb-NO" sz="1600" dirty="0"/>
                        <a:t>&lt; 1000 m3</a:t>
                      </a:r>
                    </a:p>
                  </a:txBody>
                  <a:tcPr marL="68580" marR="68580" marT="0" marB="0"/>
                </a:tc>
                <a:extLst>
                  <a:ext uri="{0D108BD9-81ED-4DB2-BD59-A6C34878D82A}">
                    <a16:rowId xmlns="" xmlns:a16="http://schemas.microsoft.com/office/drawing/2014/main" val="10002"/>
                  </a:ext>
                </a:extLst>
              </a:tr>
              <a:tr h="941247">
                <a:tc>
                  <a:txBody>
                    <a:bodyPr/>
                    <a:lstStyle/>
                    <a:p>
                      <a:pPr marL="457200">
                        <a:lnSpc>
                          <a:spcPct val="115000"/>
                        </a:lnSpc>
                      </a:pPr>
                      <a:r>
                        <a:rPr lang="nb-NO" sz="1600" dirty="0"/>
                        <a:t>3</a:t>
                      </a:r>
                    </a:p>
                  </a:txBody>
                  <a:tcPr marL="68580" marR="68580" marT="0" marB="0"/>
                </a:tc>
                <a:tc>
                  <a:txBody>
                    <a:bodyPr/>
                    <a:lstStyle/>
                    <a:p>
                      <a:pPr>
                        <a:lnSpc>
                          <a:spcPct val="115000"/>
                        </a:lnSpc>
                        <a:spcAft>
                          <a:spcPts val="1000"/>
                        </a:spcAft>
                      </a:pPr>
                      <a:r>
                        <a:rPr lang="nb-NO" sz="1600" dirty="0">
                          <a:solidFill>
                            <a:srgbClr val="FF0000"/>
                          </a:solidFill>
                        </a:rPr>
                        <a:t>Store</a:t>
                      </a:r>
                      <a:r>
                        <a:rPr lang="nb-NO" sz="1600" dirty="0"/>
                        <a:t>: Kan begrave og ødelegge biler, ødelegge hus eller knekke trær</a:t>
                      </a:r>
                    </a:p>
                  </a:txBody>
                  <a:tcPr marL="68580" marR="68580" marT="0" marB="0"/>
                </a:tc>
                <a:tc>
                  <a:txBody>
                    <a:bodyPr/>
                    <a:lstStyle/>
                    <a:p>
                      <a:pPr>
                        <a:lnSpc>
                          <a:spcPct val="115000"/>
                        </a:lnSpc>
                        <a:spcAft>
                          <a:spcPts val="1000"/>
                        </a:spcAft>
                      </a:pPr>
                      <a:r>
                        <a:rPr lang="nb-NO" sz="1600" dirty="0"/>
                        <a:t>Når enden av henget</a:t>
                      </a:r>
                    </a:p>
                  </a:txBody>
                  <a:tcPr marL="68580" marR="68580" marT="0" marB="0"/>
                </a:tc>
                <a:tc>
                  <a:txBody>
                    <a:bodyPr/>
                    <a:lstStyle/>
                    <a:p>
                      <a:pPr>
                        <a:lnSpc>
                          <a:spcPct val="115000"/>
                        </a:lnSpc>
                        <a:spcAft>
                          <a:spcPts val="1000"/>
                        </a:spcAft>
                      </a:pPr>
                      <a:r>
                        <a:rPr lang="nb-NO" sz="1600" dirty="0"/>
                        <a:t>&lt; 10,000 m3</a:t>
                      </a:r>
                    </a:p>
                  </a:txBody>
                  <a:tcPr marL="68580" marR="68580" marT="0" marB="0"/>
                </a:tc>
                <a:extLst>
                  <a:ext uri="{0D108BD9-81ED-4DB2-BD59-A6C34878D82A}">
                    <a16:rowId xmlns="" xmlns:a16="http://schemas.microsoft.com/office/drawing/2014/main" val="10003"/>
                  </a:ext>
                </a:extLst>
              </a:tr>
              <a:tr h="941247">
                <a:tc>
                  <a:txBody>
                    <a:bodyPr/>
                    <a:lstStyle/>
                    <a:p>
                      <a:pPr marL="457200">
                        <a:lnSpc>
                          <a:spcPct val="115000"/>
                        </a:lnSpc>
                      </a:pPr>
                      <a:r>
                        <a:rPr lang="nb-NO" sz="1600" dirty="0"/>
                        <a:t>4</a:t>
                      </a:r>
                    </a:p>
                  </a:txBody>
                  <a:tcPr marL="68580" marR="68580" marT="0" marB="0"/>
                </a:tc>
                <a:tc>
                  <a:txBody>
                    <a:bodyPr/>
                    <a:lstStyle/>
                    <a:p>
                      <a:pPr>
                        <a:lnSpc>
                          <a:spcPct val="115000"/>
                        </a:lnSpc>
                        <a:spcAft>
                          <a:spcPts val="1000"/>
                        </a:spcAft>
                      </a:pPr>
                      <a:r>
                        <a:rPr lang="nb-NO" sz="1600" dirty="0">
                          <a:solidFill>
                            <a:srgbClr val="FF0000"/>
                          </a:solidFill>
                        </a:rPr>
                        <a:t>Svært store</a:t>
                      </a:r>
                      <a:r>
                        <a:rPr lang="nb-NO" sz="1600" dirty="0"/>
                        <a:t>: Kan ødelegge tog, flere hus eller skog</a:t>
                      </a:r>
                    </a:p>
                  </a:txBody>
                  <a:tcPr marL="68580" marR="68580" marT="0" marB="0"/>
                </a:tc>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lang="nb-NO" sz="1600" dirty="0"/>
                        <a:t>Krysser flate partier (&lt;&lt;30º) over avstander lengre enn 50 m; kan nå dalbunnen</a:t>
                      </a:r>
                    </a:p>
                  </a:txBody>
                  <a:tcPr marL="68580" marR="68580" marT="0" marB="0"/>
                </a:tc>
                <a:tc>
                  <a:txBody>
                    <a:bodyPr/>
                    <a:lstStyle/>
                    <a:p>
                      <a:pPr>
                        <a:lnSpc>
                          <a:spcPct val="115000"/>
                        </a:lnSpc>
                        <a:spcAft>
                          <a:spcPts val="1000"/>
                        </a:spcAft>
                      </a:pPr>
                      <a:r>
                        <a:rPr lang="nb-NO" sz="1600" dirty="0"/>
                        <a:t>&lt; 100,000 m3</a:t>
                      </a:r>
                    </a:p>
                  </a:txBody>
                  <a:tcPr marL="68580" marR="68580" marT="0" marB="0"/>
                </a:tc>
                <a:extLst>
                  <a:ext uri="{0D108BD9-81ED-4DB2-BD59-A6C34878D82A}">
                    <a16:rowId xmlns="" xmlns:a16="http://schemas.microsoft.com/office/drawing/2014/main" val="10004"/>
                  </a:ext>
                </a:extLst>
              </a:tr>
              <a:tr h="627498">
                <a:tc>
                  <a:txBody>
                    <a:bodyPr/>
                    <a:lstStyle/>
                    <a:p>
                      <a:pPr marL="457200">
                        <a:lnSpc>
                          <a:spcPct val="115000"/>
                        </a:lnSpc>
                      </a:pPr>
                      <a:r>
                        <a:rPr lang="nb-NO" sz="1600" dirty="0"/>
                        <a:t>5</a:t>
                      </a:r>
                    </a:p>
                  </a:txBody>
                  <a:tcPr marL="68580" marR="68580" marT="0" marB="0"/>
                </a:tc>
                <a:tc>
                  <a:txBody>
                    <a:bodyPr/>
                    <a:lstStyle/>
                    <a:p>
                      <a:pPr>
                        <a:lnSpc>
                          <a:spcPct val="115000"/>
                        </a:lnSpc>
                        <a:spcAft>
                          <a:spcPts val="1000"/>
                        </a:spcAft>
                      </a:pPr>
                      <a:r>
                        <a:rPr lang="nb-NO" sz="1600" dirty="0">
                          <a:solidFill>
                            <a:srgbClr val="FF0000"/>
                          </a:solidFill>
                        </a:rPr>
                        <a:t>Ekstreme</a:t>
                      </a:r>
                      <a:r>
                        <a:rPr lang="nb-NO" sz="1600" dirty="0"/>
                        <a:t>: Kan ødelegge bebyggelse og skog</a:t>
                      </a:r>
                    </a:p>
                  </a:txBody>
                  <a:tcPr marL="68580" marR="68580" marT="0" marB="0"/>
                </a:tc>
                <a:tc>
                  <a:txBody>
                    <a:bodyPr/>
                    <a:lstStyle/>
                    <a:p>
                      <a:pPr>
                        <a:lnSpc>
                          <a:spcPct val="115000"/>
                        </a:lnSpc>
                        <a:spcAft>
                          <a:spcPts val="1000"/>
                        </a:spcAft>
                      </a:pPr>
                      <a:r>
                        <a:rPr lang="nb-NO" sz="1600" dirty="0"/>
                        <a:t>Når dalbunnen</a:t>
                      </a:r>
                    </a:p>
                  </a:txBody>
                  <a:tcPr marL="68580" marR="68580" marT="0" marB="0"/>
                </a:tc>
                <a:tc>
                  <a:txBody>
                    <a:bodyPr/>
                    <a:lstStyle/>
                    <a:p>
                      <a:pPr>
                        <a:lnSpc>
                          <a:spcPct val="115000"/>
                        </a:lnSpc>
                        <a:spcAft>
                          <a:spcPts val="1000"/>
                        </a:spcAft>
                      </a:pPr>
                      <a:r>
                        <a:rPr lang="nb-NO" sz="1600" dirty="0"/>
                        <a:t>&gt; 100,000 m3</a:t>
                      </a:r>
                    </a:p>
                  </a:txBody>
                  <a:tcPr marL="68580" marR="68580" marT="0" marB="0"/>
                </a:tc>
                <a:extLst>
                  <a:ext uri="{0D108BD9-81ED-4DB2-BD59-A6C34878D82A}">
                    <a16:rowId xmlns="" xmlns:a16="http://schemas.microsoft.com/office/drawing/2014/main" val="10005"/>
                  </a:ext>
                </a:extLst>
              </a:tr>
            </a:tbl>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ssholder for innhold 9" descr="Lawinengr__e_1-Rutsch_e_01.jpg"/>
          <p:cNvPicPr>
            <a:picLocks noGrp="1" noChangeAspect="1"/>
          </p:cNvPicPr>
          <p:nvPr>
            <p:ph sz="quarter" idx="1"/>
          </p:nvPr>
        </p:nvPicPr>
        <p:blipFill>
          <a:blip r:embed="rId3" cstate="email">
            <a:extLst>
              <a:ext uri="{28A0092B-C50C-407E-A947-70E740481C1C}">
                <a14:useLocalDpi xmlns:a14="http://schemas.microsoft.com/office/drawing/2010/main"/>
              </a:ext>
            </a:extLst>
          </a:blip>
          <a:stretch>
            <a:fillRect/>
          </a:stretch>
        </p:blipFill>
        <p:spPr>
          <a:xfrm>
            <a:off x="338048" y="1124744"/>
            <a:ext cx="2877453" cy="2304256"/>
          </a:xfrm>
        </p:spPr>
      </p:pic>
      <p:pic>
        <p:nvPicPr>
          <p:cNvPr id="11" name="Plassholder for innhold 10" descr="kleine_Lawine_e_02.jpg"/>
          <p:cNvPicPr>
            <a:picLocks noGrp="1" noChangeAspect="1"/>
          </p:cNvPicPr>
          <p:nvPr>
            <p:ph sz="quarter" idx="2"/>
          </p:nvPr>
        </p:nvPicPr>
        <p:blipFill>
          <a:blip r:embed="rId4" cstate="email">
            <a:extLst>
              <a:ext uri="{28A0092B-C50C-407E-A947-70E740481C1C}">
                <a14:useLocalDpi xmlns:a14="http://schemas.microsoft.com/office/drawing/2010/main"/>
              </a:ext>
            </a:extLst>
          </a:blip>
          <a:stretch>
            <a:fillRect/>
          </a:stretch>
        </p:blipFill>
        <p:spPr>
          <a:xfrm>
            <a:off x="3491880" y="1124744"/>
            <a:ext cx="2105046" cy="2808312"/>
          </a:xfrm>
        </p:spPr>
      </p:pic>
      <p:pic>
        <p:nvPicPr>
          <p:cNvPr id="15" name="Plassholder for innhold 14" descr="Lawinengr__e_4-gro__e_01.jpg"/>
          <p:cNvPicPr>
            <a:picLocks noGrp="1" noChangeAspect="1"/>
          </p:cNvPicPr>
          <p:nvPr>
            <p:ph sz="quarter" idx="4"/>
          </p:nvPr>
        </p:nvPicPr>
        <p:blipFill>
          <a:blip r:embed="rId5" cstate="email">
            <a:extLst>
              <a:ext uri="{28A0092B-C50C-407E-A947-70E740481C1C}">
                <a14:useLocalDpi xmlns:a14="http://schemas.microsoft.com/office/drawing/2010/main"/>
              </a:ext>
            </a:extLst>
          </a:blip>
          <a:stretch>
            <a:fillRect/>
          </a:stretch>
        </p:blipFill>
        <p:spPr>
          <a:xfrm>
            <a:off x="5868144" y="1268760"/>
            <a:ext cx="2918413" cy="2187575"/>
          </a:xfrm>
        </p:spPr>
      </p:pic>
      <p:pic>
        <p:nvPicPr>
          <p:cNvPr id="14" name="Plassholder for innhold 13" descr="mittlere_Lawine_e_02.jpg"/>
          <p:cNvPicPr>
            <a:picLocks noGrp="1" noChangeAspect="1"/>
          </p:cNvPicPr>
          <p:nvPr>
            <p:ph sz="quarter" idx="3"/>
          </p:nvPr>
        </p:nvPicPr>
        <p:blipFill>
          <a:blip r:embed="rId6" cstate="email">
            <a:extLst>
              <a:ext uri="{28A0092B-C50C-407E-A947-70E740481C1C}">
                <a14:useLocalDpi xmlns:a14="http://schemas.microsoft.com/office/drawing/2010/main"/>
              </a:ext>
            </a:extLst>
          </a:blip>
          <a:stretch>
            <a:fillRect/>
          </a:stretch>
        </p:blipFill>
        <p:spPr>
          <a:xfrm>
            <a:off x="323528" y="3789040"/>
            <a:ext cx="2918482" cy="2187575"/>
          </a:xfrm>
        </p:spPr>
      </p:pic>
      <p:pic>
        <p:nvPicPr>
          <p:cNvPr id="16" name="Bilde 15" descr="sehr_grosse_Lawine_V11_eng.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734006" y="3933056"/>
            <a:ext cx="3158474" cy="2139866"/>
          </a:xfrm>
          <a:prstGeom prst="rect">
            <a:avLst/>
          </a:prstGeom>
        </p:spPr>
      </p:pic>
      <p:sp>
        <p:nvSpPr>
          <p:cNvPr id="17" name="TekstSylinder 16"/>
          <p:cNvSpPr txBox="1"/>
          <p:nvPr/>
        </p:nvSpPr>
        <p:spPr>
          <a:xfrm>
            <a:off x="3419872" y="4725144"/>
            <a:ext cx="2016224" cy="461665"/>
          </a:xfrm>
          <a:prstGeom prst="rect">
            <a:avLst/>
          </a:prstGeom>
          <a:noFill/>
        </p:spPr>
        <p:txBody>
          <a:bodyPr wrap="square" rtlCol="0">
            <a:spAutoFit/>
          </a:bodyPr>
          <a:lstStyle/>
          <a:p>
            <a:r>
              <a:rPr lang="nb-NO" sz="1200" dirty="0">
                <a:latin typeface="+mn-lt"/>
              </a:rPr>
              <a:t>http://www.avalanches.org/basics/glossar-en/</a:t>
            </a:r>
          </a:p>
        </p:txBody>
      </p:sp>
      <p:sp>
        <p:nvSpPr>
          <p:cNvPr id="13" name="Tittel 4"/>
          <p:cNvSpPr txBox="1">
            <a:spLocks/>
          </p:cNvSpPr>
          <p:nvPr/>
        </p:nvSpPr>
        <p:spPr bwMode="auto">
          <a:xfrm>
            <a:off x="323850" y="274638"/>
            <a:ext cx="84963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3600" b="1" i="0" u="none" strike="noStrike" kern="0" cap="none" spc="0" normalizeH="0" baseline="0" noProof="0">
                <a:ln>
                  <a:noFill/>
                </a:ln>
                <a:solidFill>
                  <a:schemeClr val="tx2"/>
                </a:solidFill>
                <a:effectLst/>
                <a:uLnTx/>
                <a:uFillTx/>
                <a:latin typeface="+mj-lt"/>
                <a:ea typeface="+mj-ea"/>
                <a:cs typeface="+mj-cs"/>
              </a:rPr>
              <a:t>Skredstørrelser</a:t>
            </a:r>
            <a:endParaRPr kumimoji="0" lang="nb-NO" sz="3600" b="1"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sz="quarter"/>
          </p:nvPr>
        </p:nvSpPr>
        <p:spPr/>
        <p:txBody>
          <a:bodyPr/>
          <a:lstStyle/>
          <a:p>
            <a:r>
              <a:rPr lang="nb-NO" dirty="0"/>
              <a:t>Snakk om D og R klassene i videregående kurs</a:t>
            </a:r>
          </a:p>
        </p:txBody>
      </p:sp>
      <p:sp>
        <p:nvSpPr>
          <p:cNvPr id="3" name="Plassholder for innhold 2"/>
          <p:cNvSpPr>
            <a:spLocks noGrp="1"/>
          </p:cNvSpPr>
          <p:nvPr>
            <p:ph sz="quarter" idx="1"/>
          </p:nvPr>
        </p:nvSpPr>
        <p:spPr/>
        <p:txBody>
          <a:bodyPr/>
          <a:lstStyle/>
          <a:p>
            <a:endParaRPr lang="nb-NO"/>
          </a:p>
        </p:txBody>
      </p:sp>
      <p:sp>
        <p:nvSpPr>
          <p:cNvPr id="4" name="Plassholder for innhold 3"/>
          <p:cNvSpPr>
            <a:spLocks noGrp="1"/>
          </p:cNvSpPr>
          <p:nvPr>
            <p:ph sz="quarter" idx="2"/>
          </p:nvPr>
        </p:nvSpPr>
        <p:spPr/>
        <p:txBody>
          <a:bodyPr/>
          <a:lstStyle/>
          <a:p>
            <a:endParaRPr lang="nb-NO"/>
          </a:p>
        </p:txBody>
      </p:sp>
      <p:sp>
        <p:nvSpPr>
          <p:cNvPr id="5" name="Plassholder for innhold 4"/>
          <p:cNvSpPr>
            <a:spLocks noGrp="1"/>
          </p:cNvSpPr>
          <p:nvPr>
            <p:ph sz="quarter" idx="3"/>
          </p:nvPr>
        </p:nvSpPr>
        <p:spPr/>
        <p:txBody>
          <a:bodyPr/>
          <a:lstStyle/>
          <a:p>
            <a:endParaRPr lang="nb-NO"/>
          </a:p>
        </p:txBody>
      </p:sp>
      <p:sp>
        <p:nvSpPr>
          <p:cNvPr id="6" name="Plassholder for innhold 5"/>
          <p:cNvSpPr>
            <a:spLocks noGrp="1"/>
          </p:cNvSpPr>
          <p:nvPr>
            <p:ph sz="quarter" idx="4"/>
          </p:nvPr>
        </p:nvSpPr>
        <p:spPr/>
        <p:txBody>
          <a:bodyPr/>
          <a:lstStyle/>
          <a:p>
            <a:endParaRPr lang="nb-NO"/>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05-Professor(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5678488"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5715" name="Rectangle 3"/>
          <p:cNvSpPr>
            <a:spLocks noChangeArrowheads="1"/>
          </p:cNvSpPr>
          <p:nvPr/>
        </p:nvSpPr>
        <p:spPr bwMode="auto">
          <a:xfrm>
            <a:off x="5791200" y="1143000"/>
            <a:ext cx="3276600" cy="1930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nb-NO" sz="4000" b="1">
                <a:solidFill>
                  <a:srgbClr val="000000"/>
                </a:solidFill>
                <a:cs typeface="Arial" panose="020B0604020202020204" pitchFamily="34" charset="0"/>
              </a:rPr>
              <a:t>Size - </a:t>
            </a:r>
            <a:r>
              <a:rPr lang="en-US" altLang="nb-NO" sz="4000" b="1" i="1">
                <a:solidFill>
                  <a:srgbClr val="000000"/>
                </a:solidFill>
                <a:cs typeface="Arial" panose="020B0604020202020204" pitchFamily="34" charset="0"/>
              </a:rPr>
              <a:t>Relative to the Path</a:t>
            </a:r>
            <a:endParaRPr lang="en-US" altLang="nb-NO" sz="1800" b="1">
              <a:solidFill>
                <a:srgbClr val="000000"/>
              </a:solidFill>
              <a:cs typeface="Arial" panose="020B0604020202020204" pitchFamily="34" charset="0"/>
            </a:endParaRPr>
          </a:p>
        </p:txBody>
      </p:sp>
      <p:sp>
        <p:nvSpPr>
          <p:cNvPr id="115716" name="Rectangle 4"/>
          <p:cNvSpPr>
            <a:spLocks noChangeArrowheads="1"/>
          </p:cNvSpPr>
          <p:nvPr/>
        </p:nvSpPr>
        <p:spPr bwMode="auto">
          <a:xfrm>
            <a:off x="5788025" y="3810000"/>
            <a:ext cx="3352800" cy="2563813"/>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nb-NO" sz="1800" b="1" i="1">
                <a:solidFill>
                  <a:srgbClr val="000000"/>
                </a:solidFill>
                <a:cs typeface="Arial" panose="020B0604020202020204" pitchFamily="34" charset="0"/>
              </a:rPr>
              <a:t>Accounts for:</a:t>
            </a:r>
            <a:endParaRPr lang="en-US" altLang="nb-NO" sz="1800" b="1">
              <a:solidFill>
                <a:srgbClr val="000000"/>
              </a:solidFill>
              <a:cs typeface="Arial" panose="020B0604020202020204" pitchFamily="34" charset="0"/>
            </a:endParaRPr>
          </a:p>
          <a:p>
            <a:pPr eaLnBrk="1" hangingPunct="1"/>
            <a:endParaRPr lang="en-US" altLang="nb-NO" sz="1800" b="1">
              <a:solidFill>
                <a:srgbClr val="000000"/>
              </a:solidFill>
              <a:cs typeface="Arial" panose="020B0604020202020204" pitchFamily="34" charset="0"/>
            </a:endParaRPr>
          </a:p>
          <a:p>
            <a:pPr eaLnBrk="1" hangingPunct="1">
              <a:buFontTx/>
              <a:buChar char="•"/>
            </a:pPr>
            <a:r>
              <a:rPr lang="en-US" altLang="nb-NO" sz="1800" b="1">
                <a:solidFill>
                  <a:srgbClr val="000000"/>
                </a:solidFill>
                <a:cs typeface="Arial" panose="020B0604020202020204" pitchFamily="34" charset="0"/>
              </a:rPr>
              <a:t>Horizontal Extent</a:t>
            </a:r>
          </a:p>
          <a:p>
            <a:pPr eaLnBrk="1" hangingPunct="1">
              <a:buFontTx/>
              <a:buChar char="•"/>
            </a:pPr>
            <a:endParaRPr lang="en-US" altLang="nb-NO" sz="1800" b="1">
              <a:solidFill>
                <a:srgbClr val="000000"/>
              </a:solidFill>
              <a:cs typeface="Arial" panose="020B0604020202020204" pitchFamily="34" charset="0"/>
            </a:endParaRPr>
          </a:p>
          <a:p>
            <a:pPr eaLnBrk="1" hangingPunct="1">
              <a:buFontTx/>
              <a:buChar char="•"/>
            </a:pPr>
            <a:r>
              <a:rPr lang="en-US" altLang="nb-NO" sz="1800" b="1">
                <a:solidFill>
                  <a:srgbClr val="000000"/>
                </a:solidFill>
                <a:cs typeface="Arial" panose="020B0604020202020204" pitchFamily="34" charset="0"/>
              </a:rPr>
              <a:t>Vertical Depth of Fracture</a:t>
            </a:r>
          </a:p>
          <a:p>
            <a:pPr eaLnBrk="1" hangingPunct="1">
              <a:buFontTx/>
              <a:buChar char="•"/>
            </a:pPr>
            <a:endParaRPr lang="en-US" altLang="nb-NO" sz="1800" b="1">
              <a:solidFill>
                <a:srgbClr val="000000"/>
              </a:solidFill>
              <a:cs typeface="Arial" panose="020B0604020202020204" pitchFamily="34" charset="0"/>
            </a:endParaRPr>
          </a:p>
          <a:p>
            <a:pPr eaLnBrk="1" hangingPunct="1">
              <a:buFontTx/>
              <a:buChar char="•"/>
            </a:pPr>
            <a:r>
              <a:rPr lang="en-US" altLang="nb-NO" sz="1800" b="1">
                <a:solidFill>
                  <a:srgbClr val="000000"/>
                </a:solidFill>
                <a:cs typeface="Arial" panose="020B0604020202020204" pitchFamily="34" charset="0"/>
              </a:rPr>
              <a:t>Volume</a:t>
            </a:r>
          </a:p>
          <a:p>
            <a:pPr eaLnBrk="1" hangingPunct="1">
              <a:buFontTx/>
              <a:buChar char="•"/>
            </a:pPr>
            <a:endParaRPr lang="en-US" altLang="nb-NO" sz="1800" b="1">
              <a:solidFill>
                <a:srgbClr val="000000"/>
              </a:solidFill>
              <a:cs typeface="Arial" panose="020B0604020202020204" pitchFamily="34" charset="0"/>
            </a:endParaRPr>
          </a:p>
          <a:p>
            <a:pPr eaLnBrk="1" hangingPunct="1">
              <a:buFontTx/>
              <a:buChar char="•"/>
            </a:pPr>
            <a:r>
              <a:rPr lang="en-US" altLang="nb-NO" sz="1800" b="1">
                <a:solidFill>
                  <a:srgbClr val="000000"/>
                </a:solidFill>
                <a:cs typeface="Arial" panose="020B0604020202020204" pitchFamily="34" charset="0"/>
              </a:rPr>
              <a:t>Runout Distance</a:t>
            </a:r>
          </a:p>
        </p:txBody>
      </p:sp>
      <p:sp>
        <p:nvSpPr>
          <p:cNvPr id="115717" name="Text Box 5"/>
          <p:cNvSpPr txBox="1">
            <a:spLocks noChangeArrowheads="1"/>
          </p:cNvSpPr>
          <p:nvPr/>
        </p:nvSpPr>
        <p:spPr bwMode="auto">
          <a:xfrm>
            <a:off x="76200" y="52388"/>
            <a:ext cx="5570538" cy="1190625"/>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nb-NO" sz="1800" b="1">
                <a:solidFill>
                  <a:srgbClr val="000000"/>
                </a:solidFill>
                <a:cs typeface="Arial" panose="020B0604020202020204" pitchFamily="34" charset="0"/>
              </a:rPr>
              <a:t>This scale is often used to compare different avalanches in a known path and for use in professional avalanche operations to track path “cleanout.”</a:t>
            </a:r>
          </a:p>
        </p:txBody>
      </p:sp>
      <p:sp>
        <p:nvSpPr>
          <p:cNvPr id="115718" name="Text Box 6"/>
          <p:cNvSpPr txBox="1">
            <a:spLocks noChangeArrowheads="1"/>
          </p:cNvSpPr>
          <p:nvPr/>
        </p:nvSpPr>
        <p:spPr bwMode="auto">
          <a:xfrm>
            <a:off x="60325" y="6491288"/>
            <a:ext cx="1173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nb-NO" sz="1400">
                <a:solidFill>
                  <a:srgbClr val="000000"/>
                </a:solidFill>
                <a:cs typeface="Arial" panose="020B0604020202020204" pitchFamily="34" charset="0"/>
              </a:rPr>
              <a:t>Photo: CAIC</a:t>
            </a:r>
          </a:p>
        </p:txBody>
      </p:sp>
    </p:spTree>
    <p:extLst>
      <p:ext uri="{BB962C8B-B14F-4D97-AF65-F5344CB8AC3E}">
        <p14:creationId xmlns:p14="http://schemas.microsoft.com/office/powerpoint/2010/main" val="19403009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05-Professor(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5678488"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7763" name="Freeform 3" descr="Pink tissue paper"/>
          <p:cNvSpPr>
            <a:spLocks/>
          </p:cNvSpPr>
          <p:nvPr/>
        </p:nvSpPr>
        <p:spPr bwMode="auto">
          <a:xfrm>
            <a:off x="2343150" y="963613"/>
            <a:ext cx="458788" cy="693737"/>
          </a:xfrm>
          <a:custGeom>
            <a:avLst/>
            <a:gdLst>
              <a:gd name="T0" fmla="*/ 2147483647 w 289"/>
              <a:gd name="T1" fmla="*/ 2147483647 h 437"/>
              <a:gd name="T2" fmla="*/ 2147483647 w 289"/>
              <a:gd name="T3" fmla="*/ 2147483647 h 437"/>
              <a:gd name="T4" fmla="*/ 2147483647 w 289"/>
              <a:gd name="T5" fmla="*/ 2147483647 h 437"/>
              <a:gd name="T6" fmla="*/ 2147483647 w 289"/>
              <a:gd name="T7" fmla="*/ 2147483647 h 437"/>
              <a:gd name="T8" fmla="*/ 2147483647 w 289"/>
              <a:gd name="T9" fmla="*/ 2147483647 h 437"/>
              <a:gd name="T10" fmla="*/ 2147483647 w 289"/>
              <a:gd name="T11" fmla="*/ 2147483647 h 437"/>
              <a:gd name="T12" fmla="*/ 0 w 289"/>
              <a:gd name="T13" fmla="*/ 2147483647 h 437"/>
              <a:gd name="T14" fmla="*/ 2147483647 w 289"/>
              <a:gd name="T15" fmla="*/ 2147483647 h 437"/>
              <a:gd name="T16" fmla="*/ 2147483647 w 289"/>
              <a:gd name="T17" fmla="*/ 2147483647 h 437"/>
              <a:gd name="T18" fmla="*/ 2147483647 w 289"/>
              <a:gd name="T19" fmla="*/ 2147483647 h 437"/>
              <a:gd name="T20" fmla="*/ 2147483647 w 289"/>
              <a:gd name="T21" fmla="*/ 2147483647 h 437"/>
              <a:gd name="T22" fmla="*/ 2147483647 w 289"/>
              <a:gd name="T23" fmla="*/ 2147483647 h 437"/>
              <a:gd name="T24" fmla="*/ 2147483647 w 289"/>
              <a:gd name="T25" fmla="*/ 2147483647 h 437"/>
              <a:gd name="T26" fmla="*/ 2147483647 w 289"/>
              <a:gd name="T27" fmla="*/ 2147483647 h 437"/>
              <a:gd name="T28" fmla="*/ 2147483647 w 289"/>
              <a:gd name="T29" fmla="*/ 2147483647 h 437"/>
              <a:gd name="T30" fmla="*/ 2147483647 w 289"/>
              <a:gd name="T31" fmla="*/ 2147483647 h 437"/>
              <a:gd name="T32" fmla="*/ 2147483647 w 289"/>
              <a:gd name="T33" fmla="*/ 2147483647 h 4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9"/>
              <a:gd name="T52" fmla="*/ 0 h 437"/>
              <a:gd name="T53" fmla="*/ 289 w 289"/>
              <a:gd name="T54" fmla="*/ 437 h 4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9" h="437">
                <a:moveTo>
                  <a:pt x="156" y="17"/>
                </a:moveTo>
                <a:cubicBezTo>
                  <a:pt x="131" y="28"/>
                  <a:pt x="108" y="43"/>
                  <a:pt x="83" y="55"/>
                </a:cubicBezTo>
                <a:cubicBezTo>
                  <a:pt x="69" y="61"/>
                  <a:pt x="41" y="69"/>
                  <a:pt x="41" y="69"/>
                </a:cubicBezTo>
                <a:cubicBezTo>
                  <a:pt x="36" y="76"/>
                  <a:pt x="27" y="81"/>
                  <a:pt x="27" y="90"/>
                </a:cubicBezTo>
                <a:cubicBezTo>
                  <a:pt x="27" y="104"/>
                  <a:pt x="41" y="131"/>
                  <a:pt x="41" y="131"/>
                </a:cubicBezTo>
                <a:cubicBezTo>
                  <a:pt x="34" y="161"/>
                  <a:pt x="23" y="178"/>
                  <a:pt x="14" y="207"/>
                </a:cubicBezTo>
                <a:cubicBezTo>
                  <a:pt x="9" y="220"/>
                  <a:pt x="0" y="248"/>
                  <a:pt x="0" y="248"/>
                </a:cubicBezTo>
                <a:cubicBezTo>
                  <a:pt x="10" y="312"/>
                  <a:pt x="14" y="294"/>
                  <a:pt x="83" y="303"/>
                </a:cubicBezTo>
                <a:cubicBezTo>
                  <a:pt x="93" y="339"/>
                  <a:pt x="121" y="353"/>
                  <a:pt x="138" y="386"/>
                </a:cubicBezTo>
                <a:cubicBezTo>
                  <a:pt x="151" y="413"/>
                  <a:pt x="139" y="424"/>
                  <a:pt x="172" y="434"/>
                </a:cubicBezTo>
                <a:cubicBezTo>
                  <a:pt x="195" y="431"/>
                  <a:pt x="224" y="437"/>
                  <a:pt x="241" y="421"/>
                </a:cubicBezTo>
                <a:cubicBezTo>
                  <a:pt x="254" y="407"/>
                  <a:pt x="250" y="383"/>
                  <a:pt x="255" y="365"/>
                </a:cubicBezTo>
                <a:cubicBezTo>
                  <a:pt x="266" y="314"/>
                  <a:pt x="274" y="263"/>
                  <a:pt x="289" y="214"/>
                </a:cubicBezTo>
                <a:cubicBezTo>
                  <a:pt x="288" y="209"/>
                  <a:pt x="279" y="117"/>
                  <a:pt x="276" y="110"/>
                </a:cubicBezTo>
                <a:cubicBezTo>
                  <a:pt x="269" y="93"/>
                  <a:pt x="250" y="83"/>
                  <a:pt x="241" y="69"/>
                </a:cubicBezTo>
                <a:cubicBezTo>
                  <a:pt x="245" y="55"/>
                  <a:pt x="267" y="36"/>
                  <a:pt x="255" y="28"/>
                </a:cubicBezTo>
                <a:cubicBezTo>
                  <a:pt x="214" y="0"/>
                  <a:pt x="211" y="7"/>
                  <a:pt x="156" y="17"/>
                </a:cubicBezTo>
                <a:close/>
              </a:path>
            </a:pathLst>
          </a:custGeom>
          <a:blipFill dpi="0" rotWithShape="0">
            <a:blip r:embed="rId4">
              <a:alphaModFix amt="50000"/>
            </a:blip>
            <a:srcRect/>
            <a:tile tx="0" ty="0" sx="100000" sy="100000" flip="none" algn="tl"/>
          </a:blipFill>
          <a:ln w="9525">
            <a:solidFill>
              <a:srgbClr val="FF0000"/>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nb-NO" altLang="nb-NO" sz="1800">
              <a:solidFill>
                <a:srgbClr val="000000"/>
              </a:solidFill>
            </a:endParaRPr>
          </a:p>
        </p:txBody>
      </p:sp>
      <p:sp>
        <p:nvSpPr>
          <p:cNvPr id="117764" name="Rectangle 4"/>
          <p:cNvSpPr>
            <a:spLocks noChangeArrowheads="1"/>
          </p:cNvSpPr>
          <p:nvPr/>
        </p:nvSpPr>
        <p:spPr bwMode="auto">
          <a:xfrm>
            <a:off x="5791200" y="1143000"/>
            <a:ext cx="3276600" cy="1350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nb-NO" sz="4000" b="1">
                <a:solidFill>
                  <a:srgbClr val="000000"/>
                </a:solidFill>
                <a:cs typeface="Arial" panose="020B0604020202020204" pitchFamily="34" charset="0"/>
              </a:rPr>
              <a:t>R1</a:t>
            </a:r>
            <a:endParaRPr lang="en-US" altLang="nb-NO" sz="1800" b="1">
              <a:solidFill>
                <a:srgbClr val="000000"/>
              </a:solidFill>
              <a:cs typeface="Arial" panose="020B0604020202020204" pitchFamily="34" charset="0"/>
            </a:endParaRPr>
          </a:p>
          <a:p>
            <a:pPr eaLnBrk="1" hangingPunct="1"/>
            <a:endParaRPr lang="en-US" altLang="nb-NO" sz="1800" b="1">
              <a:solidFill>
                <a:srgbClr val="000000"/>
              </a:solidFill>
              <a:cs typeface="Arial" panose="020B0604020202020204" pitchFamily="34" charset="0"/>
            </a:endParaRPr>
          </a:p>
          <a:p>
            <a:pPr eaLnBrk="1" hangingPunct="1"/>
            <a:r>
              <a:rPr lang="en-US" altLang="nb-NO" b="1">
                <a:solidFill>
                  <a:srgbClr val="000000"/>
                </a:solidFill>
                <a:cs typeface="Arial" panose="020B0604020202020204" pitchFamily="34" charset="0"/>
              </a:rPr>
              <a:t>Very Small</a:t>
            </a:r>
            <a:endParaRPr lang="en-US" altLang="nb-NO" sz="1800" b="1">
              <a:solidFill>
                <a:srgbClr val="000000"/>
              </a:solidFill>
              <a:cs typeface="Arial" panose="020B0604020202020204" pitchFamily="34" charset="0"/>
            </a:endParaRPr>
          </a:p>
        </p:txBody>
      </p:sp>
      <p:sp>
        <p:nvSpPr>
          <p:cNvPr id="117765" name="Rectangle 5"/>
          <p:cNvSpPr>
            <a:spLocks noChangeArrowheads="1"/>
          </p:cNvSpPr>
          <p:nvPr/>
        </p:nvSpPr>
        <p:spPr bwMode="auto">
          <a:xfrm>
            <a:off x="5788025" y="3810000"/>
            <a:ext cx="3352800"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nb-NO" sz="1800" b="1" i="1">
                <a:solidFill>
                  <a:srgbClr val="000000"/>
                </a:solidFill>
                <a:cs typeface="Arial" panose="020B0604020202020204" pitchFamily="34" charset="0"/>
              </a:rPr>
              <a:t>Accounts for</a:t>
            </a:r>
            <a:r>
              <a:rPr lang="en-US" altLang="nb-NO" sz="1800" b="1" i="1" u="sng">
                <a:solidFill>
                  <a:srgbClr val="000000"/>
                </a:solidFill>
                <a:cs typeface="Arial" panose="020B0604020202020204" pitchFamily="34" charset="0"/>
              </a:rPr>
              <a:t>:</a:t>
            </a:r>
            <a:endParaRPr lang="en-US" altLang="nb-NO" sz="1800" b="1">
              <a:solidFill>
                <a:srgbClr val="000000"/>
              </a:solidFill>
              <a:cs typeface="Arial" panose="020B0604020202020204" pitchFamily="34" charset="0"/>
            </a:endParaRPr>
          </a:p>
          <a:p>
            <a:pPr eaLnBrk="1" hangingPunct="1"/>
            <a:endParaRPr lang="en-US" altLang="nb-NO" sz="1800" b="1">
              <a:solidFill>
                <a:srgbClr val="000000"/>
              </a:solidFill>
              <a:cs typeface="Arial" panose="020B0604020202020204" pitchFamily="34" charset="0"/>
            </a:endParaRPr>
          </a:p>
          <a:p>
            <a:pPr eaLnBrk="1" hangingPunct="1">
              <a:buFontTx/>
              <a:buChar char="•"/>
            </a:pPr>
            <a:r>
              <a:rPr lang="en-US" altLang="nb-NO" sz="1800" b="1">
                <a:solidFill>
                  <a:srgbClr val="000000"/>
                </a:solidFill>
                <a:cs typeface="Arial" panose="020B0604020202020204" pitchFamily="34" charset="0"/>
              </a:rPr>
              <a:t>Horizontal Extent</a:t>
            </a:r>
          </a:p>
          <a:p>
            <a:pPr eaLnBrk="1" hangingPunct="1">
              <a:buFontTx/>
              <a:buChar char="•"/>
            </a:pPr>
            <a:endParaRPr lang="en-US" altLang="nb-NO" sz="1800" b="1">
              <a:solidFill>
                <a:srgbClr val="000000"/>
              </a:solidFill>
              <a:cs typeface="Arial" panose="020B0604020202020204" pitchFamily="34" charset="0"/>
            </a:endParaRPr>
          </a:p>
          <a:p>
            <a:pPr eaLnBrk="1" hangingPunct="1">
              <a:buFontTx/>
              <a:buChar char="•"/>
            </a:pPr>
            <a:r>
              <a:rPr lang="en-US" altLang="nb-NO" sz="1800" b="1">
                <a:solidFill>
                  <a:srgbClr val="000000"/>
                </a:solidFill>
                <a:cs typeface="Arial" panose="020B0604020202020204" pitchFamily="34" charset="0"/>
              </a:rPr>
              <a:t>Vertical Depth of Fracture</a:t>
            </a:r>
          </a:p>
          <a:p>
            <a:pPr eaLnBrk="1" hangingPunct="1">
              <a:buFontTx/>
              <a:buChar char="•"/>
            </a:pPr>
            <a:endParaRPr lang="en-US" altLang="nb-NO" sz="1800" b="1">
              <a:solidFill>
                <a:srgbClr val="000000"/>
              </a:solidFill>
              <a:cs typeface="Arial" panose="020B0604020202020204" pitchFamily="34" charset="0"/>
            </a:endParaRPr>
          </a:p>
          <a:p>
            <a:pPr eaLnBrk="1" hangingPunct="1">
              <a:buFontTx/>
              <a:buChar char="•"/>
            </a:pPr>
            <a:r>
              <a:rPr lang="en-US" altLang="nb-NO" sz="1800" b="1">
                <a:solidFill>
                  <a:srgbClr val="000000"/>
                </a:solidFill>
                <a:cs typeface="Arial" panose="020B0604020202020204" pitchFamily="34" charset="0"/>
              </a:rPr>
              <a:t>Volume</a:t>
            </a:r>
          </a:p>
          <a:p>
            <a:pPr eaLnBrk="1" hangingPunct="1">
              <a:buFontTx/>
              <a:buChar char="•"/>
            </a:pPr>
            <a:endParaRPr lang="en-US" altLang="nb-NO" sz="1800" b="1">
              <a:solidFill>
                <a:srgbClr val="000000"/>
              </a:solidFill>
              <a:cs typeface="Arial" panose="020B0604020202020204" pitchFamily="34" charset="0"/>
            </a:endParaRPr>
          </a:p>
          <a:p>
            <a:pPr eaLnBrk="1" hangingPunct="1">
              <a:buFontTx/>
              <a:buChar char="•"/>
            </a:pPr>
            <a:r>
              <a:rPr lang="en-US" altLang="nb-NO" sz="1800" b="1">
                <a:solidFill>
                  <a:srgbClr val="000000"/>
                </a:solidFill>
                <a:cs typeface="Arial" panose="020B0604020202020204" pitchFamily="34" charset="0"/>
              </a:rPr>
              <a:t>Runout Distance</a:t>
            </a:r>
          </a:p>
        </p:txBody>
      </p:sp>
      <p:sp>
        <p:nvSpPr>
          <p:cNvPr id="117766" name="Text Box 6"/>
          <p:cNvSpPr txBox="1">
            <a:spLocks noChangeArrowheads="1"/>
          </p:cNvSpPr>
          <p:nvPr/>
        </p:nvSpPr>
        <p:spPr bwMode="auto">
          <a:xfrm>
            <a:off x="60325" y="6491288"/>
            <a:ext cx="1173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nb-NO" sz="1400">
                <a:solidFill>
                  <a:srgbClr val="000000"/>
                </a:solidFill>
                <a:cs typeface="Arial" panose="020B0604020202020204" pitchFamily="34" charset="0"/>
              </a:rPr>
              <a:t>Photo: CAIC</a:t>
            </a:r>
          </a:p>
        </p:txBody>
      </p:sp>
    </p:spTree>
    <p:extLst>
      <p:ext uri="{BB962C8B-B14F-4D97-AF65-F5344CB8AC3E}">
        <p14:creationId xmlns:p14="http://schemas.microsoft.com/office/powerpoint/2010/main" val="4245109197"/>
      </p:ext>
    </p:extLst>
  </p:cSld>
  <p:clrMapOvr>
    <a:masterClrMapping/>
  </p:clrMapOvr>
</p:sld>
</file>

<file path=ppt/theme/theme1.xml><?xml version="1.0" encoding="utf-8"?>
<a:theme xmlns:a="http://schemas.openxmlformats.org/drawingml/2006/main" name="Ny NVE tom">
  <a:themeElements>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utform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Ny NVE tom</Template>
  <TotalTime>6550</TotalTime>
  <Words>7585</Words>
  <Application>Microsoft Office PowerPoint</Application>
  <PresentationFormat>Skjermfremvisning (4:3)</PresentationFormat>
  <Paragraphs>1553</Paragraphs>
  <Slides>159</Slides>
  <Notes>137</Notes>
  <HiddenSlides>13</HiddenSlides>
  <MMClips>3</MMClips>
  <ScaleCrop>false</ScaleCrop>
  <HeadingPairs>
    <vt:vector size="6" baseType="variant">
      <vt:variant>
        <vt:lpstr>Brukte skrifter</vt:lpstr>
      </vt:variant>
      <vt:variant>
        <vt:i4>12</vt:i4>
      </vt:variant>
      <vt:variant>
        <vt:lpstr>Tema</vt:lpstr>
      </vt:variant>
      <vt:variant>
        <vt:i4>2</vt:i4>
      </vt:variant>
      <vt:variant>
        <vt:lpstr>Lysbildetitler</vt:lpstr>
      </vt:variant>
      <vt:variant>
        <vt:i4>159</vt:i4>
      </vt:variant>
    </vt:vector>
  </HeadingPairs>
  <TitlesOfParts>
    <vt:vector size="173" baseType="lpstr">
      <vt:lpstr>Arial Unicode MS</vt:lpstr>
      <vt:lpstr>ＭＳ Ｐゴシック</vt:lpstr>
      <vt:lpstr>Arial</vt:lpstr>
      <vt:lpstr>Arial Rounded MT Bold</vt:lpstr>
      <vt:lpstr>Calibri</vt:lpstr>
      <vt:lpstr>Helvetica</vt:lpstr>
      <vt:lpstr>SnowSymbolsIACS</vt:lpstr>
      <vt:lpstr>Symbol</vt:lpstr>
      <vt:lpstr>Times</vt:lpstr>
      <vt:lpstr>Times New Roman</vt:lpstr>
      <vt:lpstr>Trebuchet MS</vt:lpstr>
      <vt:lpstr>Wingdings</vt:lpstr>
      <vt:lpstr>Ny NVE tom</vt:lpstr>
      <vt:lpstr>Office-tema</vt:lpstr>
      <vt:lpstr>Snø og snøskred</vt:lpstr>
      <vt:lpstr>Innhold</vt:lpstr>
      <vt:lpstr>Snøens egenskaper</vt:lpstr>
      <vt:lpstr>Snødannelse</vt:lpstr>
      <vt:lpstr>PowerPoint-presentasjon</vt:lpstr>
      <vt:lpstr>Snødannelse</vt:lpstr>
      <vt:lpstr>Snø består av is og luft (og vann)</vt:lpstr>
      <vt:lpstr>Snø er…</vt:lpstr>
      <vt:lpstr>Snø er veldig varmt og ustabil!</vt:lpstr>
      <vt:lpstr>PowerPoint-presentasjon</vt:lpstr>
      <vt:lpstr>Omvandlingen i snøen påvirker</vt:lpstr>
      <vt:lpstr>Omvandlingen i snøen kan skje gjennom…</vt:lpstr>
      <vt:lpstr>Omvandling av tørr snø</vt:lpstr>
      <vt:lpstr>Nedbrytende omvandling</vt:lpstr>
      <vt:lpstr>Nedbrytende omvandling</vt:lpstr>
      <vt:lpstr>PowerPoint-presentasjon</vt:lpstr>
      <vt:lpstr>PowerPoint-presentasjon</vt:lpstr>
      <vt:lpstr>PowerPoint-presentasjon</vt:lpstr>
      <vt:lpstr>Nedbrytende omvandling</vt:lpstr>
      <vt:lpstr>Nedbrytende omvandling</vt:lpstr>
      <vt:lpstr>Mekanisk “omvandling”</vt:lpstr>
      <vt:lpstr>Vind-transportert snø</vt:lpstr>
      <vt:lpstr>Oppbyggende omvandling</vt:lpstr>
      <vt:lpstr>Oppbyggende omvandling</vt:lpstr>
      <vt:lpstr>Oppbyggende omvandling</vt:lpstr>
      <vt:lpstr>Oppbyggende omvandling</vt:lpstr>
      <vt:lpstr>Oppbyggende omvandling</vt:lpstr>
      <vt:lpstr>Oppbyggende omvandling</vt:lpstr>
      <vt:lpstr>Resultat av oppbyggende omvandling</vt:lpstr>
      <vt:lpstr>Utvid litt for videregående kurs</vt:lpstr>
      <vt:lpstr>Retning av vanndamptransport</vt:lpstr>
      <vt:lpstr>Nøyaktig av temperaturmålingene og gradienten i snødekket</vt:lpstr>
      <vt:lpstr>Hvorfor er temperatur viktig?</vt:lpstr>
      <vt:lpstr>smelteomvandling</vt:lpstr>
      <vt:lpstr>Smelteomvandling</vt:lpstr>
      <vt:lpstr>Smelteomvandling</vt:lpstr>
      <vt:lpstr>Skare (smelte/fryse, sol, regn)</vt:lpstr>
      <vt:lpstr>Resultat av smelteomvandlingen</vt:lpstr>
      <vt:lpstr>Wet snow regimes</vt:lpstr>
      <vt:lpstr>PowerPoint-presentasjon</vt:lpstr>
      <vt:lpstr>PowerPoint-presentasjon</vt:lpstr>
      <vt:lpstr>PowerPoint-presentasjon</vt:lpstr>
      <vt:lpstr>PowerPoint-presentasjon</vt:lpstr>
      <vt:lpstr>Omvandling mellom hovedsnøklassene</vt:lpstr>
      <vt:lpstr>Snødekkemodeller</vt:lpstr>
      <vt:lpstr>Praktisk øvelse: Temperaturgradient</vt:lpstr>
      <vt:lpstr>Svake lag</vt:lpstr>
      <vt:lpstr>Svake lag</vt:lpstr>
      <vt:lpstr>Nysnø</vt:lpstr>
      <vt:lpstr>Overflaterim</vt:lpstr>
      <vt:lpstr>Kantkornet snø på overflaten</vt:lpstr>
      <vt:lpstr>Kantkornet snø over/under skare</vt:lpstr>
      <vt:lpstr>Begerkrystaller</vt:lpstr>
      <vt:lpstr>Våte sjiktovergang</vt:lpstr>
      <vt:lpstr>Snøskred</vt:lpstr>
      <vt:lpstr>PowerPoint-presentasjon</vt:lpstr>
      <vt:lpstr>PowerPoint-presentasjon</vt:lpstr>
      <vt:lpstr>PowerPoint-presentasjon</vt:lpstr>
      <vt:lpstr>Tørre skred</vt:lpstr>
      <vt:lpstr>PowerPoint-presentasjon</vt:lpstr>
      <vt:lpstr>PowerPoint-presentasjon</vt:lpstr>
      <vt:lpstr>PowerPoint-presentasjon</vt:lpstr>
      <vt:lpstr>Bevegelse i snøen</vt:lpstr>
      <vt:lpstr>Involverte krefter</vt:lpstr>
      <vt:lpstr>PowerPoint-presentasjon</vt:lpstr>
      <vt:lpstr>PowerPoint-presentasjon</vt:lpstr>
      <vt:lpstr>Helning i utløsningsområde</vt:lpstr>
      <vt:lpstr>Start zone inclination</vt:lpstr>
      <vt:lpstr>Bruddmekanikken involverer mange størrelsesorder</vt:lpstr>
      <vt:lpstr>Belastning og instabilitet</vt:lpstr>
      <vt:lpstr>Bruddinitiering i kantkornet snø</vt:lpstr>
      <vt:lpstr>Bruddinitiering i kantkornet snø</vt:lpstr>
      <vt:lpstr>Bruddinitiering i kantkornet snø</vt:lpstr>
      <vt:lpstr>Hastighetsanalyse av snøblokken</vt:lpstr>
      <vt:lpstr>Hastighetsanalyse av snøblokken</vt:lpstr>
      <vt:lpstr>Løsner et skred?</vt:lpstr>
      <vt:lpstr>Factors that add/reduce stress</vt:lpstr>
      <vt:lpstr>Stabilisering etter stort snøfall (eksisterende snødekke)</vt:lpstr>
      <vt:lpstr>PowerPoint-presentasjon</vt:lpstr>
      <vt:lpstr>Løssnøskred</vt:lpstr>
      <vt:lpstr>Våte skred</vt:lpstr>
      <vt:lpstr>PowerPoint-presentasjon</vt:lpstr>
      <vt:lpstr>Typisk for våte snøskred</vt:lpstr>
      <vt:lpstr>Våtsnøskred syklus (regn på snø)</vt:lpstr>
      <vt:lpstr>Tid &amp; timing er viktig!</vt:lpstr>
      <vt:lpstr>Belastning og instabilitet</vt:lpstr>
      <vt:lpstr>Viktige indikasjoner på ustabile forhold</vt:lpstr>
      <vt:lpstr>Lagdeling</vt:lpstr>
      <vt:lpstr>Flakskred i våt snø</vt:lpstr>
      <vt:lpstr>Løssnøskred i våt snø</vt:lpstr>
      <vt:lpstr>Glide snow avalanche</vt:lpstr>
      <vt:lpstr>PowerPoint-presentasjon</vt:lpstr>
      <vt:lpstr>Glide snow avalanches</vt:lpstr>
      <vt:lpstr>Sørpeskred</vt:lpstr>
      <vt:lpstr>Skredstørrelser</vt:lpstr>
      <vt:lpstr>PowerPoint-presentasjon</vt:lpstr>
      <vt:lpstr>Snakk om D og R klassene i videregående kurs</vt:lpstr>
      <vt:lpstr>PowerPoint-presentasjon</vt:lpstr>
      <vt:lpstr>PowerPoint-presentasjon</vt:lpstr>
      <vt:lpstr>PowerPoint-presentasjon</vt:lpstr>
      <vt:lpstr>PowerPoint-presentasjon</vt:lpstr>
      <vt:lpstr>PowerPoint-presentasjon</vt:lpstr>
      <vt:lpstr>PowerPoint-presentasjon</vt:lpstr>
      <vt:lpstr>Snøskreddynamikk</vt:lpstr>
      <vt:lpstr>Hastigheter av snøskred</vt:lpstr>
      <vt:lpstr>Snøprofil og Stabilitetstest</vt:lpstr>
      <vt:lpstr>Snøprofil: Hvorfor?</vt:lpstr>
      <vt:lpstr>Snøprofil: Når?</vt:lpstr>
      <vt:lpstr>Snøprofil: Hvor?</vt:lpstr>
      <vt:lpstr>Snøprofil: Hvordan?</vt:lpstr>
      <vt:lpstr>Registrering i felt</vt:lpstr>
      <vt:lpstr>Snøprofil: Hva trenger jeg?</vt:lpstr>
      <vt:lpstr>Registrering av snøprofil i regObs</vt:lpstr>
      <vt:lpstr>Vurdering av instabiliteten: ”Sitroner” / ”Threshold approach”</vt:lpstr>
      <vt:lpstr>Hardhetsprofil</vt:lpstr>
      <vt:lpstr>ECT gjennomføring</vt:lpstr>
      <vt:lpstr>ECT koder</vt:lpstr>
      <vt:lpstr>ECT video</vt:lpstr>
      <vt:lpstr>Utvidet kompresjonstest (ECT)</vt:lpstr>
      <vt:lpstr>Registrering av ECT resultat i regObs</vt:lpstr>
      <vt:lpstr>Rutsjblokk (RB)</vt:lpstr>
      <vt:lpstr>Rutschblock video</vt:lpstr>
      <vt:lpstr>Propagation Saw Test (PST)</vt:lpstr>
      <vt:lpstr>PST video</vt:lpstr>
      <vt:lpstr>Lille blokktesten</vt:lpstr>
      <vt:lpstr>Snøprofil: Utfordringer</vt:lpstr>
      <vt:lpstr>Systematisk snødekkeundersøkelse</vt:lpstr>
      <vt:lpstr>Det svake laget</vt:lpstr>
      <vt:lpstr>Flaket</vt:lpstr>
      <vt:lpstr>Hvilke prosesser ligger bak?</vt:lpstr>
      <vt:lpstr>Demo Profil A</vt:lpstr>
      <vt:lpstr>PowerPoint-presentasjon</vt:lpstr>
      <vt:lpstr>PowerPoint-presentasjon</vt:lpstr>
      <vt:lpstr>Vurdering</vt:lpstr>
      <vt:lpstr>Demo Profil B</vt:lpstr>
      <vt:lpstr>PowerPoint-presentasjon</vt:lpstr>
      <vt:lpstr>PowerPoint-presentasjon</vt:lpstr>
      <vt:lpstr>Vurdering</vt:lpstr>
      <vt:lpstr>Demo Profil C</vt:lpstr>
      <vt:lpstr>PowerPoint-presentasjon</vt:lpstr>
      <vt:lpstr>PowerPoint-presentasjon</vt:lpstr>
      <vt:lpstr>Vurdering</vt:lpstr>
      <vt:lpstr>Demo Profil D</vt:lpstr>
      <vt:lpstr>PowerPoint-presentasjon</vt:lpstr>
      <vt:lpstr>PowerPoint-presentasjon</vt:lpstr>
      <vt:lpstr>Vurdering</vt:lpstr>
      <vt:lpstr>Tilleggsmaterial</vt:lpstr>
      <vt:lpstr>Demo Profiler</vt:lpstr>
      <vt:lpstr>PowerPoint-presentasjon</vt:lpstr>
      <vt:lpstr>PowerPoint-presentasjon</vt:lpstr>
      <vt:lpstr>PowerPoint-presentasjon</vt:lpstr>
      <vt:lpstr>PowerPoint-presentasjon</vt:lpstr>
      <vt:lpstr>Variabilitet av stabilitet i terrenget</vt:lpstr>
      <vt:lpstr>Flak vs. løssnø</vt:lpstr>
      <vt:lpstr>Farlig blanding!</vt:lpstr>
      <vt:lpstr>Typiske faretegn for tørre flakskred</vt:lpstr>
      <vt:lpstr>Typiske faretegn for våte flakskred</vt:lpstr>
      <vt:lpstr>Tørre snøskred vs. våte snøskred</vt:lpstr>
      <vt:lpstr>Skredklima og våtsnøskred</vt:lpstr>
    </vt:vector>
  </TitlesOfParts>
  <Company>NVE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dette først…….</dc:title>
  <dc:creator>Birgit Katrine Rustad</dc:creator>
  <cp:lastModifiedBy>Johnsen Erik</cp:lastModifiedBy>
  <cp:revision>463</cp:revision>
  <dcterms:created xsi:type="dcterms:W3CDTF">2012-09-27T11:11:36Z</dcterms:created>
  <dcterms:modified xsi:type="dcterms:W3CDTF">2017-01-24T09:20:18Z</dcterms:modified>
</cp:coreProperties>
</file>