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45"/>
  </p:notesMasterIdLst>
  <p:sldIdLst>
    <p:sldId id="324" r:id="rId4"/>
    <p:sldId id="364" r:id="rId5"/>
    <p:sldId id="365" r:id="rId6"/>
    <p:sldId id="327" r:id="rId7"/>
    <p:sldId id="328" r:id="rId8"/>
    <p:sldId id="329" r:id="rId9"/>
    <p:sldId id="332" r:id="rId10"/>
    <p:sldId id="333" r:id="rId11"/>
    <p:sldId id="334" r:id="rId12"/>
    <p:sldId id="335" r:id="rId13"/>
    <p:sldId id="336" r:id="rId14"/>
    <p:sldId id="382" r:id="rId15"/>
    <p:sldId id="372" r:id="rId16"/>
    <p:sldId id="373" r:id="rId17"/>
    <p:sldId id="374" r:id="rId18"/>
    <p:sldId id="375" r:id="rId19"/>
    <p:sldId id="376" r:id="rId20"/>
    <p:sldId id="337" r:id="rId21"/>
    <p:sldId id="338" r:id="rId22"/>
    <p:sldId id="363" r:id="rId23"/>
    <p:sldId id="383" r:id="rId24"/>
    <p:sldId id="341" r:id="rId25"/>
    <p:sldId id="384" r:id="rId26"/>
    <p:sldId id="343" r:id="rId27"/>
    <p:sldId id="385" r:id="rId28"/>
    <p:sldId id="362" r:id="rId29"/>
    <p:sldId id="381" r:id="rId30"/>
    <p:sldId id="361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4" r:id="rId39"/>
    <p:sldId id="355" r:id="rId40"/>
    <p:sldId id="356" r:id="rId41"/>
    <p:sldId id="357" r:id="rId42"/>
    <p:sldId id="371" r:id="rId43"/>
    <p:sldId id="380" r:id="rId4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11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D216B00-A37D-4B5E-B926-4DC5612EE538}" type="datetime1">
              <a:rPr lang="nb-NO"/>
              <a:pPr lvl="0"/>
              <a:t>15.11.2016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ssholder for nota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8157343-7B0A-4A47-B6C1-0C034609478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682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/>
              <a:t>Forklar oppsettet – 5 trinn, økende fare – 5 meget stor er en katastrofe tilsvarende et sterkt jordskjelv (mindre viktig i daglig arbeidet)</a:t>
            </a:r>
          </a:p>
          <a:p>
            <a:pPr lvl="0"/>
            <a:r>
              <a:rPr lang="nb-NO"/>
              <a:t>Skredfareskalaen feirer 10 år jubileum i år – Hurra</a:t>
            </a:r>
          </a:p>
          <a:p>
            <a:pPr lvl="0"/>
            <a:endParaRPr lang="nb-NO"/>
          </a:p>
          <a:p>
            <a:pPr lvl="0"/>
            <a:r>
              <a:rPr lang="nb-NO"/>
              <a:t>Grunnlaget som formidler faren for snøskred internasjonal. Gjør det mulig og snakke om felles problemstilling i mellom de forskjellige nasjonale varslingstjenester.</a:t>
            </a:r>
          </a:p>
          <a:p>
            <a:pPr lvl="0"/>
            <a:endParaRPr lang="nb-NO"/>
          </a:p>
          <a:p>
            <a:pPr lvl="0"/>
            <a:r>
              <a:rPr lang="nb-NO"/>
              <a:t>Faregraden er ikke et matematisk eksakt begrep som kan regnes ut etter en likning. Den er et sannsynlighetsbegrep som gir en forklaring over situasjonen i en region og ikke varsler en konkret hendelse.</a:t>
            </a:r>
          </a:p>
          <a:p>
            <a:pPr lvl="0"/>
            <a:endParaRPr lang="nb-NO"/>
          </a:p>
          <a:p>
            <a:pPr lvl="0"/>
            <a:r>
              <a:rPr lang="nb-NO"/>
              <a:t>Kom tilbake til ”råd” kolonnen til slutt – den er ment for folk med lite erfaring og kunnskap</a:t>
            </a:r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73F4477-F52C-45A2-9C57-9F1412F581FD}" type="slidenum">
              <a:t>4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3397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nb-NO"/>
              <a:t>Snødekket har moderate bindinger i noen brattheng*, for øvrig har det sterke bindinger. </a:t>
            </a:r>
          </a:p>
          <a:p>
            <a:pPr lvl="0">
              <a:lnSpc>
                <a:spcPct val="90000"/>
              </a:lnSpc>
            </a:pPr>
            <a:r>
              <a:rPr lang="nb-NO"/>
              <a:t>Skredutløsning er mulig, spesielt ved store tilleggsbelastninger** i brattheng*. Store naturlig utløste skred forventes ikke. </a:t>
            </a:r>
          </a:p>
          <a:p>
            <a:pPr lvl="0">
              <a:lnSpc>
                <a:spcPct val="90000"/>
              </a:lnSpc>
            </a:pPr>
            <a:r>
              <a:rPr lang="nb-NO"/>
              <a:t>Konsekvens for veger/bebyggelse: Liten fare fra naturlige skred. </a:t>
            </a:r>
          </a:p>
          <a:p>
            <a:pPr lvl="0"/>
            <a:endParaRPr lang="nb-NO"/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60ED95D-CD06-4072-BC04-F1B4BD8B29C8}" type="slidenum">
              <a:t>14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2079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/>
              <a:t>Snødekket har moderat til svake bindinger i mange brattheng*. </a:t>
            </a:r>
          </a:p>
          <a:p>
            <a:pPr lvl="0"/>
            <a:r>
              <a:rPr lang="nb-NO"/>
              <a:t>Skredutløsning er mulig, også ved liten tilleggsbelastning** i brattheng*. Under spesielle forhold kan det forekomme noen middels store og enkelte store naturlig utløste skred. </a:t>
            </a:r>
          </a:p>
          <a:p>
            <a:pPr lvl="0"/>
            <a:r>
              <a:rPr lang="nb-NO"/>
              <a:t>Konsekvens for veger/bebyggelse:Noen utsatte steder er i fare. Enkelte forebyggende tiltak anbefales på disse stedene. </a:t>
            </a:r>
          </a:p>
          <a:p>
            <a:pPr lvl="0"/>
            <a:endParaRPr lang="nb-NO"/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967C63-DF22-4591-9DA9-7C2448CAD4C6}" type="slidenum">
              <a:t>15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8781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/>
              <a:t>Snødekket har svake bindinger i de fleste brattheng*. </a:t>
            </a:r>
          </a:p>
          <a:p>
            <a:pPr lvl="0"/>
            <a:r>
              <a:rPr lang="nb-NO"/>
              <a:t>Skredutløsning er sannsynlig også ved liten tilleggsbelastning** i mange brattheng*. Under spesielle forhold forventes det mange middels store og noen store naturlig utløste skred. </a:t>
            </a:r>
          </a:p>
          <a:p>
            <a:pPr lvl="0"/>
            <a:r>
              <a:rPr lang="nb-NO"/>
              <a:t>Konsekvens for veger/bebyggelse:Mange utsatte steder er i fare. Forebyggende tiltak anbefales på disse stedene. </a:t>
            </a:r>
          </a:p>
          <a:p>
            <a:pPr lvl="0"/>
            <a:endParaRPr lang="nb-NO"/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8227EF-CC97-4996-9F6E-AC131858945B}" type="slidenum">
              <a:t>16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2622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/>
              <a:t>Snødekket har generelt svake bindinger og er svært ustabilt. </a:t>
            </a:r>
          </a:p>
          <a:p>
            <a:pPr lvl="0"/>
            <a:r>
              <a:rPr lang="nb-NO"/>
              <a:t>Mange store, i noen tilfeller svært store, naturlig utløste skred forventes, også i moderat bratt terreng*. </a:t>
            </a:r>
          </a:p>
          <a:p>
            <a:pPr lvl="0"/>
            <a:r>
              <a:rPr lang="nb-NO"/>
              <a:t>Konsekvens for veger/bebyggelse: Akutt fare. Omfattende sikkerhetstiltak. </a:t>
            </a:r>
          </a:p>
          <a:p>
            <a:pPr lvl="0"/>
            <a:endParaRPr lang="nb-NO"/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1116BA6-42AA-4954-8118-C895076CE35B}" type="slidenum">
              <a:t>17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5723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/>
              <a:t>Størrelse og tilleggsbelastning</a:t>
            </a:r>
          </a:p>
          <a:p>
            <a:pPr lvl="0"/>
            <a:r>
              <a:rPr lang="nb-NO"/>
              <a:t>Utbredelse og tilleggsbelastning</a:t>
            </a:r>
          </a:p>
          <a:p>
            <a:pPr lvl="0"/>
            <a:endParaRPr lang="nb-NO"/>
          </a:p>
          <a:p>
            <a:pPr lvl="0"/>
            <a:r>
              <a:rPr lang="nb-NO"/>
              <a:t>For en 2D graf må to faktorer slås sammen</a:t>
            </a:r>
          </a:p>
          <a:p>
            <a:pPr lvl="0"/>
            <a:endParaRPr lang="nb-NO"/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CEB42A-46B8-4A47-99F6-A22D4AF0572F}" type="slidenum">
              <a:t>18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6732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/>
              <a:t>Størrelse og tilleggsbelastning</a:t>
            </a:r>
          </a:p>
          <a:p>
            <a:pPr lvl="0"/>
            <a:r>
              <a:rPr lang="nb-NO"/>
              <a:t>Utbredelse og tilleggsbelastning</a:t>
            </a:r>
          </a:p>
          <a:p>
            <a:pPr lvl="0"/>
            <a:endParaRPr lang="nb-NO"/>
          </a:p>
          <a:p>
            <a:pPr lvl="0"/>
            <a:r>
              <a:rPr lang="nb-NO"/>
              <a:t>For en 2D graf må to faktorer slås sammen</a:t>
            </a:r>
          </a:p>
          <a:p>
            <a:pPr lvl="0"/>
            <a:endParaRPr lang="nb-NO"/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DF0E890-DC39-47A8-8BA5-1FA1BE6458BC}" type="slidenum">
              <a:t>19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956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/>
              <a:pPr/>
              <a:t>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9358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/>
              <a:t>Profil fra Teigafjell i Sogndal, registrert av Leif Øyvind Solemsli, 11. januar 2012, 1000 moh, sektor NØ</a:t>
            </a:r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B8F31A-41AC-4A5A-8ACE-911F5CDFFDC1}" type="slidenum">
              <a:t>22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3378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>
                <a:solidFill>
                  <a:srgbClr val="000000"/>
                </a:solidFill>
              </a:rPr>
              <a:pPr/>
              <a:t>23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47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>
                <a:solidFill>
                  <a:srgbClr val="000000"/>
                </a:solidFill>
              </a:rPr>
              <a:pPr/>
              <a:t>25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64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/>
              <a:t>Forklar oppsettet – 5 trinn, økende fare – 5 meget stor er en katastrofe tilsvarende et sterkt jordskjelv (mindre viktig i daglig arbeidet)</a:t>
            </a:r>
          </a:p>
          <a:p>
            <a:pPr lvl="0"/>
            <a:r>
              <a:rPr lang="nb-NO"/>
              <a:t>Skredfareskalaen feirer 10 år jubileum i år – Hurra</a:t>
            </a:r>
          </a:p>
          <a:p>
            <a:pPr lvl="0"/>
            <a:endParaRPr lang="nb-NO"/>
          </a:p>
          <a:p>
            <a:pPr lvl="0"/>
            <a:r>
              <a:rPr lang="nb-NO"/>
              <a:t>Kom tilbake til ”råd” kolonnen til slutt – den er ment for folk med lite erfaring og kunnskap</a:t>
            </a:r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A6D6952-CB2F-445A-9044-2388C825DA2F}" type="slidenum">
              <a:t>5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3818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/>
              <a:t>Nå har jeg snakket om faktorer som påvirker faregraden og med det også hvordan varslingstjenester bruker faregraden.</a:t>
            </a:r>
          </a:p>
          <a:p>
            <a:pPr lvl="0"/>
            <a:r>
              <a:rPr lang="nb-NO"/>
              <a:t>Nå skal jeg si litt om hvordan man bruker faregraden når man er på tur i vinterfjellet…</a:t>
            </a:r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91A631-5D7E-4787-9212-31F0F42C7075}" type="slidenum">
              <a:t>30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5658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/>
              <a:t>Etter Georg Kronthaler (LWD Bayern):</a:t>
            </a:r>
          </a:p>
          <a:p>
            <a:pPr lvl="0"/>
            <a:r>
              <a:rPr lang="nb-NO"/>
              <a:t>Størrelsen av hver boks vil variere med forholdene. Dette er et eksempel for en og sammen situasjon. Noe situasjoner er lettere til å håndtere enn andre med samme kunnskapsnivå.</a:t>
            </a:r>
          </a:p>
          <a:p>
            <a:pPr lvl="0"/>
            <a:endParaRPr lang="nb-NO"/>
          </a:p>
          <a:p>
            <a:pPr lvl="0"/>
            <a:r>
              <a:rPr lang="nb-NO"/>
              <a:t>En erfaren person vil alltid har mer terreng tilgjengelig og vil være mindre avhengig av faregraden.</a:t>
            </a:r>
          </a:p>
          <a:p>
            <a:pPr lvl="0"/>
            <a:endParaRPr lang="nb-NO"/>
          </a:p>
          <a:p>
            <a:pPr lvl="0"/>
            <a:r>
              <a:rPr lang="nb-NO"/>
              <a:t>Hvor mye av den gråe soner du tar med er avhengig av din personlig risikoaksept </a:t>
            </a:r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C64DAAB-1BE6-48D5-B597-CE7991141DC8}" type="slidenum">
              <a:t>34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50889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/>
              <a:t>Forklar oppsettet – 5 trinn, økende fare – 5 meget stor er en katastrofe tilsvarende et sterkt jordskjelv (mindre viktig i daglig arbeidet)</a:t>
            </a:r>
          </a:p>
          <a:p>
            <a:pPr lvl="0"/>
            <a:r>
              <a:rPr lang="nb-NO"/>
              <a:t>Skredfareskalaen feirer 10 år jubileum i år – Hurra</a:t>
            </a:r>
          </a:p>
          <a:p>
            <a:pPr lvl="0"/>
            <a:endParaRPr lang="nb-NO"/>
          </a:p>
          <a:p>
            <a:pPr lvl="0"/>
            <a:r>
              <a:rPr lang="nb-NO"/>
              <a:t>Kom tilbake til ”råd” kolonnen til slutt – den er ment for folk med lite erfaring og kunnskap</a:t>
            </a:r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4C9DFCF-1789-4FF9-88BB-948F8B1787E0}" type="slidenum">
              <a:t>35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27283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/>
              <a:t>Pent vær og stabile forhold i øst</a:t>
            </a:r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91FCDE-DA90-4307-8261-A67045B3D057}" type="slidenum">
              <a:t>38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6641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/>
              <a:t>Store skred og nysnø på et ustabilt snødekke i vest</a:t>
            </a:r>
          </a:p>
          <a:p>
            <a:pPr lvl="0"/>
            <a:endParaRPr lang="nb-NO"/>
          </a:p>
          <a:p>
            <a:pPr lvl="0"/>
            <a:r>
              <a:rPr lang="nb-NO"/>
              <a:t>Også for validering av faregraden i etterkant er det veldig viktig og har mange observasoner. I tillegg må vi korrigere for antagelsene og usikkerheten i værprognosen – her særlig nedbørmengde.</a:t>
            </a:r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0C844C2-8BAC-4001-8804-8152D50DF3F9}" type="slidenum">
              <a:t>39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8820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/>
              <a:t>Størrelse og tilleggsbelastning</a:t>
            </a:r>
          </a:p>
          <a:p>
            <a:pPr lvl="0"/>
            <a:r>
              <a:rPr lang="nb-NO"/>
              <a:t>Utbredelse og tilleggsbelastning</a:t>
            </a:r>
          </a:p>
          <a:p>
            <a:pPr lvl="0"/>
            <a:endParaRPr lang="nb-NO"/>
          </a:p>
          <a:p>
            <a:pPr lvl="0"/>
            <a:r>
              <a:rPr lang="nb-NO"/>
              <a:t>For en 2D graf må to faktorer slås sammen</a:t>
            </a:r>
          </a:p>
          <a:p>
            <a:pPr lvl="0"/>
            <a:endParaRPr lang="nb-NO"/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D740873-DF4A-40A3-A466-A4AA769B6A81}" type="slidenum">
              <a:t>6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55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/>
              <a:t>Lett å forstår, men tross alt vanskelig å måle – standardisert utdanning?</a:t>
            </a:r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DA89FA6-DF11-4C3A-B149-B66BF528813B}" type="slidenum">
              <a:t>7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7343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/>
              <a:t>Dette er en faktor som vi som ferdes i vinterfjellet har til en viss grad kontroll over og kan bruke til vår fordel under visse situasjoner</a:t>
            </a:r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E1E60F-F186-4A6A-8D35-FFDC0391EFCD}" type="slidenum">
              <a:t>8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4739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/>
              <a:t>Ofte glemt. Veldig vanskelig å måle (umulig for en enkel person i en stor region) særlig ved faregrad 2 og 3</a:t>
            </a:r>
          </a:p>
          <a:p>
            <a:pPr lvl="0"/>
            <a:r>
              <a:rPr lang="nb-NO"/>
              <a:t>Lettere å måle ved høye faregrader.</a:t>
            </a:r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AD3024-D99A-43BE-821B-7D18CAD11CF1}" type="slidenum">
              <a:t>9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855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/>
              <a:t>Over tregrensen</a:t>
            </a:r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5A7E22-C8B6-4D79-890B-D0706C047A95}" type="slidenum">
              <a:t>10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1482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/>
              <a:t>Alle sørvest vendte heng</a:t>
            </a:r>
          </a:p>
          <a:p>
            <a:pPr lvl="0"/>
            <a:endParaRPr lang="nb-NO"/>
          </a:p>
          <a:p>
            <a:pPr lvl="0"/>
            <a:r>
              <a:rPr lang="nb-NO"/>
              <a:t>MEN jeg kan ikke sier det er faregrad 3 i sør siden av Barnakona</a:t>
            </a:r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6C539EB-CE8D-4BC0-AC5D-B426CD66824A}" type="slidenum">
              <a:t>11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6975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nb-NO"/>
              <a:t>Snødekket har generelt sterke bindinger og er stabilt. </a:t>
            </a:r>
          </a:p>
          <a:p>
            <a:pPr lvl="0"/>
            <a:r>
              <a:rPr lang="nb-NO"/>
              <a:t>Skredutløsning er generelt kun mulig ved store tilleggsbelastninger i noen få ekstreme heng*. Kun små naturlig utløste skred er mulig. </a:t>
            </a:r>
          </a:p>
          <a:p>
            <a:pPr lvl="0"/>
            <a:r>
              <a:rPr lang="nb-NO"/>
              <a:t>Konsekvens for veger/bebyggelse:Ingen fare. </a:t>
            </a:r>
          </a:p>
          <a:p>
            <a:pPr lvl="0"/>
            <a:endParaRPr lang="nb-NO"/>
          </a:p>
        </p:txBody>
      </p:sp>
      <p:sp>
        <p:nvSpPr>
          <p:cNvPr id="4" name="Plassholder for lysbildenumm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4AD2122-6230-4C58-9DE8-9E11E5392026}" type="slidenum">
              <a:t>13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394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ctrTitle"/>
          </p:nvPr>
        </p:nvSpPr>
        <p:spPr>
          <a:xfrm>
            <a:off x="0" y="2276471"/>
            <a:ext cx="9144000" cy="1944608"/>
          </a:xfrm>
        </p:spPr>
        <p:txBody>
          <a:bodyPr anchorCtr="1"/>
          <a:lstStyle>
            <a:lvl1pPr algn="ctr">
              <a:defRPr sz="4400" b="0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Rectangle 4"/>
          <p:cNvSpPr txBox="1">
            <a:spLocks noGrp="1"/>
          </p:cNvSpPr>
          <p:nvPr>
            <p:ph type="dt" sz="half" idx="7"/>
          </p:nvPr>
        </p:nvSpPr>
        <p:spPr>
          <a:xfrm>
            <a:off x="457200" y="6245223"/>
            <a:ext cx="2133596" cy="476246"/>
          </a:xfrm>
        </p:spPr>
        <p:txBody>
          <a:bodyPr/>
          <a:lstStyle>
            <a:lvl1pPr algn="l">
              <a:defRPr sz="1400"/>
            </a:lvl1pPr>
          </a:lstStyle>
          <a:p>
            <a:pPr lvl="0"/>
            <a:fld id="{15E546FF-5024-4E00-950C-F2F9FFA0B0E3}" type="datetime1">
              <a:rPr lang="nb-NO"/>
              <a:pPr lvl="0"/>
              <a:t>15.11.2016</a:t>
            </a:fld>
            <a:endParaRPr lang="nb-NO"/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9"/>
          </p:nvPr>
        </p:nvSpPr>
        <p:spPr>
          <a:xfrm>
            <a:off x="3124203" y="6245223"/>
            <a:ext cx="2895603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Rectangle 6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5223"/>
            <a:ext cx="2133596" cy="476246"/>
          </a:xfrm>
        </p:spPr>
        <p:txBody>
          <a:bodyPr/>
          <a:lstStyle>
            <a:lvl1pPr>
              <a:defRPr sz="1400"/>
            </a:lvl1pPr>
          </a:lstStyle>
          <a:p>
            <a:pPr lvl="0"/>
            <a:fld id="{393EBAAD-63E6-4B70-8B2A-BC6C175FB324}" type="slidenum">
              <a:t>‹#›</a:t>
            </a:fld>
            <a:endParaRPr lang="nb-NO"/>
          </a:p>
        </p:txBody>
      </p:sp>
      <p:grpSp>
        <p:nvGrpSpPr>
          <p:cNvPr id="6" name="Gruppe 9"/>
          <p:cNvGrpSpPr/>
          <p:nvPr/>
        </p:nvGrpSpPr>
        <p:grpSpPr>
          <a:xfrm>
            <a:off x="0" y="0"/>
            <a:ext cx="9144000" cy="1727201"/>
            <a:chOff x="0" y="0"/>
            <a:chExt cx="9144000" cy="1727201"/>
          </a:xfrm>
        </p:grpSpPr>
        <p:pic>
          <p:nvPicPr>
            <p:cNvPr id="7" name="Bilde 4" descr="Bånd.jpg"/>
            <p:cNvPicPr>
              <a:picLocks noChangeAspect="1"/>
            </p:cNvPicPr>
            <p:nvPr/>
          </p:nvPicPr>
          <p:blipFill>
            <a:blip r:embed="rId2"/>
            <a:srcRect l="15620" t="18381" r="18251" b="15822"/>
            <a:stretch>
              <a:fillRect/>
            </a:stretch>
          </p:blipFill>
          <p:spPr>
            <a:xfrm>
              <a:off x="0" y="0"/>
              <a:ext cx="9144000" cy="1727201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Bilde 3" descr="NVELogoPos.eps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173541" y="482602"/>
              <a:ext cx="882652" cy="871542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521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 marR="0" lvl="3" fontAlgn="auto">
              <a:lnSpc>
                <a:spcPct val="100000"/>
              </a:lnSpc>
              <a:spcAft>
                <a:spcPts val="0"/>
              </a:spcAft>
              <a:buNone/>
              <a:tabLst/>
              <a:defRPr lang="nb-NO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R="0" lvl="4" fontAlgn="auto">
              <a:lnSpc>
                <a:spcPct val="100000"/>
              </a:lnSpc>
              <a:spcAft>
                <a:spcPts val="0"/>
              </a:spcAft>
              <a:buNone/>
              <a:tabLst/>
              <a:defRPr lang="nb-NO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lysbilde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826EBE-9EE8-4A45-85AC-9BB3F63074D7}" type="slidenum">
              <a:t>‹#›</a:t>
            </a:fld>
            <a:endParaRPr lang="nb-NO"/>
          </a:p>
        </p:txBody>
      </p:sp>
      <p:sp>
        <p:nvSpPr>
          <p:cNvPr id="6" name="Plassholder for dato 5"/>
          <p:cNvSpPr txBox="1">
            <a:spLocks noGrp="1"/>
          </p:cNvSpPr>
          <p:nvPr>
            <p:ph type="dt" sz="half" idx="7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fld id="{0B1DCB99-DF2A-416E-B735-86EC771F71C6}" type="datetime1">
              <a:rPr lang="nb-NO"/>
              <a:pPr lvl="0"/>
              <a:t>15.11.2016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162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 txBox="1">
            <a:spLocks noGrp="1"/>
          </p:cNvSpPr>
          <p:nvPr>
            <p:ph type="title" orient="vert"/>
          </p:nvPr>
        </p:nvSpPr>
        <p:spPr>
          <a:xfrm>
            <a:off x="6696078" y="274640"/>
            <a:ext cx="2124078" cy="5386382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>
          <a:xfrm>
            <a:off x="323853" y="274640"/>
            <a:ext cx="6219821" cy="538638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 marR="0" lvl="3" fontAlgn="auto">
              <a:lnSpc>
                <a:spcPct val="100000"/>
              </a:lnSpc>
              <a:spcAft>
                <a:spcPts val="0"/>
              </a:spcAft>
              <a:buNone/>
              <a:tabLst/>
              <a:defRPr lang="nb-NO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R="0" lvl="4" fontAlgn="auto">
              <a:lnSpc>
                <a:spcPct val="100000"/>
              </a:lnSpc>
              <a:spcAft>
                <a:spcPts val="0"/>
              </a:spcAft>
              <a:buNone/>
              <a:tabLst/>
              <a:defRPr lang="nb-NO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lysbilde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48821B-84C7-4E1D-9967-55B0291AFC53}" type="slidenum">
              <a:t>‹#›</a:t>
            </a:fld>
            <a:endParaRPr lang="nb-NO"/>
          </a:p>
        </p:txBody>
      </p:sp>
      <p:sp>
        <p:nvSpPr>
          <p:cNvPr id="6" name="Plassholder for dato 5"/>
          <p:cNvSpPr txBox="1">
            <a:spLocks noGrp="1"/>
          </p:cNvSpPr>
          <p:nvPr>
            <p:ph type="dt" sz="half" idx="7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fld id="{18A14496-E873-4758-8DD0-33E67A415288}" type="datetime1">
              <a:rPr lang="nb-NO"/>
              <a:pPr lvl="0"/>
              <a:t>15.11.2016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2455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617AE2-0E43-465D-A0D3-2F0B23ECFD6E}" type="datetime1">
              <a:rPr lang="nb-NO"/>
              <a:pPr lvl="0"/>
              <a:t>15.11.2016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FC987F-6605-4880-9D7A-20CC69076F4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281218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76475"/>
            <a:ext cx="9144000" cy="1944613"/>
          </a:xfrm>
        </p:spPr>
        <p:txBody>
          <a:bodyPr/>
          <a:lstStyle>
            <a:lvl1pPr algn="ctr">
              <a:defRPr sz="4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defRPr sz="1400"/>
            </a:lvl1pPr>
          </a:lstStyle>
          <a:p>
            <a:fld id="{D300A432-AFA6-4831-AA44-5A8F287D2BC4}" type="datetime1">
              <a:rPr lang="nb-NO" smtClean="0">
                <a:solidFill>
                  <a:srgbClr val="000000"/>
                </a:solidFill>
              </a:rPr>
              <a:pPr/>
              <a:t>15.11.2016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0A62925B-69BF-42D8-AC4C-EAFE9BF0C495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0" y="0"/>
            <a:ext cx="9144000" cy="1727200"/>
            <a:chOff x="0" y="0"/>
            <a:chExt cx="9144000" cy="1727200"/>
          </a:xfrm>
        </p:grpSpPr>
        <p:pic>
          <p:nvPicPr>
            <p:cNvPr id="11" name="Bilde 4" descr="Bånd.jpg"/>
            <p:cNvPicPr>
              <a:picLocks noChangeAspect="1"/>
            </p:cNvPicPr>
            <p:nvPr userDrawn="1"/>
          </p:nvPicPr>
          <p:blipFill>
            <a:blip r:embed="rId2" cstate="print"/>
            <a:srcRect l="15620" t="18381" r="18251" b="15822"/>
            <a:stretch>
              <a:fillRect/>
            </a:stretch>
          </p:blipFill>
          <p:spPr bwMode="auto">
            <a:xfrm>
              <a:off x="0" y="0"/>
              <a:ext cx="9144000" cy="172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Bilde 3" descr="NVELogoPos.eps"/>
            <p:cNvPicPr>
              <a:picLocks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3538" y="482600"/>
              <a:ext cx="882650" cy="87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25113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7C7C2F-BC14-4912-85AE-01B112F69D16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  <a:p>
            <a:fld id="{552C94AB-A0E0-4948-BE70-D4147632F314}" type="datetime1">
              <a:rPr lang="nb-NO" smtClean="0">
                <a:solidFill>
                  <a:srgbClr val="000000"/>
                </a:solidFill>
              </a:rPr>
              <a:pPr/>
              <a:t>15.11.2016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2384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5CCCDA-2F61-4AEA-960F-3313DE784990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  <a:p>
            <a:fld id="{52A5D545-0DCB-4BDB-BF35-6A3914A5F5CC}" type="datetime1">
              <a:rPr lang="nb-NO" smtClean="0">
                <a:solidFill>
                  <a:srgbClr val="000000"/>
                </a:solidFill>
              </a:rPr>
              <a:pPr/>
              <a:t>15.11.2016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56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171950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1950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BD27D2-7930-47BD-8932-4F619E7FDF3C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  <a:p>
            <a:fld id="{30CECA1C-CD69-4439-92EA-BC5949FF2CCF}" type="datetime1">
              <a:rPr lang="nb-NO" smtClean="0">
                <a:solidFill>
                  <a:srgbClr val="000000"/>
                </a:solidFill>
              </a:rPr>
              <a:pPr/>
              <a:t>15.11.2016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58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24E39F-54B3-4230-B52F-3BCC8CF38B46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  <a:p>
            <a:fld id="{C556C3C3-B18C-4ECB-8921-70A7DBC4ACCF}" type="datetime1">
              <a:rPr lang="nb-NO" smtClean="0">
                <a:solidFill>
                  <a:srgbClr val="000000"/>
                </a:solidFill>
              </a:rPr>
              <a:pPr/>
              <a:t>15.11.2016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31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430F32-7C83-4CC4-AF14-DB8AE53E6FAD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  <a:p>
            <a:fld id="{5A1EBD8D-90BD-4292-AE6E-3DD3FBF70AF6}" type="datetime1">
              <a:rPr lang="nb-NO" smtClean="0">
                <a:solidFill>
                  <a:srgbClr val="000000"/>
                </a:solidFill>
              </a:rPr>
              <a:pPr/>
              <a:t>15.11.2016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454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389E0B-FB35-4D1D-A65E-ABAFD52FA816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  <a:p>
            <a:fld id="{FDE61DE8-A682-4435-9F59-E7EF024D36B3}" type="datetime1">
              <a:rPr lang="nb-NO" smtClean="0">
                <a:solidFill>
                  <a:srgbClr val="000000"/>
                </a:solidFill>
              </a:rPr>
              <a:pPr/>
              <a:t>15.11.2016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7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 marR="0" lvl="3" fontAlgn="auto">
              <a:lnSpc>
                <a:spcPct val="100000"/>
              </a:lnSpc>
              <a:spcAft>
                <a:spcPts val="0"/>
              </a:spcAft>
              <a:buNone/>
              <a:tabLst/>
              <a:defRPr lang="nb-NO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R="0" lvl="4" fontAlgn="auto">
              <a:lnSpc>
                <a:spcPct val="100000"/>
              </a:lnSpc>
              <a:spcAft>
                <a:spcPts val="0"/>
              </a:spcAft>
              <a:buNone/>
              <a:tabLst/>
              <a:defRPr lang="nb-NO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lysbilde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98A1AD-D663-4E85-9B54-70E06DDD405B}" type="slidenum">
              <a:t>‹#›</a:t>
            </a:fld>
            <a:endParaRPr lang="nb-NO"/>
          </a:p>
        </p:txBody>
      </p:sp>
      <p:sp>
        <p:nvSpPr>
          <p:cNvPr id="6" name="Plassholder for dato 5"/>
          <p:cNvSpPr txBox="1">
            <a:spLocks noGrp="1"/>
          </p:cNvSpPr>
          <p:nvPr>
            <p:ph type="dt" sz="half" idx="7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fld id="{FDE860C9-DC9B-4FC6-8BAB-5F94AE2090D5}" type="datetime1">
              <a:rPr lang="nb-NO"/>
              <a:pPr lvl="0"/>
              <a:t>15.11.2016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804788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D7F1D7-7ADF-4BA7-B723-EA9B7C9026F0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  <a:p>
            <a:fld id="{F030F876-DD1A-4C4D-A896-75BADB928A84}" type="datetime1">
              <a:rPr lang="nb-NO" smtClean="0">
                <a:solidFill>
                  <a:srgbClr val="000000"/>
                </a:solidFill>
              </a:rPr>
              <a:pPr/>
              <a:t>15.11.2016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68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C30F2C-12A1-47BA-898D-F9F96F9553DA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  <a:p>
            <a:fld id="{087C81D2-96C3-427D-AE67-D81EDD85FF51}" type="datetime1">
              <a:rPr lang="nb-NO" smtClean="0">
                <a:solidFill>
                  <a:srgbClr val="000000"/>
                </a:solidFill>
              </a:rPr>
              <a:pPr/>
              <a:t>15.11.2016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03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A1DC61-4976-4148-BBA2-B375C3B736FD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  <a:p>
            <a:fld id="{CCDB8978-8651-4B43-95EE-3F39B4A5A905}" type="datetime1">
              <a:rPr lang="nb-NO" smtClean="0">
                <a:solidFill>
                  <a:srgbClr val="000000"/>
                </a:solidFill>
              </a:rPr>
              <a:pPr/>
              <a:t>15.11.2016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85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96075" y="274638"/>
            <a:ext cx="2124075" cy="5386387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23850" y="274638"/>
            <a:ext cx="6219825" cy="5386387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FEB83D-59BD-442E-ADD5-AD998D8A511B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  <a:p>
            <a:fld id="{F4D9AAC7-AA5C-495E-A11C-7E44B001683B}" type="datetime1">
              <a:rPr lang="nb-NO" smtClean="0">
                <a:solidFill>
                  <a:srgbClr val="000000"/>
                </a:solidFill>
              </a:rPr>
              <a:pPr/>
              <a:t>15.11.2016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35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76475"/>
            <a:ext cx="9144000" cy="1944613"/>
          </a:xfrm>
        </p:spPr>
        <p:txBody>
          <a:bodyPr/>
          <a:lstStyle>
            <a:lvl1pPr algn="ctr">
              <a:defRPr sz="4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defRPr sz="1400"/>
            </a:lvl1pPr>
          </a:lstStyle>
          <a:p>
            <a:fld id="{D300A432-AFA6-4831-AA44-5A8F287D2BC4}" type="datetime1">
              <a:rPr lang="nb-NO" smtClean="0">
                <a:solidFill>
                  <a:srgbClr val="000000"/>
                </a:solidFill>
              </a:rPr>
              <a:pPr/>
              <a:t>15.11.2016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0A62925B-69BF-42D8-AC4C-EAFE9BF0C495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0" y="0"/>
            <a:ext cx="9144000" cy="1727200"/>
            <a:chOff x="0" y="0"/>
            <a:chExt cx="9144000" cy="1727200"/>
          </a:xfrm>
        </p:grpSpPr>
        <p:pic>
          <p:nvPicPr>
            <p:cNvPr id="11" name="Bilde 4" descr="Bånd.jpg"/>
            <p:cNvPicPr>
              <a:picLocks noChangeAspect="1"/>
            </p:cNvPicPr>
            <p:nvPr userDrawn="1"/>
          </p:nvPicPr>
          <p:blipFill>
            <a:blip r:embed="rId2" cstate="print"/>
            <a:srcRect l="15620" t="18381" r="18251" b="15822"/>
            <a:stretch>
              <a:fillRect/>
            </a:stretch>
          </p:blipFill>
          <p:spPr bwMode="auto">
            <a:xfrm>
              <a:off x="0" y="0"/>
              <a:ext cx="9144000" cy="172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Bilde 3" descr="NVELogoPos.eps"/>
            <p:cNvPicPr>
              <a:picLocks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3538" y="482600"/>
              <a:ext cx="882650" cy="87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68182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7C7C2F-BC14-4912-85AE-01B112F69D16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  <a:p>
            <a:fld id="{552C94AB-A0E0-4948-BE70-D4147632F314}" type="datetime1">
              <a:rPr lang="nb-NO" smtClean="0">
                <a:solidFill>
                  <a:srgbClr val="000000"/>
                </a:solidFill>
              </a:rPr>
              <a:pPr/>
              <a:t>15.11.2016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9886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5CCCDA-2F61-4AEA-960F-3313DE784990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  <a:p>
            <a:fld id="{52A5D545-0DCB-4BDB-BF35-6A3914A5F5CC}" type="datetime1">
              <a:rPr lang="nb-NO" smtClean="0">
                <a:solidFill>
                  <a:srgbClr val="000000"/>
                </a:solidFill>
              </a:rPr>
              <a:pPr/>
              <a:t>15.11.2016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11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171950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1950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BD27D2-7930-47BD-8932-4F619E7FDF3C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  <a:p>
            <a:fld id="{30CECA1C-CD69-4439-92EA-BC5949FF2CCF}" type="datetime1">
              <a:rPr lang="nb-NO" smtClean="0">
                <a:solidFill>
                  <a:srgbClr val="000000"/>
                </a:solidFill>
              </a:rPr>
              <a:pPr/>
              <a:t>15.11.2016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00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24E39F-54B3-4230-B52F-3BCC8CF38B46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  <a:p>
            <a:fld id="{C556C3C3-B18C-4ECB-8921-70A7DBC4ACCF}" type="datetime1">
              <a:rPr lang="nb-NO" smtClean="0">
                <a:solidFill>
                  <a:srgbClr val="000000"/>
                </a:solidFill>
              </a:rPr>
              <a:pPr/>
              <a:t>15.11.2016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685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430F32-7C83-4CC4-AF14-DB8AE53E6FAD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  <a:p>
            <a:fld id="{5A1EBD8D-90BD-4292-AE6E-3DD3FBF70AF6}" type="datetime1">
              <a:rPr lang="nb-NO" smtClean="0">
                <a:solidFill>
                  <a:srgbClr val="000000"/>
                </a:solidFill>
              </a:rPr>
              <a:pPr/>
              <a:t>15.11.2016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2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>
              <a:defRPr sz="4000" cap="all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lysbilde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F2CBC1-430C-4C38-BF1A-93EBE3F8C83C}" type="slidenum">
              <a:t>‹#›</a:t>
            </a:fld>
            <a:endParaRPr lang="nb-NO"/>
          </a:p>
        </p:txBody>
      </p:sp>
      <p:sp>
        <p:nvSpPr>
          <p:cNvPr id="5" name="Plassholder for dato 5"/>
          <p:cNvSpPr txBox="1">
            <a:spLocks noGrp="1"/>
          </p:cNvSpPr>
          <p:nvPr>
            <p:ph type="dt" sz="half" idx="7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fld id="{73E5E73A-82BA-4BDE-8085-4104EA27EEEF}" type="datetime1">
              <a:rPr lang="nb-NO"/>
              <a:pPr lvl="0"/>
              <a:t>15.11.2016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2614458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389E0B-FB35-4D1D-A65E-ABAFD52FA816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  <a:p>
            <a:fld id="{FDE61DE8-A682-4435-9F59-E7EF024D36B3}" type="datetime1">
              <a:rPr lang="nb-NO" smtClean="0">
                <a:solidFill>
                  <a:srgbClr val="000000"/>
                </a:solidFill>
              </a:rPr>
              <a:pPr/>
              <a:t>15.11.2016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36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D7F1D7-7ADF-4BA7-B723-EA9B7C9026F0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  <a:p>
            <a:fld id="{F030F876-DD1A-4C4D-A896-75BADB928A84}" type="datetime1">
              <a:rPr lang="nb-NO" smtClean="0">
                <a:solidFill>
                  <a:srgbClr val="000000"/>
                </a:solidFill>
              </a:rPr>
              <a:pPr/>
              <a:t>15.11.2016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42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C30F2C-12A1-47BA-898D-F9F96F9553DA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  <a:p>
            <a:fld id="{087C81D2-96C3-427D-AE67-D81EDD85FF51}" type="datetime1">
              <a:rPr lang="nb-NO" smtClean="0">
                <a:solidFill>
                  <a:srgbClr val="000000"/>
                </a:solidFill>
              </a:rPr>
              <a:pPr/>
              <a:t>15.11.2016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55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A1DC61-4976-4148-BBA2-B375C3B736FD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  <a:p>
            <a:fld id="{CCDB8978-8651-4B43-95EE-3F39B4A5A905}" type="datetime1">
              <a:rPr lang="nb-NO" smtClean="0">
                <a:solidFill>
                  <a:srgbClr val="000000"/>
                </a:solidFill>
              </a:rPr>
              <a:pPr/>
              <a:t>15.11.2016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70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96075" y="274638"/>
            <a:ext cx="2124075" cy="5386387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23850" y="274638"/>
            <a:ext cx="6219825" cy="5386387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FEB83D-59BD-442E-ADD5-AD998D8A511B}" type="slidenum">
              <a:rPr lang="nb-NO">
                <a:solidFill>
                  <a:srgbClr val="000000"/>
                </a:solidFill>
              </a:rPr>
              <a:pPr/>
              <a:t>‹#›</a:t>
            </a:fld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nb-NO" dirty="0">
              <a:solidFill>
                <a:srgbClr val="000000"/>
              </a:solidFill>
            </a:endParaRPr>
          </a:p>
          <a:p>
            <a:fld id="{F4D9AAC7-AA5C-495E-A11C-7E44B001683B}" type="datetime1">
              <a:rPr lang="nb-NO" smtClean="0">
                <a:solidFill>
                  <a:srgbClr val="000000"/>
                </a:solidFill>
              </a:rPr>
              <a:pPr/>
              <a:t>15.11.2016</a:t>
            </a:fld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6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323853" y="1600200"/>
            <a:ext cx="4171949" cy="4060822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defRPr/>
            </a:lvl3pPr>
            <a:lvl4pPr marR="0" lvl="3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lang="nb-NO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R="0" lvl="4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lang="nb-NO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171949" cy="4060822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defRPr/>
            </a:lvl3pPr>
            <a:lvl4pPr marR="0" lvl="3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lang="nb-NO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R="0" lvl="4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lang="nb-NO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253B7F-C1E8-490A-A516-D4F9DD3BF8C4}" type="slidenum">
              <a:t>‹#›</a:t>
            </a:fld>
            <a:endParaRPr lang="nb-NO"/>
          </a:p>
        </p:txBody>
      </p:sp>
      <p:sp>
        <p:nvSpPr>
          <p:cNvPr id="6" name="Plassholder for dato 6"/>
          <p:cNvSpPr txBox="1">
            <a:spLocks noGrp="1"/>
          </p:cNvSpPr>
          <p:nvPr>
            <p:ph type="dt" sz="half" idx="7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fld id="{D48F992D-7E50-48D8-9CCF-6E4EA542622E}" type="datetime1">
              <a:rPr lang="nb-NO"/>
              <a:pPr lvl="0"/>
              <a:t>15.11.2016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654819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/>
            </a:lvl1pPr>
            <a:lvl2pPr>
              <a:defRPr sz="2000"/>
            </a:lvl2pPr>
            <a:lvl3pPr>
              <a:spcBef>
                <a:spcPts val="400"/>
              </a:spcBef>
              <a:defRPr sz="1800"/>
            </a:lvl3pPr>
            <a:lvl4pPr marR="0" lvl="3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lang="nb-NO" sz="16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R="0" lvl="4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lang="nb-NO" sz="16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/>
            </a:lvl1pPr>
            <a:lvl2pPr>
              <a:defRPr sz="2000"/>
            </a:lvl2pPr>
            <a:lvl3pPr>
              <a:spcBef>
                <a:spcPts val="400"/>
              </a:spcBef>
              <a:defRPr sz="1800"/>
            </a:lvl3pPr>
            <a:lvl4pPr marR="0" lvl="3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lang="nb-NO" sz="16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R="0" lvl="4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lang="nb-NO" sz="16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8" name="Plassholder for lysbildenummer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F7F97-FAF2-4FF8-B5A1-8DCC3AFC9809}" type="slidenum">
              <a:t>‹#›</a:t>
            </a:fld>
            <a:endParaRPr lang="nb-NO"/>
          </a:p>
        </p:txBody>
      </p:sp>
      <p:sp>
        <p:nvSpPr>
          <p:cNvPr id="9" name="Plassholder for dato 8"/>
          <p:cNvSpPr txBox="1">
            <a:spLocks noGrp="1"/>
          </p:cNvSpPr>
          <p:nvPr>
            <p:ph type="dt" sz="half" idx="7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fld id="{08446EFC-3E9A-47CA-B113-A414B724CA07}" type="datetime1">
              <a:rPr lang="nb-NO"/>
              <a:pPr lvl="0"/>
              <a:t>15.11.2016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446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lysbilde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49B6D7-6E77-4300-8872-8C266293E00D}" type="slidenum">
              <a:t>‹#›</a:t>
            </a:fld>
            <a:endParaRPr lang="nb-NO"/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fld id="{F733D669-10CF-4021-A13A-09460ABF08D5}" type="datetime1">
              <a:rPr lang="nb-NO"/>
              <a:pPr lvl="0"/>
              <a:t>15.11.2016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904067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3" name="Plassholder for lysbildenummer 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7E6E27-5C1B-4A5C-B4C0-A69A153D465F}" type="slidenum">
              <a:t>‹#›</a:t>
            </a:fld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fld id="{C16D829B-A874-4303-9580-135AA9790082}" type="datetime1">
              <a:rPr lang="nb-NO"/>
              <a:pPr lvl="0"/>
              <a:t>15.11.2016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365326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700"/>
              </a:spcBef>
              <a:defRPr sz="2800"/>
            </a:lvl2pPr>
            <a:lvl3pPr>
              <a:spcBef>
                <a:spcPts val="600"/>
              </a:spcBef>
              <a:defRPr sz="2400"/>
            </a:lvl3pPr>
            <a:lvl4pPr marR="0" lvl="3" fontAlgn="auto">
              <a:lnSpc>
                <a:spcPct val="100000"/>
              </a:lnSpc>
              <a:spcAft>
                <a:spcPts val="0"/>
              </a:spcAft>
              <a:buNone/>
              <a:tabLst/>
              <a:defRPr lang="nb-NO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R="0" lvl="4" fontAlgn="auto">
              <a:lnSpc>
                <a:spcPct val="100000"/>
              </a:lnSpc>
              <a:spcAft>
                <a:spcPts val="0"/>
              </a:spcAft>
              <a:buNone/>
              <a:tabLst/>
              <a:defRPr lang="nb-NO" sz="20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9963D1-5B0A-49C8-86F0-45ADBE5D43CD}" type="slidenum">
              <a:t>‹#›</a:t>
            </a:fld>
            <a:endParaRPr lang="nb-NO"/>
          </a:p>
        </p:txBody>
      </p:sp>
      <p:sp>
        <p:nvSpPr>
          <p:cNvPr id="7" name="Plassholder for dato 6"/>
          <p:cNvSpPr txBox="1">
            <a:spLocks noGrp="1"/>
          </p:cNvSpPr>
          <p:nvPr>
            <p:ph type="dt" sz="half" idx="7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fld id="{9170CDBD-716B-4247-8B61-BB15CB6316E5}" type="datetime1">
              <a:rPr lang="nb-NO"/>
              <a:pPr lvl="0"/>
              <a:t>15.11.2016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853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DDE8F4-DBA9-4DB3-91CC-A9947BEBEB00}" type="slidenum">
              <a:t>‹#›</a:t>
            </a:fld>
            <a:endParaRPr lang="nb-NO"/>
          </a:p>
        </p:txBody>
      </p:sp>
      <p:sp>
        <p:nvSpPr>
          <p:cNvPr id="7" name="Plassholder for dato 6"/>
          <p:cNvSpPr txBox="1">
            <a:spLocks noGrp="1"/>
          </p:cNvSpPr>
          <p:nvPr>
            <p:ph type="dt" sz="half" idx="7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fld id="{3CF59A59-97B1-4A3A-BFAA-FBFC1F4584E9}" type="datetime1">
              <a:rPr lang="nb-NO"/>
              <a:pPr lvl="0"/>
              <a:t>15.11.2016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605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323853" y="274640"/>
            <a:ext cx="8496303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323853" y="1600200"/>
            <a:ext cx="8496303" cy="40608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3132140" y="6597652"/>
            <a:ext cx="2895603" cy="2603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endParaRPr lang="nb-NO"/>
          </a:p>
        </p:txBody>
      </p:sp>
      <p:sp>
        <p:nvSpPr>
          <p:cNvPr id="5" name="Rectangle 6"/>
          <p:cNvSpPr txBox="1">
            <a:spLocks noGrp="1"/>
          </p:cNvSpPr>
          <p:nvPr>
            <p:ph type="sldNum" sz="quarter" idx="4"/>
          </p:nvPr>
        </p:nvSpPr>
        <p:spPr>
          <a:xfrm>
            <a:off x="8200979" y="5688930"/>
            <a:ext cx="620191" cy="2603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26BFD129-B53B-4912-BC95-3DCE08480BFF}" type="slidenum">
              <a:t>‹#›</a:t>
            </a:fld>
            <a:endParaRPr lang="nb-NO"/>
          </a:p>
        </p:txBody>
      </p:sp>
      <p:sp>
        <p:nvSpPr>
          <p:cNvPr id="6" name="Rectangle 4"/>
          <p:cNvSpPr txBox="1">
            <a:spLocks noGrp="1"/>
          </p:cNvSpPr>
          <p:nvPr>
            <p:ph type="dt" sz="half" idx="2"/>
          </p:nvPr>
        </p:nvSpPr>
        <p:spPr>
          <a:xfrm>
            <a:off x="7812084" y="5876921"/>
            <a:ext cx="1008061" cy="6223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lvl="0"/>
            <a:fld id="{753098E8-D5B4-4751-A821-DAF7DA669A48}" type="datetime1">
              <a:rPr lang="nb-NO"/>
              <a:pPr lvl="0"/>
              <a:t>15.11.2016</a:t>
            </a:fld>
            <a:endParaRPr lang="nb-NO"/>
          </a:p>
        </p:txBody>
      </p:sp>
      <p:grpSp>
        <p:nvGrpSpPr>
          <p:cNvPr id="7" name="Gruppe 14"/>
          <p:cNvGrpSpPr/>
          <p:nvPr/>
        </p:nvGrpSpPr>
        <p:grpSpPr>
          <a:xfrm>
            <a:off x="260347" y="6288091"/>
            <a:ext cx="8629650" cy="363527"/>
            <a:chOff x="260347" y="6288091"/>
            <a:chExt cx="8629650" cy="363527"/>
          </a:xfrm>
        </p:grpSpPr>
        <p:pic>
          <p:nvPicPr>
            <p:cNvPr id="8" name="Bilde 7" descr="Bånd 2.jpg"/>
            <p:cNvPicPr>
              <a:picLocks noChangeAspect="1"/>
            </p:cNvPicPr>
            <p:nvPr/>
          </p:nvPicPr>
          <p:blipFill>
            <a:blip r:embed="rId14"/>
            <a:srcRect l="9778" r="7104" b="44768"/>
            <a:stretch>
              <a:fillRect/>
            </a:stretch>
          </p:blipFill>
          <p:spPr>
            <a:xfrm>
              <a:off x="260347" y="6288091"/>
              <a:ext cx="8629650" cy="36036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9" name="Bilde 5" descr="NVELogoPos.eps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>
              <a:off x="342900" y="6324603"/>
              <a:ext cx="306388" cy="287341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Rektangel 17"/>
            <p:cNvSpPr/>
            <p:nvPr/>
          </p:nvSpPr>
          <p:spPr>
            <a:xfrm>
              <a:off x="2286000" y="6375397"/>
              <a:ext cx="4572000" cy="276221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b-NO" sz="1800" b="0" i="0" u="none" strike="noStrike" kern="1200" cap="none" spc="0" baseline="30000">
                  <a:solidFill>
                    <a:srgbClr val="404040"/>
                  </a:solidFill>
                  <a:uFillTx/>
                  <a:latin typeface="Arial"/>
                </a:rPr>
                <a:t>Norges vassdrags- og energidirektorat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b-NO" sz="3600" b="1" i="0" u="none" strike="noStrike" kern="0" cap="none" spc="0" baseline="0">
          <a:solidFill>
            <a:srgbClr val="000000"/>
          </a:solidFill>
          <a:uFillTx/>
          <a:latin typeface="Arial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F4792C"/>
        </a:buClr>
        <a:buSzPct val="85000"/>
        <a:buFont typeface="Arial Unicode MS" pitchFamily="34"/>
        <a:buChar char="■"/>
        <a:tabLst/>
        <a:defRPr lang="nb-NO" sz="2400" b="0" i="0" u="none" strike="noStrike" kern="0" cap="none" spc="0" baseline="0">
          <a:solidFill>
            <a:srgbClr val="000000"/>
          </a:solidFill>
          <a:uFillTx/>
          <a:latin typeface="Arial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295383"/>
        </a:buClr>
        <a:buSzPct val="80000"/>
        <a:buFont typeface="Helvetica" pitchFamily="34"/>
        <a:buChar char="■"/>
        <a:tabLst/>
        <a:defRPr lang="nb-NO" sz="2200" b="0" i="0" u="none" strike="noStrike" kern="0" cap="none" spc="0" baseline="0">
          <a:solidFill>
            <a:srgbClr val="000000"/>
          </a:solidFill>
          <a:uFillTx/>
          <a:latin typeface="Arial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Char char="•"/>
        <a:tabLst/>
        <a:defRPr lang="nb-NO" sz="2000" b="0" i="0" u="none" strike="noStrike" kern="0" cap="none" spc="0" baseline="0">
          <a:solidFill>
            <a:srgbClr val="000000"/>
          </a:solidFill>
          <a:uFillTx/>
          <a:latin typeface="Arial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74638"/>
            <a:ext cx="8496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00200"/>
            <a:ext cx="84963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597650"/>
            <a:ext cx="2895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0975" y="5688930"/>
            <a:ext cx="62019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srgbClr val="000000"/>
                </a:solidFill>
              </a:rPr>
              <a:t>&lt;#&gt;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12088" y="5876925"/>
            <a:ext cx="100806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fld id="{2F4EE4ED-CA43-4FBC-B2A4-95605140F6B4}" type="datetime1">
              <a:rPr lang="nb-NO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15.11.2016</a:t>
            </a:fld>
            <a:endParaRPr lang="nb-NO" dirty="0">
              <a:solidFill>
                <a:srgbClr val="000000"/>
              </a:solidFill>
            </a:endParaRPr>
          </a:p>
        </p:txBody>
      </p:sp>
      <p:grpSp>
        <p:nvGrpSpPr>
          <p:cNvPr id="15" name="Gruppe 14"/>
          <p:cNvGrpSpPr/>
          <p:nvPr/>
        </p:nvGrpSpPr>
        <p:grpSpPr>
          <a:xfrm>
            <a:off x="260350" y="6288088"/>
            <a:ext cx="8629650" cy="363537"/>
            <a:chOff x="260350" y="6364288"/>
            <a:chExt cx="8629650" cy="363537"/>
          </a:xfrm>
        </p:grpSpPr>
        <p:pic>
          <p:nvPicPr>
            <p:cNvPr id="16" name="Bilde 7" descr="Bånd 2.jpg"/>
            <p:cNvPicPr>
              <a:picLocks/>
            </p:cNvPicPr>
            <p:nvPr userDrawn="1"/>
          </p:nvPicPr>
          <p:blipFill>
            <a:blip r:embed="rId13" cstate="print"/>
            <a:srcRect l="9778" r="7104" b="44769"/>
            <a:stretch>
              <a:fillRect/>
            </a:stretch>
          </p:blipFill>
          <p:spPr bwMode="auto">
            <a:xfrm>
              <a:off x="260350" y="6364288"/>
              <a:ext cx="8629650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Bilde 5" descr="NVELogoPos.eps"/>
            <p:cNvPicPr>
              <a:picLocks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42900" y="6400800"/>
              <a:ext cx="306388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ktangel 17"/>
            <p:cNvSpPr/>
            <p:nvPr userDrawn="1"/>
          </p:nvSpPr>
          <p:spPr>
            <a:xfrm>
              <a:off x="2286000" y="6451600"/>
              <a:ext cx="45720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ts val="600"/>
                </a:spcAft>
              </a:pPr>
              <a:r>
                <a:rPr lang="nb-NO" baseline="30000">
                  <a:solidFill>
                    <a:srgbClr val="404040"/>
                  </a:solidFill>
                </a:rPr>
                <a:t>Norges vassdrags- og energidirektorat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791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4792C"/>
        </a:buClr>
        <a:buSzPct val="85000"/>
        <a:buFont typeface="Arial Unicode MS" pitchFamily="34" charset="-128"/>
        <a:buChar char="■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95383"/>
        </a:buClr>
        <a:buSzPct val="80000"/>
        <a:buFont typeface="Helvetica" pitchFamily="34" charset="0"/>
        <a:buChar char="■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74638"/>
            <a:ext cx="8496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00200"/>
            <a:ext cx="84963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597650"/>
            <a:ext cx="2895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0975" y="5688930"/>
            <a:ext cx="62019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srgbClr val="000000"/>
                </a:solidFill>
              </a:rPr>
              <a:t>&lt;#&gt;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12088" y="5876925"/>
            <a:ext cx="100806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fld id="{2F4EE4ED-CA43-4FBC-B2A4-95605140F6B4}" type="datetime1">
              <a:rPr lang="nb-NO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15.11.2016</a:t>
            </a:fld>
            <a:endParaRPr lang="nb-NO" dirty="0">
              <a:solidFill>
                <a:srgbClr val="000000"/>
              </a:solidFill>
            </a:endParaRPr>
          </a:p>
        </p:txBody>
      </p:sp>
      <p:grpSp>
        <p:nvGrpSpPr>
          <p:cNvPr id="15" name="Gruppe 14"/>
          <p:cNvGrpSpPr/>
          <p:nvPr/>
        </p:nvGrpSpPr>
        <p:grpSpPr>
          <a:xfrm>
            <a:off x="260350" y="6288088"/>
            <a:ext cx="8629650" cy="363537"/>
            <a:chOff x="260350" y="6364288"/>
            <a:chExt cx="8629650" cy="363537"/>
          </a:xfrm>
        </p:grpSpPr>
        <p:pic>
          <p:nvPicPr>
            <p:cNvPr id="16" name="Bilde 7" descr="Bånd 2.jpg"/>
            <p:cNvPicPr>
              <a:picLocks/>
            </p:cNvPicPr>
            <p:nvPr userDrawn="1"/>
          </p:nvPicPr>
          <p:blipFill>
            <a:blip r:embed="rId13" cstate="print"/>
            <a:srcRect l="9778" r="7104" b="44769"/>
            <a:stretch>
              <a:fillRect/>
            </a:stretch>
          </p:blipFill>
          <p:spPr bwMode="auto">
            <a:xfrm>
              <a:off x="260350" y="6364288"/>
              <a:ext cx="8629650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Bilde 5" descr="NVELogoPos.eps"/>
            <p:cNvPicPr>
              <a:picLocks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42900" y="6400800"/>
              <a:ext cx="306388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ktangel 17"/>
            <p:cNvSpPr/>
            <p:nvPr userDrawn="1"/>
          </p:nvSpPr>
          <p:spPr>
            <a:xfrm>
              <a:off x="2286000" y="6451600"/>
              <a:ext cx="45720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ts val="600"/>
                </a:spcAft>
              </a:pPr>
              <a:r>
                <a:rPr lang="nb-NO" baseline="30000">
                  <a:solidFill>
                    <a:srgbClr val="404040"/>
                  </a:solidFill>
                </a:rPr>
                <a:t>Norges vassdrags- og energidirektorat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221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4792C"/>
        </a:buClr>
        <a:buSzPct val="85000"/>
        <a:buFont typeface="Arial Unicode MS" pitchFamily="34" charset="-128"/>
        <a:buChar char="■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95383"/>
        </a:buClr>
        <a:buSzPct val="80000"/>
        <a:buFont typeface="Helvetica" pitchFamily="34" charset="0"/>
        <a:buChar char="■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ctrTitle"/>
          </p:nvPr>
        </p:nvSpPr>
        <p:spPr/>
        <p:txBody>
          <a:bodyPr anchorCtr="1"/>
          <a:lstStyle/>
          <a:p>
            <a:pPr lvl="0" algn="ctr"/>
            <a:br>
              <a:rPr lang="nb-NO" sz="6600" dirty="0"/>
            </a:br>
            <a:r>
              <a:rPr lang="nb-NO" sz="6600" dirty="0"/>
              <a:t>Skredfareskalaen</a:t>
            </a:r>
            <a:br>
              <a:rPr lang="nb-NO" sz="6600" dirty="0"/>
            </a:br>
            <a:endParaRPr lang="nb-NO" sz="6600" dirty="0"/>
          </a:p>
        </p:txBody>
      </p:sp>
      <p:sp>
        <p:nvSpPr>
          <p:cNvPr id="3" name="Undertittel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nb-NO" sz="1100" dirty="0">
                <a:solidFill>
                  <a:srgbClr val="7F7F7F"/>
                </a:solidFill>
              </a:rPr>
              <a:t>Oppdatert av anha@nve.no 11.11.2016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innhold 3" descr="2013-10-16 20.21.1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tel 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Ellipse 6"/>
          <p:cNvSpPr/>
          <p:nvPr/>
        </p:nvSpPr>
        <p:spPr>
          <a:xfrm>
            <a:off x="179515" y="188640"/>
            <a:ext cx="2880003" cy="17999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BE0E3"/>
          </a:solidFill>
          <a:ln w="38103" cap="flat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Utbredelse av ustabilitet</a:t>
            </a:r>
            <a:endParaRPr lang="nb-NO" sz="16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innhold 3" descr="2013-10-16 20.21.1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Ellipse 4"/>
          <p:cNvSpPr/>
          <p:nvPr/>
        </p:nvSpPr>
        <p:spPr>
          <a:xfrm>
            <a:off x="179515" y="188640"/>
            <a:ext cx="2880003" cy="17999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BE0E3"/>
          </a:solidFill>
          <a:ln w="38103" cap="flat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Utbredelse av ustabilitet</a:t>
            </a:r>
            <a:endParaRPr lang="nb-NO" sz="16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Et terreng med løsneområder og utløpssoner for snøskred: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65" y="1565004"/>
            <a:ext cx="8319668" cy="441451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Faregrad 1 - liten</a:t>
            </a:r>
          </a:p>
        </p:txBody>
      </p:sp>
      <p:sp>
        <p:nvSpPr>
          <p:cNvPr id="3" name="Plassholder for innhold 1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01" y="1615315"/>
            <a:ext cx="7671596" cy="407064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4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Faregrad 2- moderat</a:t>
            </a:r>
          </a:p>
        </p:txBody>
      </p:sp>
      <p:pic>
        <p:nvPicPr>
          <p:cNvPr id="3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97" y="1268757"/>
            <a:ext cx="8333951" cy="441036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4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Faregrad 3- betydelig</a:t>
            </a:r>
          </a:p>
        </p:txBody>
      </p:sp>
      <p:pic>
        <p:nvPicPr>
          <p:cNvPr id="3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9" y="1124739"/>
            <a:ext cx="8468441" cy="449698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4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Faregrad 4- stor</a:t>
            </a:r>
          </a:p>
        </p:txBody>
      </p:sp>
      <p:pic>
        <p:nvPicPr>
          <p:cNvPr id="3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65" y="1449772"/>
            <a:ext cx="8391677" cy="444528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4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Faregrad 5- meget stor</a:t>
            </a:r>
          </a:p>
        </p:txBody>
      </p:sp>
      <p:pic>
        <p:nvPicPr>
          <p:cNvPr id="3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25" y="1196748"/>
            <a:ext cx="8746949" cy="463758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b-NO" sz="3200"/>
              <a:t>Faktorer</a:t>
            </a:r>
            <a:br>
              <a:rPr lang="nb-NO" sz="3200"/>
            </a:br>
            <a:r>
              <a:rPr lang="nb-NO" sz="3200"/>
              <a:t>som påvirker faregraden</a:t>
            </a:r>
          </a:p>
        </p:txBody>
      </p:sp>
      <p:grpSp>
        <p:nvGrpSpPr>
          <p:cNvPr id="3" name="Gruppe 9"/>
          <p:cNvGrpSpPr/>
          <p:nvPr/>
        </p:nvGrpSpPr>
        <p:grpSpPr>
          <a:xfrm>
            <a:off x="2051721" y="2492892"/>
            <a:ext cx="5472610" cy="3096341"/>
            <a:chOff x="2051721" y="2492892"/>
            <a:chExt cx="5472610" cy="3096341"/>
          </a:xfrm>
        </p:grpSpPr>
        <p:sp>
          <p:nvSpPr>
            <p:cNvPr id="4" name="Ellipse 6"/>
            <p:cNvSpPr/>
            <p:nvPr/>
          </p:nvSpPr>
          <p:spPr>
            <a:xfrm>
              <a:off x="2412077" y="3356990"/>
              <a:ext cx="2880003" cy="1799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BE0E3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b-NO" sz="32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rPr>
                <a:t>Skred størrelse</a:t>
              </a:r>
              <a:endParaRPr lang="nb-NO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" name="Ellipse 7"/>
            <p:cNvSpPr/>
            <p:nvPr/>
          </p:nvSpPr>
          <p:spPr>
            <a:xfrm>
              <a:off x="3132002" y="2637111"/>
              <a:ext cx="2880003" cy="1799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BE0E3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b-NO" sz="32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rPr>
                <a:t>Tilleggs-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b-NO" sz="32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rPr>
                <a:t>belastning</a:t>
              </a:r>
            </a:p>
          </p:txBody>
        </p:sp>
        <p:sp>
          <p:nvSpPr>
            <p:cNvPr id="6" name="Ellipse 8"/>
            <p:cNvSpPr/>
            <p:nvPr/>
          </p:nvSpPr>
          <p:spPr>
            <a:xfrm>
              <a:off x="4211964" y="3501009"/>
              <a:ext cx="2880003" cy="1799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BE0E3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b-NO" sz="2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rPr>
                <a:t>Utbredelse av ustabilitet</a:t>
              </a:r>
              <a:endParaRPr lang="nb-NO" sz="16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" name="Ellipse 5"/>
            <p:cNvSpPr/>
            <p:nvPr/>
          </p:nvSpPr>
          <p:spPr>
            <a:xfrm>
              <a:off x="2051721" y="2492892"/>
              <a:ext cx="5472610" cy="309634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79646">
                <a:alpha val="50196"/>
              </a:srgbClr>
            </a:solidFill>
            <a:ln w="25402" cap="flat">
              <a:solidFill>
                <a:srgbClr val="1E1E64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b-NO" sz="60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rPr>
                <a:t>Faregrad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1"/>
          <p:cNvGrpSpPr/>
          <p:nvPr/>
        </p:nvGrpSpPr>
        <p:grpSpPr>
          <a:xfrm>
            <a:off x="2051721" y="2492892"/>
            <a:ext cx="5472610" cy="3096341"/>
            <a:chOff x="2051721" y="2492892"/>
            <a:chExt cx="5472610" cy="3096341"/>
          </a:xfrm>
        </p:grpSpPr>
        <p:sp>
          <p:nvSpPr>
            <p:cNvPr id="3" name="Ellipse 12"/>
            <p:cNvSpPr/>
            <p:nvPr/>
          </p:nvSpPr>
          <p:spPr>
            <a:xfrm>
              <a:off x="2412077" y="3356990"/>
              <a:ext cx="2880003" cy="1799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BE0E3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b-NO" sz="32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rPr>
                <a:t>Skred størrelse</a:t>
              </a:r>
              <a:endParaRPr lang="nb-NO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" name="Ellipse 13"/>
            <p:cNvSpPr/>
            <p:nvPr/>
          </p:nvSpPr>
          <p:spPr>
            <a:xfrm>
              <a:off x="3132002" y="2637111"/>
              <a:ext cx="2880003" cy="1799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BE0E3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b-NO" sz="32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rPr>
                <a:t>Tilleggs-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b-NO" sz="32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rPr>
                <a:t>belastning</a:t>
              </a:r>
            </a:p>
          </p:txBody>
        </p:sp>
        <p:sp>
          <p:nvSpPr>
            <p:cNvPr id="5" name="Ellipse 14"/>
            <p:cNvSpPr/>
            <p:nvPr/>
          </p:nvSpPr>
          <p:spPr>
            <a:xfrm>
              <a:off x="4211964" y="3501009"/>
              <a:ext cx="2880003" cy="1799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BBE0E3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b-NO" sz="2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rPr>
                <a:t>Utbredelse av ustabilitet</a:t>
              </a:r>
              <a:endParaRPr lang="nb-NO" sz="16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" name="Ellipse 15"/>
            <p:cNvSpPr/>
            <p:nvPr/>
          </p:nvSpPr>
          <p:spPr>
            <a:xfrm>
              <a:off x="2051721" y="2492892"/>
              <a:ext cx="5472610" cy="309634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79646">
                <a:alpha val="50196"/>
              </a:srgbClr>
            </a:solidFill>
            <a:ln w="25402" cap="flat">
              <a:solidFill>
                <a:srgbClr val="1E1E64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b-NO" sz="60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rPr>
                <a:t>Faregrad</a:t>
              </a:r>
            </a:p>
          </p:txBody>
        </p:sp>
      </p:grpSp>
      <p:sp>
        <p:nvSpPr>
          <p:cNvPr id="7" name="Pil høyre 10"/>
          <p:cNvSpPr/>
          <p:nvPr/>
        </p:nvSpPr>
        <p:spPr>
          <a:xfrm rot="20985485">
            <a:off x="2411756" y="1484784"/>
            <a:ext cx="6336700" cy="4320475"/>
          </a:xfrm>
          <a:custGeom>
            <a:avLst>
              <a:gd name="f0" fmla="val 14236"/>
              <a:gd name="f1" fmla="val 3967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000000"/>
          </a:solidFill>
          <a:ln w="25402" cap="flat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Med økende faregrad…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0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…øker skredstørrelsen og/eller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0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…øker utbredelsen og/eller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0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…minker nødvendig tilleggsbelastning</a:t>
            </a:r>
          </a:p>
        </p:txBody>
      </p:sp>
      <p:sp>
        <p:nvSpPr>
          <p:cNvPr id="8" name="Tittel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b-NO" sz="3200"/>
              <a:t>Faktorer</a:t>
            </a:r>
            <a:br>
              <a:rPr lang="nb-NO" sz="3200"/>
            </a:br>
            <a:r>
              <a:rPr lang="nb-NO" sz="3200"/>
              <a:t>som påvirker faregraden</a:t>
            </a:r>
          </a:p>
        </p:txBody>
      </p:sp>
      <p:pic>
        <p:nvPicPr>
          <p:cNvPr id="9" name="Picture 2" descr="http://www.prlog.org/11245863-hamilton-beach-hbf-600-blender-available-from-fem.jpg"/>
          <p:cNvPicPr>
            <a:picLocks noChangeAspect="1"/>
          </p:cNvPicPr>
          <p:nvPr/>
        </p:nvPicPr>
        <p:blipFill>
          <a:blip r:embed="rId3"/>
          <a:srcRect l="16201" t="1177" r="13262"/>
          <a:stretch>
            <a:fillRect/>
          </a:stretch>
        </p:blipFill>
        <p:spPr>
          <a:xfrm>
            <a:off x="71780" y="1674778"/>
            <a:ext cx="2484004" cy="434650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323853" y="116631"/>
            <a:ext cx="8496303" cy="1143000"/>
          </a:xfrm>
        </p:spPr>
        <p:txBody>
          <a:bodyPr/>
          <a:lstStyle/>
          <a:p>
            <a:pPr lvl="0"/>
            <a:r>
              <a:rPr lang="en-US" sz="2800" dirty="0" err="1"/>
              <a:t>Skalaen</a:t>
            </a:r>
            <a:r>
              <a:rPr lang="en-US" sz="2800" dirty="0"/>
              <a:t> </a:t>
            </a:r>
            <a:r>
              <a:rPr lang="en-US" sz="2800" dirty="0" err="1"/>
              <a:t>er</a:t>
            </a:r>
            <a:r>
              <a:rPr lang="en-US" sz="2800" dirty="0"/>
              <a:t> </a:t>
            </a:r>
            <a:r>
              <a:rPr lang="en-US" sz="2800" dirty="0" err="1"/>
              <a:t>fastsatt</a:t>
            </a:r>
            <a:r>
              <a:rPr lang="en-US" sz="2800" dirty="0"/>
              <a:t> </a:t>
            </a:r>
            <a:r>
              <a:rPr lang="en-US" sz="2800" dirty="0" err="1"/>
              <a:t>av</a:t>
            </a:r>
            <a:r>
              <a:rPr lang="en-US" sz="2800" dirty="0"/>
              <a:t> The European Avalanche Warning Services (</a:t>
            </a:r>
            <a:r>
              <a:rPr lang="en-US" sz="2800" i="1" dirty="0"/>
              <a:t>EAWS</a:t>
            </a:r>
            <a:r>
              <a:rPr lang="en-US" sz="2800" dirty="0"/>
              <a:t>)</a:t>
            </a:r>
            <a:r>
              <a:rPr lang="nb-NO" sz="2800" dirty="0"/>
              <a:t>: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8036" y="1335956"/>
            <a:ext cx="8604449" cy="533340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0"/>
          <p:cNvSpPr/>
          <p:nvPr/>
        </p:nvSpPr>
        <p:spPr>
          <a:xfrm>
            <a:off x="5136001" y="3861044"/>
            <a:ext cx="2880003" cy="17999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BE0E3"/>
          </a:solidFill>
          <a:ln w="38103" cap="flat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Utbredelse av ustabilitet</a:t>
            </a:r>
            <a:endParaRPr lang="nb-NO" sz="16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tel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b-NO" sz="3200"/>
              <a:t>Faktorer</a:t>
            </a:r>
            <a:br>
              <a:rPr lang="nb-NO" sz="3200"/>
            </a:br>
            <a:r>
              <a:rPr lang="nb-NO" sz="3200"/>
              <a:t>som påvirker faregraden</a:t>
            </a:r>
          </a:p>
        </p:txBody>
      </p:sp>
      <p:sp>
        <p:nvSpPr>
          <p:cNvPr id="4" name="Ellipse 6"/>
          <p:cNvSpPr/>
          <p:nvPr/>
        </p:nvSpPr>
        <p:spPr>
          <a:xfrm>
            <a:off x="1128003" y="3861044"/>
            <a:ext cx="2880003" cy="17999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BE0E3"/>
          </a:solidFill>
          <a:ln w="38103" cap="flat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Skred størrelse</a:t>
            </a: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Ellipse 7"/>
          <p:cNvSpPr/>
          <p:nvPr/>
        </p:nvSpPr>
        <p:spPr>
          <a:xfrm>
            <a:off x="3132002" y="2061048"/>
            <a:ext cx="2880003" cy="17999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BE0E3"/>
          </a:solidFill>
          <a:ln w="38103" cap="flat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Tilleggs-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belastning</a:t>
            </a:r>
          </a:p>
        </p:txBody>
      </p:sp>
      <p:sp>
        <p:nvSpPr>
          <p:cNvPr id="6" name="Ellipse 9"/>
          <p:cNvSpPr/>
          <p:nvPr/>
        </p:nvSpPr>
        <p:spPr>
          <a:xfrm rot="19704408">
            <a:off x="607840" y="2529412"/>
            <a:ext cx="5867101" cy="286811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38103" cap="flat">
            <a:solidFill>
              <a:srgbClr val="000000"/>
            </a:solidFill>
            <a:custDash>
              <a:ds d="299976" sp="299976"/>
            </a:custDash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kstSylinder 11"/>
          <p:cNvSpPr txBox="1"/>
          <p:nvPr/>
        </p:nvSpPr>
        <p:spPr>
          <a:xfrm rot="19566830">
            <a:off x="-272392" y="2597242"/>
            <a:ext cx="4924876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Sannsynlighet for skredutløsning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Matrise for fastsetting av faregrad</a:t>
            </a:r>
            <a:endParaRPr lang="nb-NO" dirty="0"/>
          </a:p>
        </p:txBody>
      </p:sp>
      <p:pic>
        <p:nvPicPr>
          <p:cNvPr id="3" name="Bilde 2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3" y="1856678"/>
            <a:ext cx="8948854" cy="314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4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regobs.no/Image/orginal/310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tel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b-NO" sz="3200"/>
              <a:t>Senario 1: Dårlig binding mellom lag i fokksnø</a:t>
            </a:r>
          </a:p>
        </p:txBody>
      </p:sp>
      <p:sp>
        <p:nvSpPr>
          <p:cNvPr id="4" name="Plassholder for innhold 2"/>
          <p:cNvSpPr txBox="1">
            <a:spLocks noGrp="1"/>
          </p:cNvSpPr>
          <p:nvPr>
            <p:ph idx="1"/>
          </p:nvPr>
        </p:nvSpPr>
        <p:spPr>
          <a:solidFill>
            <a:srgbClr val="777777">
              <a:alpha val="50196"/>
            </a:srgbClr>
          </a:solidFill>
        </p:spPr>
        <p:txBody>
          <a:bodyPr>
            <a:normAutofit/>
          </a:bodyPr>
          <a:lstStyle/>
          <a:p>
            <a:pPr lvl="0">
              <a:buNone/>
            </a:pPr>
            <a:r>
              <a:rPr lang="nb-NO" b="1"/>
              <a:t>Relevante observasjoner / forhold:</a:t>
            </a:r>
          </a:p>
          <a:p>
            <a:pPr lvl="0"/>
            <a:r>
              <a:rPr lang="nb-NO"/>
              <a:t>Tidligere stabilt snødekke</a:t>
            </a:r>
          </a:p>
          <a:p>
            <a:pPr lvl="0"/>
            <a:r>
              <a:rPr lang="nb-NO"/>
              <a:t>Nysnø for noen dager siden</a:t>
            </a:r>
          </a:p>
          <a:p>
            <a:pPr lvl="0"/>
            <a:r>
              <a:rPr lang="nb-NO"/>
              <a:t>Kuling i fjellet siste døgn</a:t>
            </a:r>
          </a:p>
          <a:p>
            <a:pPr lvl="0"/>
            <a:r>
              <a:rPr lang="nb-NO"/>
              <a:t>Enkelte små skred i bratte heng bak topper og rygger</a:t>
            </a:r>
          </a:p>
          <a:p>
            <a:pPr lvl="0"/>
            <a:r>
              <a:rPr lang="nb-NO"/>
              <a:t>Mange heng som har samlet fokksnø</a:t>
            </a:r>
          </a:p>
          <a:p>
            <a:pPr lvl="0"/>
            <a:r>
              <a:rPr lang="nb-NO"/>
              <a:t>Ingen vedvarende svake lag (f.eks rim)</a:t>
            </a:r>
          </a:p>
          <a:p>
            <a:pPr lvl="0">
              <a:buNone/>
            </a:pPr>
            <a:endParaRPr lang="nb-NO"/>
          </a:p>
        </p:txBody>
      </p:sp>
      <p:pic>
        <p:nvPicPr>
          <p:cNvPr id="5" name="Picture 2" descr="http://www.regobs.no/Image/large/4"/>
          <p:cNvPicPr>
            <a:picLocks noChangeAspect="1"/>
          </p:cNvPicPr>
          <p:nvPr/>
        </p:nvPicPr>
        <p:blipFill>
          <a:blip r:embed="rId4"/>
          <a:srcRect t="13649" r="31961" b="35271"/>
          <a:stretch>
            <a:fillRect/>
          </a:stretch>
        </p:blipFill>
        <p:spPr>
          <a:xfrm>
            <a:off x="4644009" y="4653134"/>
            <a:ext cx="4536502" cy="288032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Skredproblem </a:t>
            </a:r>
            <a:r>
              <a:rPr lang="nb-NO" dirty="0" err="1"/>
              <a:t>Fokksø</a:t>
            </a:r>
          </a:p>
        </p:txBody>
      </p:sp>
      <p:pic>
        <p:nvPicPr>
          <p:cNvPr id="3" name="Bilde 2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3" y="1856678"/>
            <a:ext cx="8948854" cy="3144644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7529134" y="3533775"/>
            <a:ext cx="287716" cy="447675"/>
          </a:xfrm>
          <a:prstGeom prst="ellipse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1200" dirty="0">
              <a:solidFill>
                <a:srgbClr val="00000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306183" y="3914775"/>
            <a:ext cx="287716" cy="447675"/>
          </a:xfrm>
          <a:prstGeom prst="ellipse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88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.outsideonline.com/images/avalanche-story-slab_fe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95478" y="-27386"/>
            <a:ext cx="9647998" cy="688495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tel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b-NO" sz="3200"/>
              <a:t>Senario 2: Svakt lag av kantkornet snø ved bakken</a:t>
            </a:r>
          </a:p>
        </p:txBody>
      </p:sp>
      <p:sp>
        <p:nvSpPr>
          <p:cNvPr id="4" name="TekstSylinder 4"/>
          <p:cNvSpPr txBox="1"/>
          <p:nvPr/>
        </p:nvSpPr>
        <p:spPr>
          <a:xfrm>
            <a:off x="-324547" y="6453332"/>
            <a:ext cx="2160242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400" b="0" i="0" u="none" strike="noStrike" kern="1200" cap="none" spc="0" baseline="0">
                <a:solidFill>
                  <a:srgbClr val="7F7F7F"/>
                </a:solidFill>
                <a:uFillTx/>
                <a:latin typeface="Arial"/>
              </a:rPr>
              <a:t>Bilde: CAIC</a:t>
            </a:r>
          </a:p>
        </p:txBody>
      </p:sp>
      <p:pic>
        <p:nvPicPr>
          <p:cNvPr id="5" name="Bilde 7" descr="2013-10-17 13.23.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958" y="3861044"/>
            <a:ext cx="1753041" cy="25200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Bilde 8" descr="2013-10-17 13.20.5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958" y="1268757"/>
            <a:ext cx="1753041" cy="25200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Plassholder for innhold 2"/>
          <p:cNvSpPr txBox="1"/>
          <p:nvPr/>
        </p:nvSpPr>
        <p:spPr>
          <a:xfrm>
            <a:off x="35497" y="1536576"/>
            <a:ext cx="7272808" cy="3548603"/>
          </a:xfrm>
          <a:prstGeom prst="rect">
            <a:avLst/>
          </a:prstGeom>
          <a:solidFill>
            <a:srgbClr val="777777">
              <a:alpha val="50196"/>
            </a:srgbClr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normAutofit fontScale="92500" lnSpcReduction="10000"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200" b="1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rPr>
              <a:t>Relevante observasjoner / forhold: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79646"/>
              </a:buClr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rPr>
              <a:t>Lite snø og lave temperaturer tidligere i sesongen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79646"/>
              </a:buClr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rPr>
              <a:t>30 cm nysnø siste 3 døgn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79646"/>
              </a:buClr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rPr>
              <a:t>Lite vind siste uke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79646"/>
              </a:buClr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rPr>
              <a:t>Et </a:t>
            </a:r>
            <a:r>
              <a:rPr lang="nb-NO" sz="3200" dirty="0">
                <a:solidFill>
                  <a:srgbClr val="000000"/>
                </a:solidFill>
                <a:latin typeface="Arial"/>
              </a:rPr>
              <a:t>middels stort</a:t>
            </a:r>
            <a:r>
              <a:rPr lang="nb-NO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rPr>
              <a:t> skred i en NV heng i morgens</a:t>
            </a:r>
          </a:p>
        </p:txBody>
      </p:sp>
      <p:sp>
        <p:nvSpPr>
          <p:cNvPr id="8" name="TekstSylinder 9"/>
          <p:cNvSpPr txBox="1"/>
          <p:nvPr/>
        </p:nvSpPr>
        <p:spPr>
          <a:xfrm>
            <a:off x="8676458" y="5661251"/>
            <a:ext cx="349776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S</a:t>
            </a: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TekstSylinder 10"/>
          <p:cNvSpPr txBox="1"/>
          <p:nvPr/>
        </p:nvSpPr>
        <p:spPr>
          <a:xfrm>
            <a:off x="8676458" y="3068964"/>
            <a:ext cx="417103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N</a:t>
            </a:r>
            <a:endParaRPr lang="nb-NO" sz="20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Skredproblem Kantkorn ved bakken</a:t>
            </a:r>
          </a:p>
        </p:txBody>
      </p:sp>
      <p:pic>
        <p:nvPicPr>
          <p:cNvPr id="3" name="Bilde 2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3" y="1833818"/>
            <a:ext cx="8948854" cy="3144644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7879654" y="3086100"/>
            <a:ext cx="287716" cy="447675"/>
          </a:xfrm>
          <a:prstGeom prst="ellipse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1200" dirty="0">
              <a:solidFill>
                <a:srgbClr val="00000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669496" y="3086100"/>
            <a:ext cx="287716" cy="447675"/>
          </a:xfrm>
          <a:prstGeom prst="ellipse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48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0"/>
          <p:cNvSpPr/>
          <p:nvPr/>
        </p:nvSpPr>
        <p:spPr>
          <a:xfrm>
            <a:off x="5136001" y="3861044"/>
            <a:ext cx="2880003" cy="17999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BE0E3"/>
          </a:solidFill>
          <a:ln w="38103" cap="flat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Utbredelse av ustabilitet</a:t>
            </a:r>
            <a:endParaRPr lang="nb-NO" sz="16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tel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b-NO" sz="3200"/>
              <a:t>Faktorer</a:t>
            </a:r>
            <a:br>
              <a:rPr lang="nb-NO" sz="3200"/>
            </a:br>
            <a:r>
              <a:rPr lang="nb-NO" sz="3200"/>
              <a:t>som påvirker faregraden</a:t>
            </a:r>
          </a:p>
        </p:txBody>
      </p:sp>
      <p:sp>
        <p:nvSpPr>
          <p:cNvPr id="4" name="Ellipse 6"/>
          <p:cNvSpPr/>
          <p:nvPr/>
        </p:nvSpPr>
        <p:spPr>
          <a:xfrm>
            <a:off x="1128003" y="3861044"/>
            <a:ext cx="2880003" cy="17999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BE0E3"/>
          </a:solidFill>
          <a:ln w="38103" cap="flat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Skred størrelse</a:t>
            </a: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Ellipse 7"/>
          <p:cNvSpPr/>
          <p:nvPr/>
        </p:nvSpPr>
        <p:spPr>
          <a:xfrm>
            <a:off x="3132002" y="2061048"/>
            <a:ext cx="2880003" cy="17999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BE0E3"/>
          </a:solidFill>
          <a:ln w="38103" cap="flat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Tilleggs-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belastning</a:t>
            </a:r>
          </a:p>
        </p:txBody>
      </p:sp>
      <p:sp>
        <p:nvSpPr>
          <p:cNvPr id="6" name="Ellipse 9"/>
          <p:cNvSpPr/>
          <p:nvPr/>
        </p:nvSpPr>
        <p:spPr>
          <a:xfrm rot="1703507">
            <a:off x="2683635" y="2145329"/>
            <a:ext cx="5706075" cy="319273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38103" cap="flat">
            <a:solidFill>
              <a:srgbClr val="000000"/>
            </a:solidFill>
            <a:custDash>
              <a:ds d="299976" sp="299976"/>
            </a:custDash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kstSylinder 11"/>
          <p:cNvSpPr txBox="1"/>
          <p:nvPr/>
        </p:nvSpPr>
        <p:spPr>
          <a:xfrm rot="2520728">
            <a:off x="4676880" y="2417567"/>
            <a:ext cx="4924876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Sannsynlighet for skredutløsning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1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ett pil 15"/>
          <p:cNvCxnSpPr/>
          <p:nvPr/>
        </p:nvCxnSpPr>
        <p:spPr>
          <a:xfrm flipV="1">
            <a:off x="1763685" y="1182758"/>
            <a:ext cx="0" cy="4536512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3" name="Rett pil 16"/>
          <p:cNvCxnSpPr/>
          <p:nvPr/>
        </p:nvCxnSpPr>
        <p:spPr>
          <a:xfrm flipV="1">
            <a:off x="1763685" y="5719270"/>
            <a:ext cx="6912773" cy="13990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4" name="TekstSylinder 17"/>
          <p:cNvSpPr txBox="1"/>
          <p:nvPr/>
        </p:nvSpPr>
        <p:spPr>
          <a:xfrm>
            <a:off x="501228" y="1340766"/>
            <a:ext cx="1046439" cy="4176467"/>
          </a:xfrm>
          <a:prstGeom prst="rect">
            <a:avLst/>
          </a:prstGeom>
          <a:noFill/>
          <a:ln cap="flat">
            <a:noFill/>
          </a:ln>
        </p:spPr>
        <p:txBody>
          <a:bodyPr vert="eaVert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rPr>
              <a:t>Sannsynlighet for skredutløsning</a:t>
            </a:r>
          </a:p>
        </p:txBody>
      </p:sp>
      <p:sp>
        <p:nvSpPr>
          <p:cNvPr id="5" name="TekstSylinder 18"/>
          <p:cNvSpPr txBox="1"/>
          <p:nvPr/>
        </p:nvSpPr>
        <p:spPr>
          <a:xfrm>
            <a:off x="1331640" y="5793336"/>
            <a:ext cx="7552459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rPr>
              <a:t>Skredstørrelse</a:t>
            </a:r>
          </a:p>
        </p:txBody>
      </p:sp>
      <p:sp>
        <p:nvSpPr>
          <p:cNvPr id="6" name="TekstSylinder 19"/>
          <p:cNvSpPr txBox="1"/>
          <p:nvPr/>
        </p:nvSpPr>
        <p:spPr>
          <a:xfrm>
            <a:off x="7308305" y="6597350"/>
            <a:ext cx="1717133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600" b="0" i="0" u="none" strike="noStrike" kern="0" cap="none" spc="0" baseline="0">
                <a:solidFill>
                  <a:srgbClr val="BFBFBF"/>
                </a:solidFill>
                <a:uFillTx/>
                <a:latin typeface="Arial"/>
              </a:rPr>
              <a:t>Etter G. Statham</a:t>
            </a:r>
          </a:p>
        </p:txBody>
      </p:sp>
      <p:sp>
        <p:nvSpPr>
          <p:cNvPr id="7" name="TekstSylinder 20"/>
          <p:cNvSpPr txBox="1"/>
          <p:nvPr/>
        </p:nvSpPr>
        <p:spPr>
          <a:xfrm>
            <a:off x="467541" y="1052739"/>
            <a:ext cx="1155124" cy="646334"/>
          </a:xfrm>
          <a:prstGeom prst="rect">
            <a:avLst/>
          </a:prstGeom>
          <a:solidFill>
            <a:srgbClr val="C0504D"/>
          </a:solidFill>
          <a:ln w="25402" cap="flat">
            <a:solidFill>
              <a:srgbClr val="8C3836"/>
            </a:solidFill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Meget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sannsynlig</a:t>
            </a:r>
          </a:p>
        </p:txBody>
      </p:sp>
      <p:sp>
        <p:nvSpPr>
          <p:cNvPr id="8" name="TekstSylinder 21"/>
          <p:cNvSpPr txBox="1"/>
          <p:nvPr/>
        </p:nvSpPr>
        <p:spPr>
          <a:xfrm>
            <a:off x="464551" y="5085179"/>
            <a:ext cx="1155124" cy="646334"/>
          </a:xfrm>
          <a:prstGeom prst="rect">
            <a:avLst/>
          </a:prstGeom>
          <a:solidFill>
            <a:srgbClr val="9BBB59"/>
          </a:solidFill>
          <a:ln w="25402" cap="flat">
            <a:solidFill>
              <a:srgbClr val="71893F"/>
            </a:solidFill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Lite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sannsynlig</a:t>
            </a:r>
          </a:p>
        </p:txBody>
      </p:sp>
      <p:sp>
        <p:nvSpPr>
          <p:cNvPr id="9" name="TekstSylinder 22"/>
          <p:cNvSpPr txBox="1"/>
          <p:nvPr/>
        </p:nvSpPr>
        <p:spPr>
          <a:xfrm>
            <a:off x="1720544" y="5870274"/>
            <a:ext cx="585417" cy="369335"/>
          </a:xfrm>
          <a:prstGeom prst="rect">
            <a:avLst/>
          </a:prstGeom>
          <a:solidFill>
            <a:srgbClr val="9BBB59"/>
          </a:solidFill>
          <a:ln w="25402" cap="flat">
            <a:solidFill>
              <a:srgbClr val="71893F"/>
            </a:solidFill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Små</a:t>
            </a:r>
          </a:p>
        </p:txBody>
      </p:sp>
      <p:sp>
        <p:nvSpPr>
          <p:cNvPr id="10" name="TekstSylinder 23"/>
          <p:cNvSpPr txBox="1"/>
          <p:nvPr/>
        </p:nvSpPr>
        <p:spPr>
          <a:xfrm>
            <a:off x="7554818" y="5870274"/>
            <a:ext cx="1151275" cy="369335"/>
          </a:xfrm>
          <a:prstGeom prst="rect">
            <a:avLst/>
          </a:prstGeom>
          <a:solidFill>
            <a:srgbClr val="C0504D"/>
          </a:solidFill>
          <a:ln w="25402" cap="flat">
            <a:solidFill>
              <a:srgbClr val="8C3836"/>
            </a:solidFill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Svært stor</a:t>
            </a:r>
          </a:p>
        </p:txBody>
      </p:sp>
      <p:sp>
        <p:nvSpPr>
          <p:cNvPr id="11" name="Tittel 21"/>
          <p:cNvSpPr txBox="1"/>
          <p:nvPr/>
        </p:nvSpPr>
        <p:spPr>
          <a:xfrm>
            <a:off x="1187622" y="116631"/>
            <a:ext cx="7776862" cy="1143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Faregrad som en funksjon av sannsynlighet og skredstørrelse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ett pil 15"/>
          <p:cNvCxnSpPr/>
          <p:nvPr/>
        </p:nvCxnSpPr>
        <p:spPr>
          <a:xfrm flipV="1">
            <a:off x="1763685" y="1182758"/>
            <a:ext cx="0" cy="4536512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3" name="Rett pil 16"/>
          <p:cNvCxnSpPr/>
          <p:nvPr/>
        </p:nvCxnSpPr>
        <p:spPr>
          <a:xfrm flipV="1">
            <a:off x="1763685" y="5719270"/>
            <a:ext cx="6912773" cy="13990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4" name="TekstSylinder 17"/>
          <p:cNvSpPr txBox="1"/>
          <p:nvPr/>
        </p:nvSpPr>
        <p:spPr>
          <a:xfrm>
            <a:off x="501228" y="1340766"/>
            <a:ext cx="1046439" cy="4176467"/>
          </a:xfrm>
          <a:prstGeom prst="rect">
            <a:avLst/>
          </a:prstGeom>
          <a:noFill/>
          <a:ln cap="flat">
            <a:noFill/>
          </a:ln>
        </p:spPr>
        <p:txBody>
          <a:bodyPr vert="eaVert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rPr>
              <a:t>Sannsynlighet for skredutløsning</a:t>
            </a:r>
          </a:p>
        </p:txBody>
      </p:sp>
      <p:sp>
        <p:nvSpPr>
          <p:cNvPr id="5" name="TekstSylinder 18"/>
          <p:cNvSpPr txBox="1"/>
          <p:nvPr/>
        </p:nvSpPr>
        <p:spPr>
          <a:xfrm>
            <a:off x="1331640" y="5793336"/>
            <a:ext cx="7552459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rPr>
              <a:t>Skredstørrelse</a:t>
            </a:r>
          </a:p>
        </p:txBody>
      </p:sp>
      <p:sp>
        <p:nvSpPr>
          <p:cNvPr id="6" name="TekstSylinder 19"/>
          <p:cNvSpPr txBox="1"/>
          <p:nvPr/>
        </p:nvSpPr>
        <p:spPr>
          <a:xfrm>
            <a:off x="7308305" y="6597350"/>
            <a:ext cx="1717133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600" b="0" i="0" u="none" strike="noStrike" kern="0" cap="none" spc="0" baseline="0">
                <a:solidFill>
                  <a:srgbClr val="BFBFBF"/>
                </a:solidFill>
                <a:uFillTx/>
                <a:latin typeface="Arial"/>
              </a:rPr>
              <a:t>Etter G. Statham</a:t>
            </a:r>
          </a:p>
        </p:txBody>
      </p:sp>
      <p:sp>
        <p:nvSpPr>
          <p:cNvPr id="7" name="TekstSylinder 20"/>
          <p:cNvSpPr txBox="1"/>
          <p:nvPr/>
        </p:nvSpPr>
        <p:spPr>
          <a:xfrm>
            <a:off x="467541" y="1052739"/>
            <a:ext cx="1155124" cy="646334"/>
          </a:xfrm>
          <a:prstGeom prst="rect">
            <a:avLst/>
          </a:prstGeom>
          <a:solidFill>
            <a:srgbClr val="C0504D"/>
          </a:solidFill>
          <a:ln w="25402" cap="flat">
            <a:solidFill>
              <a:srgbClr val="8C3836"/>
            </a:solidFill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Meget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sannsynlig</a:t>
            </a:r>
          </a:p>
        </p:txBody>
      </p:sp>
      <p:sp>
        <p:nvSpPr>
          <p:cNvPr id="8" name="TekstSylinder 21"/>
          <p:cNvSpPr txBox="1"/>
          <p:nvPr/>
        </p:nvSpPr>
        <p:spPr>
          <a:xfrm>
            <a:off x="464551" y="5085179"/>
            <a:ext cx="1155124" cy="646334"/>
          </a:xfrm>
          <a:prstGeom prst="rect">
            <a:avLst/>
          </a:prstGeom>
          <a:solidFill>
            <a:srgbClr val="9BBB59"/>
          </a:solidFill>
          <a:ln w="25402" cap="flat">
            <a:solidFill>
              <a:srgbClr val="71893F"/>
            </a:solidFill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Lite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sannsynlig</a:t>
            </a:r>
          </a:p>
        </p:txBody>
      </p:sp>
      <p:sp>
        <p:nvSpPr>
          <p:cNvPr id="9" name="TekstSylinder 22"/>
          <p:cNvSpPr txBox="1"/>
          <p:nvPr/>
        </p:nvSpPr>
        <p:spPr>
          <a:xfrm>
            <a:off x="1720544" y="5870274"/>
            <a:ext cx="585417" cy="369335"/>
          </a:xfrm>
          <a:prstGeom prst="rect">
            <a:avLst/>
          </a:prstGeom>
          <a:solidFill>
            <a:srgbClr val="9BBB59"/>
          </a:solidFill>
          <a:ln w="25402" cap="flat">
            <a:solidFill>
              <a:srgbClr val="71893F"/>
            </a:solidFill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Små</a:t>
            </a:r>
          </a:p>
        </p:txBody>
      </p:sp>
      <p:sp>
        <p:nvSpPr>
          <p:cNvPr id="10" name="TekstSylinder 23"/>
          <p:cNvSpPr txBox="1"/>
          <p:nvPr/>
        </p:nvSpPr>
        <p:spPr>
          <a:xfrm>
            <a:off x="7554818" y="5870274"/>
            <a:ext cx="1151275" cy="369335"/>
          </a:xfrm>
          <a:prstGeom prst="rect">
            <a:avLst/>
          </a:prstGeom>
          <a:solidFill>
            <a:srgbClr val="C0504D"/>
          </a:solidFill>
          <a:ln w="25402" cap="flat">
            <a:solidFill>
              <a:srgbClr val="8C3836"/>
            </a:solidFill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Svært stor</a:t>
            </a:r>
          </a:p>
        </p:txBody>
      </p:sp>
      <p:sp>
        <p:nvSpPr>
          <p:cNvPr id="11" name="Tittel 21"/>
          <p:cNvSpPr txBox="1"/>
          <p:nvPr/>
        </p:nvSpPr>
        <p:spPr>
          <a:xfrm>
            <a:off x="1187622" y="116631"/>
            <a:ext cx="7776862" cy="1143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Faregrad som en funksjon av sannsynlighet og skredstørrelse</a:t>
            </a:r>
          </a:p>
        </p:txBody>
      </p:sp>
      <p:cxnSp>
        <p:nvCxnSpPr>
          <p:cNvPr id="12" name="Rett pil 43"/>
          <p:cNvCxnSpPr/>
          <p:nvPr/>
        </p:nvCxnSpPr>
        <p:spPr>
          <a:xfrm flipV="1">
            <a:off x="1835694" y="1484784"/>
            <a:ext cx="6840764" cy="4176467"/>
          </a:xfrm>
          <a:prstGeom prst="straightConnector1">
            <a:avLst/>
          </a:prstGeom>
          <a:noFill/>
          <a:ln w="57150" cap="flat">
            <a:solidFill>
              <a:srgbClr val="A6A6A6"/>
            </a:solidFill>
            <a:custDash>
              <a:ds d="100000" sp="100000"/>
            </a:custDash>
            <a:tailEnd type="arrow"/>
          </a:ln>
        </p:spPr>
      </p:cxnSp>
      <p:sp>
        <p:nvSpPr>
          <p:cNvPr id="13" name="Ellipse 47"/>
          <p:cNvSpPr/>
          <p:nvPr/>
        </p:nvSpPr>
        <p:spPr>
          <a:xfrm>
            <a:off x="3707901" y="5058003"/>
            <a:ext cx="2880003" cy="17999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BE0E3"/>
          </a:solidFill>
          <a:ln w="38103" cap="flat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Skred størrelse</a:t>
            </a: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" name="Ellipse 48"/>
          <p:cNvSpPr/>
          <p:nvPr/>
        </p:nvSpPr>
        <p:spPr>
          <a:xfrm>
            <a:off x="0" y="3212973"/>
            <a:ext cx="2880003" cy="17999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BE0E3"/>
          </a:solidFill>
          <a:ln w="38103" cap="flat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Utbredelse av ustabilitet</a:t>
            </a:r>
            <a:endParaRPr lang="nb-NO" sz="16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" name="Ellipse 49"/>
          <p:cNvSpPr/>
          <p:nvPr/>
        </p:nvSpPr>
        <p:spPr>
          <a:xfrm>
            <a:off x="0" y="1340766"/>
            <a:ext cx="2880003" cy="17999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BE0E3"/>
          </a:solidFill>
          <a:ln w="38103" cap="flat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Tilleggs-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belastning</a:t>
            </a:r>
          </a:p>
        </p:txBody>
      </p:sp>
      <p:sp>
        <p:nvSpPr>
          <p:cNvPr id="16" name="Ellipse 50"/>
          <p:cNvSpPr/>
          <p:nvPr/>
        </p:nvSpPr>
        <p:spPr>
          <a:xfrm rot="5400013">
            <a:off x="-1235529" y="1651306"/>
            <a:ext cx="5397977" cy="319273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38103" cap="flat">
            <a:solidFill>
              <a:srgbClr val="000000"/>
            </a:solidFill>
            <a:custDash>
              <a:ds d="299976" sp="299976"/>
            </a:custDash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7" name="TekstSylinder 51"/>
          <p:cNvSpPr txBox="1"/>
          <p:nvPr/>
        </p:nvSpPr>
        <p:spPr>
          <a:xfrm rot="16200004">
            <a:off x="-2165332" y="3167386"/>
            <a:ext cx="4924876" cy="523219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Sannsynlighet for skredutløsning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3"/>
          <p:cNvSpPr/>
          <p:nvPr/>
        </p:nvSpPr>
        <p:spPr>
          <a:xfrm>
            <a:off x="1835694" y="2348883"/>
            <a:ext cx="1368152" cy="158417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7F7F7F">
              <a:alpha val="69804"/>
            </a:srgbClr>
          </a:solidFill>
          <a:ln w="25402" cap="flat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S1: Fokksnø</a:t>
            </a:r>
          </a:p>
        </p:txBody>
      </p:sp>
      <p:sp>
        <p:nvSpPr>
          <p:cNvPr id="3" name="Ellipse 14"/>
          <p:cNvSpPr/>
          <p:nvPr/>
        </p:nvSpPr>
        <p:spPr>
          <a:xfrm>
            <a:off x="5868143" y="4509116"/>
            <a:ext cx="2376260" cy="93610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A6A6A6">
              <a:alpha val="69804"/>
            </a:srgbClr>
          </a:solidFill>
          <a:ln w="25402" cap="flat">
            <a:solidFill>
              <a:srgbClr val="D9D9D9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S2: Svake lag ved bakken</a:t>
            </a:r>
          </a:p>
        </p:txBody>
      </p:sp>
      <p:cxnSp>
        <p:nvCxnSpPr>
          <p:cNvPr id="4" name="Rett pil 15"/>
          <p:cNvCxnSpPr/>
          <p:nvPr/>
        </p:nvCxnSpPr>
        <p:spPr>
          <a:xfrm flipV="1">
            <a:off x="1763685" y="1182758"/>
            <a:ext cx="0" cy="4536512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5" name="Rett pil 16"/>
          <p:cNvCxnSpPr/>
          <p:nvPr/>
        </p:nvCxnSpPr>
        <p:spPr>
          <a:xfrm flipV="1">
            <a:off x="1763685" y="5719270"/>
            <a:ext cx="6912773" cy="13990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6" name="TekstSylinder 17"/>
          <p:cNvSpPr txBox="1"/>
          <p:nvPr/>
        </p:nvSpPr>
        <p:spPr>
          <a:xfrm>
            <a:off x="501228" y="1340766"/>
            <a:ext cx="1046439" cy="4176467"/>
          </a:xfrm>
          <a:prstGeom prst="rect">
            <a:avLst/>
          </a:prstGeom>
          <a:noFill/>
          <a:ln cap="flat">
            <a:noFill/>
          </a:ln>
        </p:spPr>
        <p:txBody>
          <a:bodyPr vert="eaVert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rPr>
              <a:t>Sannsynlighet for skredutløsning</a:t>
            </a:r>
          </a:p>
        </p:txBody>
      </p:sp>
      <p:sp>
        <p:nvSpPr>
          <p:cNvPr id="7" name="TekstSylinder 18"/>
          <p:cNvSpPr txBox="1"/>
          <p:nvPr/>
        </p:nvSpPr>
        <p:spPr>
          <a:xfrm>
            <a:off x="1331640" y="5793336"/>
            <a:ext cx="7552459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rPr>
              <a:t>Skredstørrelse</a:t>
            </a:r>
          </a:p>
        </p:txBody>
      </p:sp>
      <p:sp>
        <p:nvSpPr>
          <p:cNvPr id="8" name="TekstSylinder 19"/>
          <p:cNvSpPr txBox="1"/>
          <p:nvPr/>
        </p:nvSpPr>
        <p:spPr>
          <a:xfrm>
            <a:off x="7308305" y="6597350"/>
            <a:ext cx="1717133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600" b="0" i="0" u="none" strike="noStrike" kern="0" cap="none" spc="0" baseline="0">
                <a:solidFill>
                  <a:srgbClr val="BFBFBF"/>
                </a:solidFill>
                <a:uFillTx/>
                <a:latin typeface="Arial"/>
              </a:rPr>
              <a:t>Etter G. Statham</a:t>
            </a:r>
          </a:p>
        </p:txBody>
      </p:sp>
      <p:sp>
        <p:nvSpPr>
          <p:cNvPr id="9" name="TekstSylinder 20"/>
          <p:cNvSpPr txBox="1"/>
          <p:nvPr/>
        </p:nvSpPr>
        <p:spPr>
          <a:xfrm>
            <a:off x="467541" y="1052739"/>
            <a:ext cx="1155124" cy="646334"/>
          </a:xfrm>
          <a:prstGeom prst="rect">
            <a:avLst/>
          </a:prstGeom>
          <a:solidFill>
            <a:srgbClr val="C0504D"/>
          </a:solidFill>
          <a:ln w="25402" cap="flat">
            <a:solidFill>
              <a:srgbClr val="8C3836"/>
            </a:solidFill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Meget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sannsynlig</a:t>
            </a:r>
          </a:p>
        </p:txBody>
      </p:sp>
      <p:sp>
        <p:nvSpPr>
          <p:cNvPr id="10" name="TekstSylinder 21"/>
          <p:cNvSpPr txBox="1"/>
          <p:nvPr/>
        </p:nvSpPr>
        <p:spPr>
          <a:xfrm>
            <a:off x="464551" y="5085179"/>
            <a:ext cx="1155124" cy="646334"/>
          </a:xfrm>
          <a:prstGeom prst="rect">
            <a:avLst/>
          </a:prstGeom>
          <a:solidFill>
            <a:srgbClr val="9BBB59"/>
          </a:solidFill>
          <a:ln w="25402" cap="flat">
            <a:solidFill>
              <a:srgbClr val="71893F"/>
            </a:solidFill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Lite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sannsynlig</a:t>
            </a:r>
          </a:p>
        </p:txBody>
      </p:sp>
      <p:sp>
        <p:nvSpPr>
          <p:cNvPr id="11" name="TekstSylinder 22"/>
          <p:cNvSpPr txBox="1"/>
          <p:nvPr/>
        </p:nvSpPr>
        <p:spPr>
          <a:xfrm>
            <a:off x="1720544" y="5870274"/>
            <a:ext cx="585417" cy="369335"/>
          </a:xfrm>
          <a:prstGeom prst="rect">
            <a:avLst/>
          </a:prstGeom>
          <a:solidFill>
            <a:srgbClr val="9BBB59"/>
          </a:solidFill>
          <a:ln w="25402" cap="flat">
            <a:solidFill>
              <a:srgbClr val="71893F"/>
            </a:solidFill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Små</a:t>
            </a:r>
          </a:p>
        </p:txBody>
      </p:sp>
      <p:sp>
        <p:nvSpPr>
          <p:cNvPr id="12" name="TekstSylinder 23"/>
          <p:cNvSpPr txBox="1"/>
          <p:nvPr/>
        </p:nvSpPr>
        <p:spPr>
          <a:xfrm>
            <a:off x="7554818" y="5870274"/>
            <a:ext cx="1151275" cy="369335"/>
          </a:xfrm>
          <a:prstGeom prst="rect">
            <a:avLst/>
          </a:prstGeom>
          <a:solidFill>
            <a:srgbClr val="C0504D"/>
          </a:solidFill>
          <a:ln w="25402" cap="flat">
            <a:solidFill>
              <a:srgbClr val="8C3836"/>
            </a:solidFill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Svært stor</a:t>
            </a:r>
          </a:p>
        </p:txBody>
      </p:sp>
      <p:sp>
        <p:nvSpPr>
          <p:cNvPr id="13" name="Tittel 21"/>
          <p:cNvSpPr txBox="1"/>
          <p:nvPr/>
        </p:nvSpPr>
        <p:spPr>
          <a:xfrm>
            <a:off x="1187622" y="116631"/>
            <a:ext cx="7776862" cy="1143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Faregrad som en funksjon av sannsynlighet og skredstørrelse</a:t>
            </a:r>
          </a:p>
        </p:txBody>
      </p:sp>
      <p:grpSp>
        <p:nvGrpSpPr>
          <p:cNvPr id="14" name="Gruppe 31"/>
          <p:cNvGrpSpPr/>
          <p:nvPr/>
        </p:nvGrpSpPr>
        <p:grpSpPr>
          <a:xfrm>
            <a:off x="2051721" y="-1358780"/>
            <a:ext cx="8820000" cy="6804004"/>
            <a:chOff x="2051721" y="-1358780"/>
            <a:chExt cx="8820000" cy="6804004"/>
          </a:xfrm>
        </p:grpSpPr>
        <p:sp>
          <p:nvSpPr>
            <p:cNvPr id="15" name="Bue 25"/>
            <p:cNvSpPr/>
            <p:nvPr/>
          </p:nvSpPr>
          <p:spPr>
            <a:xfrm flipH="1" flipV="1">
              <a:off x="2051721" y="-1358780"/>
              <a:ext cx="8820000" cy="6731995"/>
            </a:xfrm>
            <a:custGeom>
              <a:avLst>
                <a:gd name="f12" fmla="val 180"/>
                <a:gd name="f13" fmla="val 269"/>
              </a:avLst>
              <a:gdLst>
                <a:gd name="f2" fmla="val 10800000"/>
                <a:gd name="f3" fmla="val 5400000"/>
                <a:gd name="f4" fmla="val 16200000"/>
                <a:gd name="f5" fmla="val 180"/>
                <a:gd name="f6" fmla="val w"/>
                <a:gd name="f7" fmla="val h"/>
                <a:gd name="f8" fmla="val ss"/>
                <a:gd name="f9" fmla="val 0"/>
                <a:gd name="f10" fmla="*/ 5419351 1 1725033"/>
                <a:gd name="f11" fmla="+- 0 0 1"/>
                <a:gd name="f12" fmla="val 180"/>
                <a:gd name="f13" fmla="val 269"/>
                <a:gd name="f14" fmla="+- 0 0 -270"/>
                <a:gd name="f15" fmla="+- 0 0 -404"/>
                <a:gd name="f16" fmla="+- 0 0 -539"/>
                <a:gd name="f17" fmla="abs f6"/>
                <a:gd name="f18" fmla="abs f7"/>
                <a:gd name="f19" fmla="abs f8"/>
                <a:gd name="f20" fmla="val f9"/>
                <a:gd name="f21" fmla="+- 0 0 f12"/>
                <a:gd name="f22" fmla="+- 0 0 f13"/>
                <a:gd name="f23" fmla="*/ f14 f2 1"/>
                <a:gd name="f24" fmla="*/ f15 f2 1"/>
                <a:gd name="f25" fmla="*/ f16 f2 1"/>
                <a:gd name="f26" fmla="?: f17 f6 1"/>
                <a:gd name="f27" fmla="?: f18 f7 1"/>
                <a:gd name="f28" fmla="?: f19 f8 1"/>
                <a:gd name="f29" fmla="*/ f21 f2 1"/>
                <a:gd name="f30" fmla="*/ f22 f2 1"/>
                <a:gd name="f31" fmla="*/ f23 1 f5"/>
                <a:gd name="f32" fmla="*/ f24 1 f5"/>
                <a:gd name="f33" fmla="*/ f25 1 f5"/>
                <a:gd name="f34" fmla="*/ f26 1 21600"/>
                <a:gd name="f35" fmla="*/ f27 1 21600"/>
                <a:gd name="f36" fmla="*/ 21600 f26 1"/>
                <a:gd name="f37" fmla="*/ 21600 f27 1"/>
                <a:gd name="f38" fmla="*/ f29 1 f5"/>
                <a:gd name="f39" fmla="*/ f30 1 f5"/>
                <a:gd name="f40" fmla="+- f31 0 f3"/>
                <a:gd name="f41" fmla="+- f32 0 f3"/>
                <a:gd name="f42" fmla="+- f33 0 f3"/>
                <a:gd name="f43" fmla="min f35 f34"/>
                <a:gd name="f44" fmla="*/ f36 1 f28"/>
                <a:gd name="f45" fmla="*/ f37 1 f28"/>
                <a:gd name="f46" fmla="+- f38 0 f3"/>
                <a:gd name="f47" fmla="+- f39 0 f3"/>
                <a:gd name="f48" fmla="val f44"/>
                <a:gd name="f49" fmla="val f45"/>
                <a:gd name="f50" fmla="+- 0 0 f46"/>
                <a:gd name="f51" fmla="+- 0 0 f47"/>
                <a:gd name="f52" fmla="+- f49 0 f20"/>
                <a:gd name="f53" fmla="+- f48 0 f20"/>
                <a:gd name="f54" fmla="val f50"/>
                <a:gd name="f55" fmla="val f51"/>
                <a:gd name="f56" fmla="*/ f52 1 2"/>
                <a:gd name="f57" fmla="*/ f53 1 2"/>
                <a:gd name="f58" fmla="+- f55 0 f54"/>
                <a:gd name="f59" fmla="+- f54 f3 0"/>
                <a:gd name="f60" fmla="+- f55 f3 0"/>
                <a:gd name="f61" fmla="+- 21600000 0 f54"/>
                <a:gd name="f62" fmla="+- f3 0 f54"/>
                <a:gd name="f63" fmla="+- 27000000 0 f54"/>
                <a:gd name="f64" fmla="+- f2 0 f54"/>
                <a:gd name="f65" fmla="+- 32400000 0 f54"/>
                <a:gd name="f66" fmla="+- f4 0 f54"/>
                <a:gd name="f67" fmla="+- 37800000 0 f54"/>
                <a:gd name="f68" fmla="+- f20 f56 0"/>
                <a:gd name="f69" fmla="+- f20 f57 0"/>
                <a:gd name="f70" fmla="+- f58 21600000 0"/>
                <a:gd name="f71" fmla="*/ f59 f10 1"/>
                <a:gd name="f72" fmla="*/ f60 f10 1"/>
                <a:gd name="f73" fmla="?: f62 f62 f63"/>
                <a:gd name="f74" fmla="?: f64 f64 f65"/>
                <a:gd name="f75" fmla="?: f66 f66 f67"/>
                <a:gd name="f76" fmla="*/ f57 f43 1"/>
                <a:gd name="f77" fmla="*/ f56 f43 1"/>
                <a:gd name="f78" fmla="?: f58 f58 f70"/>
                <a:gd name="f79" fmla="*/ f71 1 f2"/>
                <a:gd name="f80" fmla="*/ f72 1 f2"/>
                <a:gd name="f81" fmla="*/ f69 f43 1"/>
                <a:gd name="f82" fmla="*/ f68 f43 1"/>
                <a:gd name="f83" fmla="+- 0 0 f79"/>
                <a:gd name="f84" fmla="+- 0 0 f80"/>
                <a:gd name="f85" fmla="+- f78 0 f61"/>
                <a:gd name="f86" fmla="+- f78 0 f73"/>
                <a:gd name="f87" fmla="+- f78 0 f74"/>
                <a:gd name="f88" fmla="+- f78 0 f75"/>
                <a:gd name="f89" fmla="+- 0 0 f83"/>
                <a:gd name="f90" fmla="+- 0 0 f84"/>
                <a:gd name="f91" fmla="*/ f89 f2 1"/>
                <a:gd name="f92" fmla="*/ f90 f2 1"/>
                <a:gd name="f93" fmla="*/ f91 1 f10"/>
                <a:gd name="f94" fmla="*/ f92 1 f10"/>
                <a:gd name="f95" fmla="+- f93 0 f3"/>
                <a:gd name="f96" fmla="+- f94 0 f3"/>
                <a:gd name="f97" fmla="sin 1 f95"/>
                <a:gd name="f98" fmla="cos 1 f95"/>
                <a:gd name="f99" fmla="sin 1 f96"/>
                <a:gd name="f100" fmla="cos 1 f96"/>
                <a:gd name="f101" fmla="+- 0 0 f97"/>
                <a:gd name="f102" fmla="+- 0 0 f98"/>
                <a:gd name="f103" fmla="+- 0 0 f99"/>
                <a:gd name="f104" fmla="+- 0 0 f100"/>
                <a:gd name="f105" fmla="+- 0 0 f101"/>
                <a:gd name="f106" fmla="+- 0 0 f102"/>
                <a:gd name="f107" fmla="+- 0 0 f103"/>
                <a:gd name="f108" fmla="+- 0 0 f104"/>
                <a:gd name="f109" fmla="*/ f105 f57 1"/>
                <a:gd name="f110" fmla="*/ f106 f56 1"/>
                <a:gd name="f111" fmla="*/ f107 f57 1"/>
                <a:gd name="f112" fmla="*/ f108 f56 1"/>
                <a:gd name="f113" fmla="+- 0 0 f110"/>
                <a:gd name="f114" fmla="+- 0 0 f109"/>
                <a:gd name="f115" fmla="+- 0 0 f112"/>
                <a:gd name="f116" fmla="+- 0 0 f111"/>
                <a:gd name="f117" fmla="+- 0 0 f113"/>
                <a:gd name="f118" fmla="+- 0 0 f114"/>
                <a:gd name="f119" fmla="+- 0 0 f115"/>
                <a:gd name="f120" fmla="+- 0 0 f116"/>
                <a:gd name="f121" fmla="at2 f117 f118"/>
                <a:gd name="f122" fmla="at2 f119 f120"/>
                <a:gd name="f123" fmla="+- f121 f3 0"/>
                <a:gd name="f124" fmla="+- f122 f3 0"/>
                <a:gd name="f125" fmla="*/ f123 f10 1"/>
                <a:gd name="f126" fmla="*/ f124 f10 1"/>
                <a:gd name="f127" fmla="*/ f125 1 f2"/>
                <a:gd name="f128" fmla="*/ f126 1 f2"/>
                <a:gd name="f129" fmla="+- 0 0 f127"/>
                <a:gd name="f130" fmla="+- 0 0 f128"/>
                <a:gd name="f131" fmla="val f129"/>
                <a:gd name="f132" fmla="val f130"/>
                <a:gd name="f133" fmla="+- 0 0 f131"/>
                <a:gd name="f134" fmla="+- 0 0 f132"/>
                <a:gd name="f135" fmla="*/ f133 f2 1"/>
                <a:gd name="f136" fmla="*/ f134 f2 1"/>
                <a:gd name="f137" fmla="*/ f135 1 f10"/>
                <a:gd name="f138" fmla="*/ f136 1 f10"/>
                <a:gd name="f139" fmla="+- f137 0 f3"/>
                <a:gd name="f140" fmla="+- f138 0 f3"/>
                <a:gd name="f141" fmla="cos 1 f139"/>
                <a:gd name="f142" fmla="sin 1 f139"/>
                <a:gd name="f143" fmla="cos 1 f140"/>
                <a:gd name="f144" fmla="sin 1 f140"/>
                <a:gd name="f145" fmla="+- 0 0 f141"/>
                <a:gd name="f146" fmla="+- 0 0 f142"/>
                <a:gd name="f147" fmla="+- 0 0 f143"/>
                <a:gd name="f148" fmla="+- 0 0 f144"/>
                <a:gd name="f149" fmla="*/ f11 f145 1"/>
                <a:gd name="f150" fmla="*/ f11 f146 1"/>
                <a:gd name="f151" fmla="*/ f11 f147 1"/>
                <a:gd name="f152" fmla="*/ f11 f148 1"/>
                <a:gd name="f153" fmla="*/ f149 f57 1"/>
                <a:gd name="f154" fmla="*/ f150 f56 1"/>
                <a:gd name="f155" fmla="*/ f151 f57 1"/>
                <a:gd name="f156" fmla="*/ f152 f56 1"/>
                <a:gd name="f157" fmla="+- f69 f153 0"/>
                <a:gd name="f158" fmla="+- f68 f154 0"/>
                <a:gd name="f159" fmla="+- f69 f155 0"/>
                <a:gd name="f160" fmla="+- f68 f156 0"/>
                <a:gd name="f161" fmla="max f157 f159"/>
                <a:gd name="f162" fmla="max f158 f160"/>
                <a:gd name="f163" fmla="min f157 f159"/>
                <a:gd name="f164" fmla="min f158 f160"/>
                <a:gd name="f165" fmla="*/ f157 f43 1"/>
                <a:gd name="f166" fmla="*/ f158 f43 1"/>
                <a:gd name="f167" fmla="*/ f159 f43 1"/>
                <a:gd name="f168" fmla="*/ f160 f43 1"/>
                <a:gd name="f169" fmla="?: f85 f48 f161"/>
                <a:gd name="f170" fmla="?: f86 f49 f162"/>
                <a:gd name="f171" fmla="?: f87 f20 f163"/>
                <a:gd name="f172" fmla="?: f88 f20 f164"/>
                <a:gd name="f173" fmla="*/ f171 f43 1"/>
                <a:gd name="f174" fmla="*/ f172 f43 1"/>
                <a:gd name="f175" fmla="*/ f169 f43 1"/>
                <a:gd name="f176" fmla="*/ f17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165" y="f166"/>
                </a:cxn>
                <a:cxn ang="f41">
                  <a:pos x="f81" y="f82"/>
                </a:cxn>
                <a:cxn ang="f42">
                  <a:pos x="f167" y="f168"/>
                </a:cxn>
              </a:cxnLst>
              <a:rect l="f173" t="f174" r="f175" b="f176"/>
              <a:pathLst>
                <a:path stroke="0">
                  <a:moveTo>
                    <a:pt x="f165" y="f166"/>
                  </a:moveTo>
                  <a:arcTo wR="f76" hR="f77" stAng="f54" swAng="f78"/>
                  <a:lnTo>
                    <a:pt x="f81" y="f82"/>
                  </a:lnTo>
                  <a:close/>
                </a:path>
                <a:path fill="none">
                  <a:moveTo>
                    <a:pt x="f165" y="f166"/>
                  </a:moveTo>
                  <a:arcTo wR="f76" hR="f77" stAng="f54" swAng="f78"/>
                </a:path>
              </a:pathLst>
            </a:custGeom>
            <a:noFill/>
            <a:ln w="38103" cap="flat">
              <a:solidFill>
                <a:srgbClr val="FFFF00"/>
              </a:solidFill>
              <a:custDash>
                <a:ds d="100000" sp="100000"/>
              </a:custDash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cxnSp>
          <p:nvCxnSpPr>
            <p:cNvPr id="16" name="Rett linje 27"/>
            <p:cNvCxnSpPr>
              <a:stCxn id="15" idx="6"/>
            </p:cNvCxnSpPr>
            <p:nvPr/>
          </p:nvCxnSpPr>
          <p:spPr>
            <a:xfrm flipV="1">
              <a:off x="2051721" y="1340766"/>
              <a:ext cx="0" cy="670219"/>
            </a:xfrm>
            <a:prstGeom prst="straightConnector1">
              <a:avLst/>
            </a:prstGeom>
            <a:noFill/>
            <a:ln w="38103" cap="flat">
              <a:solidFill>
                <a:srgbClr val="FFFF00"/>
              </a:solidFill>
              <a:custDash>
                <a:ds d="100000" sp="100000"/>
              </a:custDash>
            </a:ln>
          </p:spPr>
        </p:cxnSp>
        <p:cxnSp>
          <p:nvCxnSpPr>
            <p:cNvPr id="17" name="Rett linje 28"/>
            <p:cNvCxnSpPr>
              <a:endCxn id="15" idx="4"/>
            </p:cNvCxnSpPr>
            <p:nvPr/>
          </p:nvCxnSpPr>
          <p:spPr>
            <a:xfrm flipH="1" flipV="1">
              <a:off x="6461717" y="5373215"/>
              <a:ext cx="1782687" cy="72009"/>
            </a:xfrm>
            <a:prstGeom prst="straightConnector1">
              <a:avLst/>
            </a:prstGeom>
            <a:noFill/>
            <a:ln w="38103" cap="flat">
              <a:solidFill>
                <a:srgbClr val="FFFF00"/>
              </a:solidFill>
              <a:custDash>
                <a:ds d="100000" sp="100000"/>
              </a:custDash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9132" y="155027"/>
            <a:ext cx="7753353" cy="60102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kstSylinder 6"/>
          <p:cNvSpPr txBox="1"/>
          <p:nvPr/>
        </p:nvSpPr>
        <p:spPr>
          <a:xfrm rot="16200004">
            <a:off x="-1765578" y="2853806"/>
            <a:ext cx="4824538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EAWS medlemmer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Kort om bruk av faregraden</a:t>
            </a:r>
          </a:p>
        </p:txBody>
      </p:sp>
      <p:sp>
        <p:nvSpPr>
          <p:cNvPr id="3" name="Plassholder for tekst 4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Hvordan du bruker faregraden avhenger av din kunnskap og erfaring</a:t>
            </a:r>
          </a:p>
        </p:txBody>
      </p:sp>
      <p:pic>
        <p:nvPicPr>
          <p:cNvPr id="3" name="Bilde 3" descr="fjellterreng.jpg"/>
          <p:cNvPicPr>
            <a:picLocks noChangeAspect="1"/>
          </p:cNvPicPr>
          <p:nvPr/>
        </p:nvPicPr>
        <p:blipFill>
          <a:blip r:embed="rId2"/>
          <a:srcRect l="10625" r="12201"/>
          <a:stretch>
            <a:fillRect/>
          </a:stretch>
        </p:blipFill>
        <p:spPr>
          <a:xfrm>
            <a:off x="0" y="2314520"/>
            <a:ext cx="4572000" cy="38507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Bilde 4" descr="fjellterreng.jpg"/>
          <p:cNvPicPr>
            <a:picLocks noChangeAspect="1"/>
          </p:cNvPicPr>
          <p:nvPr/>
        </p:nvPicPr>
        <p:blipFill>
          <a:blip r:embed="rId2"/>
          <a:srcRect l="10625" r="12201"/>
          <a:stretch>
            <a:fillRect/>
          </a:stretch>
        </p:blipFill>
        <p:spPr>
          <a:xfrm>
            <a:off x="4572000" y="2314520"/>
            <a:ext cx="4572000" cy="38507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kstSylinder 19"/>
          <p:cNvSpPr txBox="1"/>
          <p:nvPr/>
        </p:nvSpPr>
        <p:spPr>
          <a:xfrm>
            <a:off x="683568" y="1907538"/>
            <a:ext cx="257935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LITE kunnskap og erfaring</a:t>
            </a:r>
          </a:p>
        </p:txBody>
      </p:sp>
      <p:sp>
        <p:nvSpPr>
          <p:cNvPr id="6" name="TekstSylinder 20"/>
          <p:cNvSpPr txBox="1"/>
          <p:nvPr/>
        </p:nvSpPr>
        <p:spPr>
          <a:xfrm>
            <a:off x="5479349" y="1916829"/>
            <a:ext cx="262103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MYE kunnskap og erfaring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Hvordan du bruker faregraden avhenger av din kunnskap og erfaring</a:t>
            </a:r>
          </a:p>
        </p:txBody>
      </p:sp>
      <p:pic>
        <p:nvPicPr>
          <p:cNvPr id="3" name="Bilde 3" descr="fjellterreng.jpg"/>
          <p:cNvPicPr>
            <a:picLocks noChangeAspect="1"/>
          </p:cNvPicPr>
          <p:nvPr/>
        </p:nvPicPr>
        <p:blipFill>
          <a:blip r:embed="rId2"/>
          <a:srcRect l="10625" r="12201"/>
          <a:stretch>
            <a:fillRect/>
          </a:stretch>
        </p:blipFill>
        <p:spPr>
          <a:xfrm>
            <a:off x="0" y="2314520"/>
            <a:ext cx="4572000" cy="38507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Bilde 4" descr="fjellterreng.jpg"/>
          <p:cNvPicPr>
            <a:picLocks noChangeAspect="1"/>
          </p:cNvPicPr>
          <p:nvPr/>
        </p:nvPicPr>
        <p:blipFill>
          <a:blip r:embed="rId2"/>
          <a:srcRect l="10625" r="12201"/>
          <a:stretch>
            <a:fillRect/>
          </a:stretch>
        </p:blipFill>
        <p:spPr>
          <a:xfrm>
            <a:off x="4572000" y="2314520"/>
            <a:ext cx="4572000" cy="38507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Frihåndsform 8"/>
          <p:cNvSpPr/>
          <p:nvPr/>
        </p:nvSpPr>
        <p:spPr>
          <a:xfrm>
            <a:off x="-27294" y="2825084"/>
            <a:ext cx="4599294" cy="24838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599296"/>
              <a:gd name="f7" fmla="val 2483892"/>
              <a:gd name="f8" fmla="val 13648"/>
              <a:gd name="f9" fmla="val 1746914"/>
              <a:gd name="f10" fmla="val 2019868"/>
              <a:gd name="f11" fmla="val 2743200"/>
              <a:gd name="f12" fmla="val 1610435"/>
              <a:gd name="f13" fmla="val 3671248"/>
              <a:gd name="f14" fmla="val 1446662"/>
              <a:gd name="f15" fmla="val 1282889"/>
              <a:gd name="f16" fmla="val 4585648"/>
              <a:gd name="f17" fmla="val 272955"/>
              <a:gd name="f18" fmla="val 4067033"/>
              <a:gd name="f19" fmla="val 518614"/>
              <a:gd name="f20" fmla="val 3848669"/>
              <a:gd name="f21" fmla="val 627797"/>
              <a:gd name="f22" fmla="val 2920621"/>
              <a:gd name="f23" fmla="val 2497541"/>
              <a:gd name="f24" fmla="val 150125"/>
              <a:gd name="f25" fmla="val 2265529"/>
              <a:gd name="f26" fmla="val 1965278"/>
              <a:gd name="f27" fmla="val 163773"/>
              <a:gd name="f28" fmla="val 1064526"/>
              <a:gd name="f29" fmla="val 504968"/>
              <a:gd name="f30" fmla="val 955343"/>
              <a:gd name="f31" fmla="val 204717"/>
              <a:gd name="f32" fmla="val 1173707"/>
              <a:gd name="f33" fmla="val 122830"/>
              <a:gd name="f34" fmla="val 1269241"/>
              <a:gd name="f35" fmla="val 614150"/>
              <a:gd name="f36" fmla="val 1310185"/>
              <a:gd name="f37" fmla="val 914400"/>
              <a:gd name="f38" fmla="val 1378423"/>
              <a:gd name="f39" fmla="val 1187356"/>
              <a:gd name="f40" fmla="val 1392071"/>
              <a:gd name="f41" fmla="val 764275"/>
              <a:gd name="f42" fmla="val 1514901"/>
              <a:gd name="f43" fmla="val 1678674"/>
              <a:gd name="f44" fmla="+- 0 0 -90"/>
              <a:gd name="f45" fmla="*/ f3 1 4599296"/>
              <a:gd name="f46" fmla="*/ f4 1 2483892"/>
              <a:gd name="f47" fmla="val f5"/>
              <a:gd name="f48" fmla="val f6"/>
              <a:gd name="f49" fmla="val f7"/>
              <a:gd name="f50" fmla="*/ f44 f0 1"/>
              <a:gd name="f51" fmla="+- f49 0 f47"/>
              <a:gd name="f52" fmla="+- f48 0 f47"/>
              <a:gd name="f53" fmla="*/ f50 1 f2"/>
              <a:gd name="f54" fmla="*/ f52 1 4599296"/>
              <a:gd name="f55" fmla="*/ f51 1 2483892"/>
              <a:gd name="f56" fmla="*/ 13648 f52 1"/>
              <a:gd name="f57" fmla="*/ 2483892 f51 1"/>
              <a:gd name="f58" fmla="*/ 1746914 f52 1"/>
              <a:gd name="f59" fmla="*/ 2019868 f51 1"/>
              <a:gd name="f60" fmla="*/ 2743200 f52 1"/>
              <a:gd name="f61" fmla="*/ 1610435 f51 1"/>
              <a:gd name="f62" fmla="*/ 3671248 f52 1"/>
              <a:gd name="f63" fmla="*/ 1446662 f51 1"/>
              <a:gd name="f64" fmla="*/ 4599296 f52 1"/>
              <a:gd name="f65" fmla="*/ 1282889 f51 1"/>
              <a:gd name="f66" fmla="*/ 4585648 f52 1"/>
              <a:gd name="f67" fmla="*/ 272955 f51 1"/>
              <a:gd name="f68" fmla="*/ 4067033 f52 1"/>
              <a:gd name="f69" fmla="*/ 518614 f51 1"/>
              <a:gd name="f70" fmla="*/ 3848669 f52 1"/>
              <a:gd name="f71" fmla="*/ 627797 f51 1"/>
              <a:gd name="f72" fmla="*/ 2920621 f52 1"/>
              <a:gd name="f73" fmla="*/ 2497541 f52 1"/>
              <a:gd name="f74" fmla="*/ 150125 f51 1"/>
              <a:gd name="f75" fmla="*/ 2265529 f52 1"/>
              <a:gd name="f76" fmla="*/ 0 f51 1"/>
              <a:gd name="f77" fmla="*/ 1965278 f52 1"/>
              <a:gd name="f78" fmla="*/ 163773 f51 1"/>
              <a:gd name="f79" fmla="*/ 1064526 f52 1"/>
              <a:gd name="f80" fmla="*/ 504968 f52 1"/>
              <a:gd name="f81" fmla="*/ 955343 f51 1"/>
              <a:gd name="f82" fmla="*/ 204717 f52 1"/>
              <a:gd name="f83" fmla="*/ 1173707 f51 1"/>
              <a:gd name="f84" fmla="*/ 122830 f52 1"/>
              <a:gd name="f85" fmla="*/ 1269241 f51 1"/>
              <a:gd name="f86" fmla="*/ 614150 f52 1"/>
              <a:gd name="f87" fmla="*/ 1310185 f51 1"/>
              <a:gd name="f88" fmla="*/ 914400 f52 1"/>
              <a:gd name="f89" fmla="*/ 1378423 f51 1"/>
              <a:gd name="f90" fmla="*/ 1187356 f52 1"/>
              <a:gd name="f91" fmla="*/ 1392071 f51 1"/>
              <a:gd name="f92" fmla="*/ 764275 f52 1"/>
              <a:gd name="f93" fmla="*/ 1514901 f51 1"/>
              <a:gd name="f94" fmla="*/ 0 f52 1"/>
              <a:gd name="f95" fmla="*/ 1678674 f51 1"/>
              <a:gd name="f96" fmla="+- f53 0 f1"/>
              <a:gd name="f97" fmla="*/ f56 1 4599296"/>
              <a:gd name="f98" fmla="*/ f57 1 2483892"/>
              <a:gd name="f99" fmla="*/ f58 1 4599296"/>
              <a:gd name="f100" fmla="*/ f59 1 2483892"/>
              <a:gd name="f101" fmla="*/ f60 1 4599296"/>
              <a:gd name="f102" fmla="*/ f61 1 2483892"/>
              <a:gd name="f103" fmla="*/ f62 1 4599296"/>
              <a:gd name="f104" fmla="*/ f63 1 2483892"/>
              <a:gd name="f105" fmla="*/ f64 1 4599296"/>
              <a:gd name="f106" fmla="*/ f65 1 2483892"/>
              <a:gd name="f107" fmla="*/ f66 1 4599296"/>
              <a:gd name="f108" fmla="*/ f67 1 2483892"/>
              <a:gd name="f109" fmla="*/ f68 1 4599296"/>
              <a:gd name="f110" fmla="*/ f69 1 2483892"/>
              <a:gd name="f111" fmla="*/ f70 1 4599296"/>
              <a:gd name="f112" fmla="*/ f71 1 2483892"/>
              <a:gd name="f113" fmla="*/ f72 1 4599296"/>
              <a:gd name="f114" fmla="*/ f73 1 4599296"/>
              <a:gd name="f115" fmla="*/ f74 1 2483892"/>
              <a:gd name="f116" fmla="*/ f75 1 4599296"/>
              <a:gd name="f117" fmla="*/ f76 1 2483892"/>
              <a:gd name="f118" fmla="*/ f77 1 4599296"/>
              <a:gd name="f119" fmla="*/ f78 1 2483892"/>
              <a:gd name="f120" fmla="*/ f79 1 4599296"/>
              <a:gd name="f121" fmla="*/ f80 1 4599296"/>
              <a:gd name="f122" fmla="*/ f81 1 2483892"/>
              <a:gd name="f123" fmla="*/ f82 1 4599296"/>
              <a:gd name="f124" fmla="*/ f83 1 2483892"/>
              <a:gd name="f125" fmla="*/ f84 1 4599296"/>
              <a:gd name="f126" fmla="*/ f85 1 2483892"/>
              <a:gd name="f127" fmla="*/ f86 1 4599296"/>
              <a:gd name="f128" fmla="*/ f87 1 2483892"/>
              <a:gd name="f129" fmla="*/ f88 1 4599296"/>
              <a:gd name="f130" fmla="*/ f89 1 2483892"/>
              <a:gd name="f131" fmla="*/ f90 1 4599296"/>
              <a:gd name="f132" fmla="*/ f91 1 2483892"/>
              <a:gd name="f133" fmla="*/ f92 1 4599296"/>
              <a:gd name="f134" fmla="*/ f93 1 2483892"/>
              <a:gd name="f135" fmla="*/ f94 1 4599296"/>
              <a:gd name="f136" fmla="*/ f95 1 2483892"/>
              <a:gd name="f137" fmla="*/ f47 1 f54"/>
              <a:gd name="f138" fmla="*/ f48 1 f54"/>
              <a:gd name="f139" fmla="*/ f47 1 f55"/>
              <a:gd name="f140" fmla="*/ f49 1 f55"/>
              <a:gd name="f141" fmla="*/ f97 1 f54"/>
              <a:gd name="f142" fmla="*/ f98 1 f55"/>
              <a:gd name="f143" fmla="*/ f99 1 f54"/>
              <a:gd name="f144" fmla="*/ f100 1 f55"/>
              <a:gd name="f145" fmla="*/ f101 1 f54"/>
              <a:gd name="f146" fmla="*/ f102 1 f55"/>
              <a:gd name="f147" fmla="*/ f103 1 f54"/>
              <a:gd name="f148" fmla="*/ f104 1 f55"/>
              <a:gd name="f149" fmla="*/ f105 1 f54"/>
              <a:gd name="f150" fmla="*/ f106 1 f55"/>
              <a:gd name="f151" fmla="*/ f107 1 f54"/>
              <a:gd name="f152" fmla="*/ f108 1 f55"/>
              <a:gd name="f153" fmla="*/ f109 1 f54"/>
              <a:gd name="f154" fmla="*/ f110 1 f55"/>
              <a:gd name="f155" fmla="*/ f111 1 f54"/>
              <a:gd name="f156" fmla="*/ f112 1 f55"/>
              <a:gd name="f157" fmla="*/ f113 1 f54"/>
              <a:gd name="f158" fmla="*/ f114 1 f54"/>
              <a:gd name="f159" fmla="*/ f115 1 f55"/>
              <a:gd name="f160" fmla="*/ f116 1 f54"/>
              <a:gd name="f161" fmla="*/ f117 1 f55"/>
              <a:gd name="f162" fmla="*/ f118 1 f54"/>
              <a:gd name="f163" fmla="*/ f119 1 f55"/>
              <a:gd name="f164" fmla="*/ f120 1 f54"/>
              <a:gd name="f165" fmla="*/ f121 1 f54"/>
              <a:gd name="f166" fmla="*/ f122 1 f55"/>
              <a:gd name="f167" fmla="*/ f123 1 f54"/>
              <a:gd name="f168" fmla="*/ f124 1 f55"/>
              <a:gd name="f169" fmla="*/ f125 1 f54"/>
              <a:gd name="f170" fmla="*/ f126 1 f55"/>
              <a:gd name="f171" fmla="*/ f127 1 f54"/>
              <a:gd name="f172" fmla="*/ f128 1 f55"/>
              <a:gd name="f173" fmla="*/ f129 1 f54"/>
              <a:gd name="f174" fmla="*/ f130 1 f55"/>
              <a:gd name="f175" fmla="*/ f131 1 f54"/>
              <a:gd name="f176" fmla="*/ f132 1 f55"/>
              <a:gd name="f177" fmla="*/ f133 1 f54"/>
              <a:gd name="f178" fmla="*/ f134 1 f55"/>
              <a:gd name="f179" fmla="*/ f135 1 f54"/>
              <a:gd name="f180" fmla="*/ f136 1 f55"/>
              <a:gd name="f181" fmla="*/ f137 f45 1"/>
              <a:gd name="f182" fmla="*/ f138 f45 1"/>
              <a:gd name="f183" fmla="*/ f140 f46 1"/>
              <a:gd name="f184" fmla="*/ f139 f46 1"/>
              <a:gd name="f185" fmla="*/ f141 f45 1"/>
              <a:gd name="f186" fmla="*/ f142 f46 1"/>
              <a:gd name="f187" fmla="*/ f143 f45 1"/>
              <a:gd name="f188" fmla="*/ f144 f46 1"/>
              <a:gd name="f189" fmla="*/ f145 f45 1"/>
              <a:gd name="f190" fmla="*/ f146 f46 1"/>
              <a:gd name="f191" fmla="*/ f147 f45 1"/>
              <a:gd name="f192" fmla="*/ f148 f46 1"/>
              <a:gd name="f193" fmla="*/ f149 f45 1"/>
              <a:gd name="f194" fmla="*/ f150 f46 1"/>
              <a:gd name="f195" fmla="*/ f151 f45 1"/>
              <a:gd name="f196" fmla="*/ f152 f46 1"/>
              <a:gd name="f197" fmla="*/ f153 f45 1"/>
              <a:gd name="f198" fmla="*/ f154 f46 1"/>
              <a:gd name="f199" fmla="*/ f155 f45 1"/>
              <a:gd name="f200" fmla="*/ f156 f46 1"/>
              <a:gd name="f201" fmla="*/ f157 f45 1"/>
              <a:gd name="f202" fmla="*/ f158 f45 1"/>
              <a:gd name="f203" fmla="*/ f159 f46 1"/>
              <a:gd name="f204" fmla="*/ f160 f45 1"/>
              <a:gd name="f205" fmla="*/ f161 f46 1"/>
              <a:gd name="f206" fmla="*/ f162 f45 1"/>
              <a:gd name="f207" fmla="*/ f163 f46 1"/>
              <a:gd name="f208" fmla="*/ f164 f45 1"/>
              <a:gd name="f209" fmla="*/ f165 f45 1"/>
              <a:gd name="f210" fmla="*/ f166 f46 1"/>
              <a:gd name="f211" fmla="*/ f167 f45 1"/>
              <a:gd name="f212" fmla="*/ f168 f46 1"/>
              <a:gd name="f213" fmla="*/ f169 f45 1"/>
              <a:gd name="f214" fmla="*/ f170 f46 1"/>
              <a:gd name="f215" fmla="*/ f171 f45 1"/>
              <a:gd name="f216" fmla="*/ f172 f46 1"/>
              <a:gd name="f217" fmla="*/ f173 f45 1"/>
              <a:gd name="f218" fmla="*/ f174 f46 1"/>
              <a:gd name="f219" fmla="*/ f175 f45 1"/>
              <a:gd name="f220" fmla="*/ f176 f46 1"/>
              <a:gd name="f221" fmla="*/ f177 f45 1"/>
              <a:gd name="f222" fmla="*/ f178 f46 1"/>
              <a:gd name="f223" fmla="*/ f179 f45 1"/>
              <a:gd name="f224" fmla="*/ f180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6">
                <a:pos x="f185" y="f186"/>
              </a:cxn>
              <a:cxn ang="f96">
                <a:pos x="f187" y="f188"/>
              </a:cxn>
              <a:cxn ang="f96">
                <a:pos x="f189" y="f190"/>
              </a:cxn>
              <a:cxn ang="f96">
                <a:pos x="f191" y="f192"/>
              </a:cxn>
              <a:cxn ang="f96">
                <a:pos x="f193" y="f194"/>
              </a:cxn>
              <a:cxn ang="f96">
                <a:pos x="f195" y="f196"/>
              </a:cxn>
              <a:cxn ang="f96">
                <a:pos x="f197" y="f198"/>
              </a:cxn>
              <a:cxn ang="f96">
                <a:pos x="f199" y="f200"/>
              </a:cxn>
              <a:cxn ang="f96">
                <a:pos x="f201" y="f196"/>
              </a:cxn>
              <a:cxn ang="f96">
                <a:pos x="f202" y="f203"/>
              </a:cxn>
              <a:cxn ang="f96">
                <a:pos x="f204" y="f205"/>
              </a:cxn>
              <a:cxn ang="f96">
                <a:pos x="f206" y="f207"/>
              </a:cxn>
              <a:cxn ang="f96">
                <a:pos x="f208" y="f200"/>
              </a:cxn>
              <a:cxn ang="f96">
                <a:pos x="f209" y="f210"/>
              </a:cxn>
              <a:cxn ang="f96">
                <a:pos x="f211" y="f212"/>
              </a:cxn>
              <a:cxn ang="f96">
                <a:pos x="f213" y="f214"/>
              </a:cxn>
              <a:cxn ang="f96">
                <a:pos x="f215" y="f216"/>
              </a:cxn>
              <a:cxn ang="f96">
                <a:pos x="f217" y="f218"/>
              </a:cxn>
              <a:cxn ang="f96">
                <a:pos x="f219" y="f220"/>
              </a:cxn>
              <a:cxn ang="f96">
                <a:pos x="f221" y="f222"/>
              </a:cxn>
              <a:cxn ang="f96">
                <a:pos x="f223" y="f224"/>
              </a:cxn>
              <a:cxn ang="f96">
                <a:pos x="f185" y="f186"/>
              </a:cxn>
            </a:cxnLst>
            <a:rect l="f181" t="f184" r="f182" b="f183"/>
            <a:pathLst>
              <a:path w="4599296" h="2483892">
                <a:moveTo>
                  <a:pt x="f8" y="f7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6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17"/>
                </a:lnTo>
                <a:lnTo>
                  <a:pt x="f23" y="f24"/>
                </a:lnTo>
                <a:lnTo>
                  <a:pt x="f25" y="f5"/>
                </a:lnTo>
                <a:lnTo>
                  <a:pt x="f26" y="f27"/>
                </a:lnTo>
                <a:lnTo>
                  <a:pt x="f28" y="f21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5" y="f43"/>
                </a:lnTo>
                <a:lnTo>
                  <a:pt x="f8" y="f7"/>
                </a:lnTo>
                <a:close/>
              </a:path>
            </a:pathLst>
          </a:custGeom>
          <a:solidFill>
            <a:srgbClr val="7F7F7F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Frihåndsform 12"/>
          <p:cNvSpPr/>
          <p:nvPr/>
        </p:nvSpPr>
        <p:spPr>
          <a:xfrm>
            <a:off x="4553995" y="2780928"/>
            <a:ext cx="4599294" cy="24838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599296"/>
              <a:gd name="f7" fmla="val 2483892"/>
              <a:gd name="f8" fmla="val 13648"/>
              <a:gd name="f9" fmla="val 1746914"/>
              <a:gd name="f10" fmla="val 2019868"/>
              <a:gd name="f11" fmla="val 2743200"/>
              <a:gd name="f12" fmla="val 1610435"/>
              <a:gd name="f13" fmla="val 3671248"/>
              <a:gd name="f14" fmla="val 1446662"/>
              <a:gd name="f15" fmla="val 1282889"/>
              <a:gd name="f16" fmla="val 4585648"/>
              <a:gd name="f17" fmla="val 272955"/>
              <a:gd name="f18" fmla="val 4067033"/>
              <a:gd name="f19" fmla="val 518614"/>
              <a:gd name="f20" fmla="val 3848669"/>
              <a:gd name="f21" fmla="val 627797"/>
              <a:gd name="f22" fmla="val 2920621"/>
              <a:gd name="f23" fmla="val 2497541"/>
              <a:gd name="f24" fmla="val 150125"/>
              <a:gd name="f25" fmla="val 2265529"/>
              <a:gd name="f26" fmla="val 1965278"/>
              <a:gd name="f27" fmla="val 163773"/>
              <a:gd name="f28" fmla="val 1064526"/>
              <a:gd name="f29" fmla="val 504968"/>
              <a:gd name="f30" fmla="val 955343"/>
              <a:gd name="f31" fmla="val 204717"/>
              <a:gd name="f32" fmla="val 1173707"/>
              <a:gd name="f33" fmla="val 122830"/>
              <a:gd name="f34" fmla="val 1269241"/>
              <a:gd name="f35" fmla="val 614150"/>
              <a:gd name="f36" fmla="val 1310185"/>
              <a:gd name="f37" fmla="val 914400"/>
              <a:gd name="f38" fmla="val 1378423"/>
              <a:gd name="f39" fmla="val 1187356"/>
              <a:gd name="f40" fmla="val 1392071"/>
              <a:gd name="f41" fmla="val 764275"/>
              <a:gd name="f42" fmla="val 1514901"/>
              <a:gd name="f43" fmla="val 1678674"/>
              <a:gd name="f44" fmla="+- 0 0 -90"/>
              <a:gd name="f45" fmla="*/ f3 1 4599296"/>
              <a:gd name="f46" fmla="*/ f4 1 2483892"/>
              <a:gd name="f47" fmla="val f5"/>
              <a:gd name="f48" fmla="val f6"/>
              <a:gd name="f49" fmla="val f7"/>
              <a:gd name="f50" fmla="*/ f44 f0 1"/>
              <a:gd name="f51" fmla="+- f49 0 f47"/>
              <a:gd name="f52" fmla="+- f48 0 f47"/>
              <a:gd name="f53" fmla="*/ f50 1 f2"/>
              <a:gd name="f54" fmla="*/ f52 1 4599296"/>
              <a:gd name="f55" fmla="*/ f51 1 2483892"/>
              <a:gd name="f56" fmla="*/ 13648 f52 1"/>
              <a:gd name="f57" fmla="*/ 2483892 f51 1"/>
              <a:gd name="f58" fmla="*/ 1746914 f52 1"/>
              <a:gd name="f59" fmla="*/ 2019868 f51 1"/>
              <a:gd name="f60" fmla="*/ 2743200 f52 1"/>
              <a:gd name="f61" fmla="*/ 1610435 f51 1"/>
              <a:gd name="f62" fmla="*/ 3671248 f52 1"/>
              <a:gd name="f63" fmla="*/ 1446662 f51 1"/>
              <a:gd name="f64" fmla="*/ 4599296 f52 1"/>
              <a:gd name="f65" fmla="*/ 1282889 f51 1"/>
              <a:gd name="f66" fmla="*/ 4585648 f52 1"/>
              <a:gd name="f67" fmla="*/ 272955 f51 1"/>
              <a:gd name="f68" fmla="*/ 4067033 f52 1"/>
              <a:gd name="f69" fmla="*/ 518614 f51 1"/>
              <a:gd name="f70" fmla="*/ 3848669 f52 1"/>
              <a:gd name="f71" fmla="*/ 627797 f51 1"/>
              <a:gd name="f72" fmla="*/ 2920621 f52 1"/>
              <a:gd name="f73" fmla="*/ 2497541 f52 1"/>
              <a:gd name="f74" fmla="*/ 150125 f51 1"/>
              <a:gd name="f75" fmla="*/ 2265529 f52 1"/>
              <a:gd name="f76" fmla="*/ 0 f51 1"/>
              <a:gd name="f77" fmla="*/ 1965278 f52 1"/>
              <a:gd name="f78" fmla="*/ 163773 f51 1"/>
              <a:gd name="f79" fmla="*/ 1064526 f52 1"/>
              <a:gd name="f80" fmla="*/ 504968 f52 1"/>
              <a:gd name="f81" fmla="*/ 955343 f51 1"/>
              <a:gd name="f82" fmla="*/ 204717 f52 1"/>
              <a:gd name="f83" fmla="*/ 1173707 f51 1"/>
              <a:gd name="f84" fmla="*/ 122830 f52 1"/>
              <a:gd name="f85" fmla="*/ 1269241 f51 1"/>
              <a:gd name="f86" fmla="*/ 614150 f52 1"/>
              <a:gd name="f87" fmla="*/ 1310185 f51 1"/>
              <a:gd name="f88" fmla="*/ 914400 f52 1"/>
              <a:gd name="f89" fmla="*/ 1378423 f51 1"/>
              <a:gd name="f90" fmla="*/ 1187356 f52 1"/>
              <a:gd name="f91" fmla="*/ 1392071 f51 1"/>
              <a:gd name="f92" fmla="*/ 764275 f52 1"/>
              <a:gd name="f93" fmla="*/ 1514901 f51 1"/>
              <a:gd name="f94" fmla="*/ 0 f52 1"/>
              <a:gd name="f95" fmla="*/ 1678674 f51 1"/>
              <a:gd name="f96" fmla="+- f53 0 f1"/>
              <a:gd name="f97" fmla="*/ f56 1 4599296"/>
              <a:gd name="f98" fmla="*/ f57 1 2483892"/>
              <a:gd name="f99" fmla="*/ f58 1 4599296"/>
              <a:gd name="f100" fmla="*/ f59 1 2483892"/>
              <a:gd name="f101" fmla="*/ f60 1 4599296"/>
              <a:gd name="f102" fmla="*/ f61 1 2483892"/>
              <a:gd name="f103" fmla="*/ f62 1 4599296"/>
              <a:gd name="f104" fmla="*/ f63 1 2483892"/>
              <a:gd name="f105" fmla="*/ f64 1 4599296"/>
              <a:gd name="f106" fmla="*/ f65 1 2483892"/>
              <a:gd name="f107" fmla="*/ f66 1 4599296"/>
              <a:gd name="f108" fmla="*/ f67 1 2483892"/>
              <a:gd name="f109" fmla="*/ f68 1 4599296"/>
              <a:gd name="f110" fmla="*/ f69 1 2483892"/>
              <a:gd name="f111" fmla="*/ f70 1 4599296"/>
              <a:gd name="f112" fmla="*/ f71 1 2483892"/>
              <a:gd name="f113" fmla="*/ f72 1 4599296"/>
              <a:gd name="f114" fmla="*/ f73 1 4599296"/>
              <a:gd name="f115" fmla="*/ f74 1 2483892"/>
              <a:gd name="f116" fmla="*/ f75 1 4599296"/>
              <a:gd name="f117" fmla="*/ f76 1 2483892"/>
              <a:gd name="f118" fmla="*/ f77 1 4599296"/>
              <a:gd name="f119" fmla="*/ f78 1 2483892"/>
              <a:gd name="f120" fmla="*/ f79 1 4599296"/>
              <a:gd name="f121" fmla="*/ f80 1 4599296"/>
              <a:gd name="f122" fmla="*/ f81 1 2483892"/>
              <a:gd name="f123" fmla="*/ f82 1 4599296"/>
              <a:gd name="f124" fmla="*/ f83 1 2483892"/>
              <a:gd name="f125" fmla="*/ f84 1 4599296"/>
              <a:gd name="f126" fmla="*/ f85 1 2483892"/>
              <a:gd name="f127" fmla="*/ f86 1 4599296"/>
              <a:gd name="f128" fmla="*/ f87 1 2483892"/>
              <a:gd name="f129" fmla="*/ f88 1 4599296"/>
              <a:gd name="f130" fmla="*/ f89 1 2483892"/>
              <a:gd name="f131" fmla="*/ f90 1 4599296"/>
              <a:gd name="f132" fmla="*/ f91 1 2483892"/>
              <a:gd name="f133" fmla="*/ f92 1 4599296"/>
              <a:gd name="f134" fmla="*/ f93 1 2483892"/>
              <a:gd name="f135" fmla="*/ f94 1 4599296"/>
              <a:gd name="f136" fmla="*/ f95 1 2483892"/>
              <a:gd name="f137" fmla="*/ f47 1 f54"/>
              <a:gd name="f138" fmla="*/ f48 1 f54"/>
              <a:gd name="f139" fmla="*/ f47 1 f55"/>
              <a:gd name="f140" fmla="*/ f49 1 f55"/>
              <a:gd name="f141" fmla="*/ f97 1 f54"/>
              <a:gd name="f142" fmla="*/ f98 1 f55"/>
              <a:gd name="f143" fmla="*/ f99 1 f54"/>
              <a:gd name="f144" fmla="*/ f100 1 f55"/>
              <a:gd name="f145" fmla="*/ f101 1 f54"/>
              <a:gd name="f146" fmla="*/ f102 1 f55"/>
              <a:gd name="f147" fmla="*/ f103 1 f54"/>
              <a:gd name="f148" fmla="*/ f104 1 f55"/>
              <a:gd name="f149" fmla="*/ f105 1 f54"/>
              <a:gd name="f150" fmla="*/ f106 1 f55"/>
              <a:gd name="f151" fmla="*/ f107 1 f54"/>
              <a:gd name="f152" fmla="*/ f108 1 f55"/>
              <a:gd name="f153" fmla="*/ f109 1 f54"/>
              <a:gd name="f154" fmla="*/ f110 1 f55"/>
              <a:gd name="f155" fmla="*/ f111 1 f54"/>
              <a:gd name="f156" fmla="*/ f112 1 f55"/>
              <a:gd name="f157" fmla="*/ f113 1 f54"/>
              <a:gd name="f158" fmla="*/ f114 1 f54"/>
              <a:gd name="f159" fmla="*/ f115 1 f55"/>
              <a:gd name="f160" fmla="*/ f116 1 f54"/>
              <a:gd name="f161" fmla="*/ f117 1 f55"/>
              <a:gd name="f162" fmla="*/ f118 1 f54"/>
              <a:gd name="f163" fmla="*/ f119 1 f55"/>
              <a:gd name="f164" fmla="*/ f120 1 f54"/>
              <a:gd name="f165" fmla="*/ f121 1 f54"/>
              <a:gd name="f166" fmla="*/ f122 1 f55"/>
              <a:gd name="f167" fmla="*/ f123 1 f54"/>
              <a:gd name="f168" fmla="*/ f124 1 f55"/>
              <a:gd name="f169" fmla="*/ f125 1 f54"/>
              <a:gd name="f170" fmla="*/ f126 1 f55"/>
              <a:gd name="f171" fmla="*/ f127 1 f54"/>
              <a:gd name="f172" fmla="*/ f128 1 f55"/>
              <a:gd name="f173" fmla="*/ f129 1 f54"/>
              <a:gd name="f174" fmla="*/ f130 1 f55"/>
              <a:gd name="f175" fmla="*/ f131 1 f54"/>
              <a:gd name="f176" fmla="*/ f132 1 f55"/>
              <a:gd name="f177" fmla="*/ f133 1 f54"/>
              <a:gd name="f178" fmla="*/ f134 1 f55"/>
              <a:gd name="f179" fmla="*/ f135 1 f54"/>
              <a:gd name="f180" fmla="*/ f136 1 f55"/>
              <a:gd name="f181" fmla="*/ f137 f45 1"/>
              <a:gd name="f182" fmla="*/ f138 f45 1"/>
              <a:gd name="f183" fmla="*/ f140 f46 1"/>
              <a:gd name="f184" fmla="*/ f139 f46 1"/>
              <a:gd name="f185" fmla="*/ f141 f45 1"/>
              <a:gd name="f186" fmla="*/ f142 f46 1"/>
              <a:gd name="f187" fmla="*/ f143 f45 1"/>
              <a:gd name="f188" fmla="*/ f144 f46 1"/>
              <a:gd name="f189" fmla="*/ f145 f45 1"/>
              <a:gd name="f190" fmla="*/ f146 f46 1"/>
              <a:gd name="f191" fmla="*/ f147 f45 1"/>
              <a:gd name="f192" fmla="*/ f148 f46 1"/>
              <a:gd name="f193" fmla="*/ f149 f45 1"/>
              <a:gd name="f194" fmla="*/ f150 f46 1"/>
              <a:gd name="f195" fmla="*/ f151 f45 1"/>
              <a:gd name="f196" fmla="*/ f152 f46 1"/>
              <a:gd name="f197" fmla="*/ f153 f45 1"/>
              <a:gd name="f198" fmla="*/ f154 f46 1"/>
              <a:gd name="f199" fmla="*/ f155 f45 1"/>
              <a:gd name="f200" fmla="*/ f156 f46 1"/>
              <a:gd name="f201" fmla="*/ f157 f45 1"/>
              <a:gd name="f202" fmla="*/ f158 f45 1"/>
              <a:gd name="f203" fmla="*/ f159 f46 1"/>
              <a:gd name="f204" fmla="*/ f160 f45 1"/>
              <a:gd name="f205" fmla="*/ f161 f46 1"/>
              <a:gd name="f206" fmla="*/ f162 f45 1"/>
              <a:gd name="f207" fmla="*/ f163 f46 1"/>
              <a:gd name="f208" fmla="*/ f164 f45 1"/>
              <a:gd name="f209" fmla="*/ f165 f45 1"/>
              <a:gd name="f210" fmla="*/ f166 f46 1"/>
              <a:gd name="f211" fmla="*/ f167 f45 1"/>
              <a:gd name="f212" fmla="*/ f168 f46 1"/>
              <a:gd name="f213" fmla="*/ f169 f45 1"/>
              <a:gd name="f214" fmla="*/ f170 f46 1"/>
              <a:gd name="f215" fmla="*/ f171 f45 1"/>
              <a:gd name="f216" fmla="*/ f172 f46 1"/>
              <a:gd name="f217" fmla="*/ f173 f45 1"/>
              <a:gd name="f218" fmla="*/ f174 f46 1"/>
              <a:gd name="f219" fmla="*/ f175 f45 1"/>
              <a:gd name="f220" fmla="*/ f176 f46 1"/>
              <a:gd name="f221" fmla="*/ f177 f45 1"/>
              <a:gd name="f222" fmla="*/ f178 f46 1"/>
              <a:gd name="f223" fmla="*/ f179 f45 1"/>
              <a:gd name="f224" fmla="*/ f180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6">
                <a:pos x="f185" y="f186"/>
              </a:cxn>
              <a:cxn ang="f96">
                <a:pos x="f187" y="f188"/>
              </a:cxn>
              <a:cxn ang="f96">
                <a:pos x="f189" y="f190"/>
              </a:cxn>
              <a:cxn ang="f96">
                <a:pos x="f191" y="f192"/>
              </a:cxn>
              <a:cxn ang="f96">
                <a:pos x="f193" y="f194"/>
              </a:cxn>
              <a:cxn ang="f96">
                <a:pos x="f195" y="f196"/>
              </a:cxn>
              <a:cxn ang="f96">
                <a:pos x="f197" y="f198"/>
              </a:cxn>
              <a:cxn ang="f96">
                <a:pos x="f199" y="f200"/>
              </a:cxn>
              <a:cxn ang="f96">
                <a:pos x="f201" y="f196"/>
              </a:cxn>
              <a:cxn ang="f96">
                <a:pos x="f202" y="f203"/>
              </a:cxn>
              <a:cxn ang="f96">
                <a:pos x="f204" y="f205"/>
              </a:cxn>
              <a:cxn ang="f96">
                <a:pos x="f206" y="f207"/>
              </a:cxn>
              <a:cxn ang="f96">
                <a:pos x="f208" y="f200"/>
              </a:cxn>
              <a:cxn ang="f96">
                <a:pos x="f209" y="f210"/>
              </a:cxn>
              <a:cxn ang="f96">
                <a:pos x="f211" y="f212"/>
              </a:cxn>
              <a:cxn ang="f96">
                <a:pos x="f213" y="f214"/>
              </a:cxn>
              <a:cxn ang="f96">
                <a:pos x="f215" y="f216"/>
              </a:cxn>
              <a:cxn ang="f96">
                <a:pos x="f217" y="f218"/>
              </a:cxn>
              <a:cxn ang="f96">
                <a:pos x="f219" y="f220"/>
              </a:cxn>
              <a:cxn ang="f96">
                <a:pos x="f221" y="f222"/>
              </a:cxn>
              <a:cxn ang="f96">
                <a:pos x="f223" y="f224"/>
              </a:cxn>
              <a:cxn ang="f96">
                <a:pos x="f185" y="f186"/>
              </a:cxn>
            </a:cxnLst>
            <a:rect l="f181" t="f184" r="f182" b="f183"/>
            <a:pathLst>
              <a:path w="4599296" h="2483892">
                <a:moveTo>
                  <a:pt x="f8" y="f7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6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17"/>
                </a:lnTo>
                <a:lnTo>
                  <a:pt x="f23" y="f24"/>
                </a:lnTo>
                <a:lnTo>
                  <a:pt x="f25" y="f5"/>
                </a:lnTo>
                <a:lnTo>
                  <a:pt x="f26" y="f27"/>
                </a:lnTo>
                <a:lnTo>
                  <a:pt x="f28" y="f21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5" y="f43"/>
                </a:lnTo>
                <a:lnTo>
                  <a:pt x="f8" y="f7"/>
                </a:lnTo>
                <a:close/>
              </a:path>
            </a:pathLst>
          </a:custGeom>
          <a:solidFill>
            <a:srgbClr val="7F7F7F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kstSylinder 19"/>
          <p:cNvSpPr txBox="1"/>
          <p:nvPr/>
        </p:nvSpPr>
        <p:spPr>
          <a:xfrm>
            <a:off x="683568" y="1907538"/>
            <a:ext cx="257935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LITE kunnskap og erfaring</a:t>
            </a:r>
          </a:p>
        </p:txBody>
      </p:sp>
      <p:sp>
        <p:nvSpPr>
          <p:cNvPr id="8" name="TekstSylinder 20"/>
          <p:cNvSpPr txBox="1"/>
          <p:nvPr/>
        </p:nvSpPr>
        <p:spPr>
          <a:xfrm>
            <a:off x="5479349" y="1916829"/>
            <a:ext cx="262103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MYE kunnskap og erfaring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Hvordan du bruker faregraden avhenger av din kunnskap og erfaring</a:t>
            </a:r>
          </a:p>
        </p:txBody>
      </p:sp>
      <p:pic>
        <p:nvPicPr>
          <p:cNvPr id="3" name="Bilde 3" descr="fjellterreng.jpg"/>
          <p:cNvPicPr>
            <a:picLocks noChangeAspect="1"/>
          </p:cNvPicPr>
          <p:nvPr/>
        </p:nvPicPr>
        <p:blipFill>
          <a:blip r:embed="rId2"/>
          <a:srcRect l="10625" r="12201"/>
          <a:stretch>
            <a:fillRect/>
          </a:stretch>
        </p:blipFill>
        <p:spPr>
          <a:xfrm>
            <a:off x="0" y="2314520"/>
            <a:ext cx="4572000" cy="38507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Bilde 4" descr="fjellterreng.jpg"/>
          <p:cNvPicPr>
            <a:picLocks noChangeAspect="1"/>
          </p:cNvPicPr>
          <p:nvPr/>
        </p:nvPicPr>
        <p:blipFill>
          <a:blip r:embed="rId2"/>
          <a:srcRect l="10625" r="12201"/>
          <a:stretch>
            <a:fillRect/>
          </a:stretch>
        </p:blipFill>
        <p:spPr>
          <a:xfrm>
            <a:off x="4572000" y="2314520"/>
            <a:ext cx="4572000" cy="38507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Frihåndsform 8"/>
          <p:cNvSpPr/>
          <p:nvPr/>
        </p:nvSpPr>
        <p:spPr>
          <a:xfrm>
            <a:off x="-27294" y="2825084"/>
            <a:ext cx="4599294" cy="24838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599296"/>
              <a:gd name="f7" fmla="val 2483892"/>
              <a:gd name="f8" fmla="val 13648"/>
              <a:gd name="f9" fmla="val 1746914"/>
              <a:gd name="f10" fmla="val 2019868"/>
              <a:gd name="f11" fmla="val 2743200"/>
              <a:gd name="f12" fmla="val 1610435"/>
              <a:gd name="f13" fmla="val 3671248"/>
              <a:gd name="f14" fmla="val 1446662"/>
              <a:gd name="f15" fmla="val 1282889"/>
              <a:gd name="f16" fmla="val 4585648"/>
              <a:gd name="f17" fmla="val 272955"/>
              <a:gd name="f18" fmla="val 4067033"/>
              <a:gd name="f19" fmla="val 518614"/>
              <a:gd name="f20" fmla="val 3848669"/>
              <a:gd name="f21" fmla="val 627797"/>
              <a:gd name="f22" fmla="val 2920621"/>
              <a:gd name="f23" fmla="val 2497541"/>
              <a:gd name="f24" fmla="val 150125"/>
              <a:gd name="f25" fmla="val 2265529"/>
              <a:gd name="f26" fmla="val 1965278"/>
              <a:gd name="f27" fmla="val 163773"/>
              <a:gd name="f28" fmla="val 1064526"/>
              <a:gd name="f29" fmla="val 504968"/>
              <a:gd name="f30" fmla="val 955343"/>
              <a:gd name="f31" fmla="val 204717"/>
              <a:gd name="f32" fmla="val 1173707"/>
              <a:gd name="f33" fmla="val 122830"/>
              <a:gd name="f34" fmla="val 1269241"/>
              <a:gd name="f35" fmla="val 614150"/>
              <a:gd name="f36" fmla="val 1310185"/>
              <a:gd name="f37" fmla="val 914400"/>
              <a:gd name="f38" fmla="val 1378423"/>
              <a:gd name="f39" fmla="val 1187356"/>
              <a:gd name="f40" fmla="val 1392071"/>
              <a:gd name="f41" fmla="val 764275"/>
              <a:gd name="f42" fmla="val 1514901"/>
              <a:gd name="f43" fmla="val 1678674"/>
              <a:gd name="f44" fmla="+- 0 0 -90"/>
              <a:gd name="f45" fmla="*/ f3 1 4599296"/>
              <a:gd name="f46" fmla="*/ f4 1 2483892"/>
              <a:gd name="f47" fmla="val f5"/>
              <a:gd name="f48" fmla="val f6"/>
              <a:gd name="f49" fmla="val f7"/>
              <a:gd name="f50" fmla="*/ f44 f0 1"/>
              <a:gd name="f51" fmla="+- f49 0 f47"/>
              <a:gd name="f52" fmla="+- f48 0 f47"/>
              <a:gd name="f53" fmla="*/ f50 1 f2"/>
              <a:gd name="f54" fmla="*/ f52 1 4599296"/>
              <a:gd name="f55" fmla="*/ f51 1 2483892"/>
              <a:gd name="f56" fmla="*/ 13648 f52 1"/>
              <a:gd name="f57" fmla="*/ 2483892 f51 1"/>
              <a:gd name="f58" fmla="*/ 1746914 f52 1"/>
              <a:gd name="f59" fmla="*/ 2019868 f51 1"/>
              <a:gd name="f60" fmla="*/ 2743200 f52 1"/>
              <a:gd name="f61" fmla="*/ 1610435 f51 1"/>
              <a:gd name="f62" fmla="*/ 3671248 f52 1"/>
              <a:gd name="f63" fmla="*/ 1446662 f51 1"/>
              <a:gd name="f64" fmla="*/ 4599296 f52 1"/>
              <a:gd name="f65" fmla="*/ 1282889 f51 1"/>
              <a:gd name="f66" fmla="*/ 4585648 f52 1"/>
              <a:gd name="f67" fmla="*/ 272955 f51 1"/>
              <a:gd name="f68" fmla="*/ 4067033 f52 1"/>
              <a:gd name="f69" fmla="*/ 518614 f51 1"/>
              <a:gd name="f70" fmla="*/ 3848669 f52 1"/>
              <a:gd name="f71" fmla="*/ 627797 f51 1"/>
              <a:gd name="f72" fmla="*/ 2920621 f52 1"/>
              <a:gd name="f73" fmla="*/ 2497541 f52 1"/>
              <a:gd name="f74" fmla="*/ 150125 f51 1"/>
              <a:gd name="f75" fmla="*/ 2265529 f52 1"/>
              <a:gd name="f76" fmla="*/ 0 f51 1"/>
              <a:gd name="f77" fmla="*/ 1965278 f52 1"/>
              <a:gd name="f78" fmla="*/ 163773 f51 1"/>
              <a:gd name="f79" fmla="*/ 1064526 f52 1"/>
              <a:gd name="f80" fmla="*/ 504968 f52 1"/>
              <a:gd name="f81" fmla="*/ 955343 f51 1"/>
              <a:gd name="f82" fmla="*/ 204717 f52 1"/>
              <a:gd name="f83" fmla="*/ 1173707 f51 1"/>
              <a:gd name="f84" fmla="*/ 122830 f52 1"/>
              <a:gd name="f85" fmla="*/ 1269241 f51 1"/>
              <a:gd name="f86" fmla="*/ 614150 f52 1"/>
              <a:gd name="f87" fmla="*/ 1310185 f51 1"/>
              <a:gd name="f88" fmla="*/ 914400 f52 1"/>
              <a:gd name="f89" fmla="*/ 1378423 f51 1"/>
              <a:gd name="f90" fmla="*/ 1187356 f52 1"/>
              <a:gd name="f91" fmla="*/ 1392071 f51 1"/>
              <a:gd name="f92" fmla="*/ 764275 f52 1"/>
              <a:gd name="f93" fmla="*/ 1514901 f51 1"/>
              <a:gd name="f94" fmla="*/ 0 f52 1"/>
              <a:gd name="f95" fmla="*/ 1678674 f51 1"/>
              <a:gd name="f96" fmla="+- f53 0 f1"/>
              <a:gd name="f97" fmla="*/ f56 1 4599296"/>
              <a:gd name="f98" fmla="*/ f57 1 2483892"/>
              <a:gd name="f99" fmla="*/ f58 1 4599296"/>
              <a:gd name="f100" fmla="*/ f59 1 2483892"/>
              <a:gd name="f101" fmla="*/ f60 1 4599296"/>
              <a:gd name="f102" fmla="*/ f61 1 2483892"/>
              <a:gd name="f103" fmla="*/ f62 1 4599296"/>
              <a:gd name="f104" fmla="*/ f63 1 2483892"/>
              <a:gd name="f105" fmla="*/ f64 1 4599296"/>
              <a:gd name="f106" fmla="*/ f65 1 2483892"/>
              <a:gd name="f107" fmla="*/ f66 1 4599296"/>
              <a:gd name="f108" fmla="*/ f67 1 2483892"/>
              <a:gd name="f109" fmla="*/ f68 1 4599296"/>
              <a:gd name="f110" fmla="*/ f69 1 2483892"/>
              <a:gd name="f111" fmla="*/ f70 1 4599296"/>
              <a:gd name="f112" fmla="*/ f71 1 2483892"/>
              <a:gd name="f113" fmla="*/ f72 1 4599296"/>
              <a:gd name="f114" fmla="*/ f73 1 4599296"/>
              <a:gd name="f115" fmla="*/ f74 1 2483892"/>
              <a:gd name="f116" fmla="*/ f75 1 4599296"/>
              <a:gd name="f117" fmla="*/ f76 1 2483892"/>
              <a:gd name="f118" fmla="*/ f77 1 4599296"/>
              <a:gd name="f119" fmla="*/ f78 1 2483892"/>
              <a:gd name="f120" fmla="*/ f79 1 4599296"/>
              <a:gd name="f121" fmla="*/ f80 1 4599296"/>
              <a:gd name="f122" fmla="*/ f81 1 2483892"/>
              <a:gd name="f123" fmla="*/ f82 1 4599296"/>
              <a:gd name="f124" fmla="*/ f83 1 2483892"/>
              <a:gd name="f125" fmla="*/ f84 1 4599296"/>
              <a:gd name="f126" fmla="*/ f85 1 2483892"/>
              <a:gd name="f127" fmla="*/ f86 1 4599296"/>
              <a:gd name="f128" fmla="*/ f87 1 2483892"/>
              <a:gd name="f129" fmla="*/ f88 1 4599296"/>
              <a:gd name="f130" fmla="*/ f89 1 2483892"/>
              <a:gd name="f131" fmla="*/ f90 1 4599296"/>
              <a:gd name="f132" fmla="*/ f91 1 2483892"/>
              <a:gd name="f133" fmla="*/ f92 1 4599296"/>
              <a:gd name="f134" fmla="*/ f93 1 2483892"/>
              <a:gd name="f135" fmla="*/ f94 1 4599296"/>
              <a:gd name="f136" fmla="*/ f95 1 2483892"/>
              <a:gd name="f137" fmla="*/ f47 1 f54"/>
              <a:gd name="f138" fmla="*/ f48 1 f54"/>
              <a:gd name="f139" fmla="*/ f47 1 f55"/>
              <a:gd name="f140" fmla="*/ f49 1 f55"/>
              <a:gd name="f141" fmla="*/ f97 1 f54"/>
              <a:gd name="f142" fmla="*/ f98 1 f55"/>
              <a:gd name="f143" fmla="*/ f99 1 f54"/>
              <a:gd name="f144" fmla="*/ f100 1 f55"/>
              <a:gd name="f145" fmla="*/ f101 1 f54"/>
              <a:gd name="f146" fmla="*/ f102 1 f55"/>
              <a:gd name="f147" fmla="*/ f103 1 f54"/>
              <a:gd name="f148" fmla="*/ f104 1 f55"/>
              <a:gd name="f149" fmla="*/ f105 1 f54"/>
              <a:gd name="f150" fmla="*/ f106 1 f55"/>
              <a:gd name="f151" fmla="*/ f107 1 f54"/>
              <a:gd name="f152" fmla="*/ f108 1 f55"/>
              <a:gd name="f153" fmla="*/ f109 1 f54"/>
              <a:gd name="f154" fmla="*/ f110 1 f55"/>
              <a:gd name="f155" fmla="*/ f111 1 f54"/>
              <a:gd name="f156" fmla="*/ f112 1 f55"/>
              <a:gd name="f157" fmla="*/ f113 1 f54"/>
              <a:gd name="f158" fmla="*/ f114 1 f54"/>
              <a:gd name="f159" fmla="*/ f115 1 f55"/>
              <a:gd name="f160" fmla="*/ f116 1 f54"/>
              <a:gd name="f161" fmla="*/ f117 1 f55"/>
              <a:gd name="f162" fmla="*/ f118 1 f54"/>
              <a:gd name="f163" fmla="*/ f119 1 f55"/>
              <a:gd name="f164" fmla="*/ f120 1 f54"/>
              <a:gd name="f165" fmla="*/ f121 1 f54"/>
              <a:gd name="f166" fmla="*/ f122 1 f55"/>
              <a:gd name="f167" fmla="*/ f123 1 f54"/>
              <a:gd name="f168" fmla="*/ f124 1 f55"/>
              <a:gd name="f169" fmla="*/ f125 1 f54"/>
              <a:gd name="f170" fmla="*/ f126 1 f55"/>
              <a:gd name="f171" fmla="*/ f127 1 f54"/>
              <a:gd name="f172" fmla="*/ f128 1 f55"/>
              <a:gd name="f173" fmla="*/ f129 1 f54"/>
              <a:gd name="f174" fmla="*/ f130 1 f55"/>
              <a:gd name="f175" fmla="*/ f131 1 f54"/>
              <a:gd name="f176" fmla="*/ f132 1 f55"/>
              <a:gd name="f177" fmla="*/ f133 1 f54"/>
              <a:gd name="f178" fmla="*/ f134 1 f55"/>
              <a:gd name="f179" fmla="*/ f135 1 f54"/>
              <a:gd name="f180" fmla="*/ f136 1 f55"/>
              <a:gd name="f181" fmla="*/ f137 f45 1"/>
              <a:gd name="f182" fmla="*/ f138 f45 1"/>
              <a:gd name="f183" fmla="*/ f140 f46 1"/>
              <a:gd name="f184" fmla="*/ f139 f46 1"/>
              <a:gd name="f185" fmla="*/ f141 f45 1"/>
              <a:gd name="f186" fmla="*/ f142 f46 1"/>
              <a:gd name="f187" fmla="*/ f143 f45 1"/>
              <a:gd name="f188" fmla="*/ f144 f46 1"/>
              <a:gd name="f189" fmla="*/ f145 f45 1"/>
              <a:gd name="f190" fmla="*/ f146 f46 1"/>
              <a:gd name="f191" fmla="*/ f147 f45 1"/>
              <a:gd name="f192" fmla="*/ f148 f46 1"/>
              <a:gd name="f193" fmla="*/ f149 f45 1"/>
              <a:gd name="f194" fmla="*/ f150 f46 1"/>
              <a:gd name="f195" fmla="*/ f151 f45 1"/>
              <a:gd name="f196" fmla="*/ f152 f46 1"/>
              <a:gd name="f197" fmla="*/ f153 f45 1"/>
              <a:gd name="f198" fmla="*/ f154 f46 1"/>
              <a:gd name="f199" fmla="*/ f155 f45 1"/>
              <a:gd name="f200" fmla="*/ f156 f46 1"/>
              <a:gd name="f201" fmla="*/ f157 f45 1"/>
              <a:gd name="f202" fmla="*/ f158 f45 1"/>
              <a:gd name="f203" fmla="*/ f159 f46 1"/>
              <a:gd name="f204" fmla="*/ f160 f45 1"/>
              <a:gd name="f205" fmla="*/ f161 f46 1"/>
              <a:gd name="f206" fmla="*/ f162 f45 1"/>
              <a:gd name="f207" fmla="*/ f163 f46 1"/>
              <a:gd name="f208" fmla="*/ f164 f45 1"/>
              <a:gd name="f209" fmla="*/ f165 f45 1"/>
              <a:gd name="f210" fmla="*/ f166 f46 1"/>
              <a:gd name="f211" fmla="*/ f167 f45 1"/>
              <a:gd name="f212" fmla="*/ f168 f46 1"/>
              <a:gd name="f213" fmla="*/ f169 f45 1"/>
              <a:gd name="f214" fmla="*/ f170 f46 1"/>
              <a:gd name="f215" fmla="*/ f171 f45 1"/>
              <a:gd name="f216" fmla="*/ f172 f46 1"/>
              <a:gd name="f217" fmla="*/ f173 f45 1"/>
              <a:gd name="f218" fmla="*/ f174 f46 1"/>
              <a:gd name="f219" fmla="*/ f175 f45 1"/>
              <a:gd name="f220" fmla="*/ f176 f46 1"/>
              <a:gd name="f221" fmla="*/ f177 f45 1"/>
              <a:gd name="f222" fmla="*/ f178 f46 1"/>
              <a:gd name="f223" fmla="*/ f179 f45 1"/>
              <a:gd name="f224" fmla="*/ f180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6">
                <a:pos x="f185" y="f186"/>
              </a:cxn>
              <a:cxn ang="f96">
                <a:pos x="f187" y="f188"/>
              </a:cxn>
              <a:cxn ang="f96">
                <a:pos x="f189" y="f190"/>
              </a:cxn>
              <a:cxn ang="f96">
                <a:pos x="f191" y="f192"/>
              </a:cxn>
              <a:cxn ang="f96">
                <a:pos x="f193" y="f194"/>
              </a:cxn>
              <a:cxn ang="f96">
                <a:pos x="f195" y="f196"/>
              </a:cxn>
              <a:cxn ang="f96">
                <a:pos x="f197" y="f198"/>
              </a:cxn>
              <a:cxn ang="f96">
                <a:pos x="f199" y="f200"/>
              </a:cxn>
              <a:cxn ang="f96">
                <a:pos x="f201" y="f196"/>
              </a:cxn>
              <a:cxn ang="f96">
                <a:pos x="f202" y="f203"/>
              </a:cxn>
              <a:cxn ang="f96">
                <a:pos x="f204" y="f205"/>
              </a:cxn>
              <a:cxn ang="f96">
                <a:pos x="f206" y="f207"/>
              </a:cxn>
              <a:cxn ang="f96">
                <a:pos x="f208" y="f200"/>
              </a:cxn>
              <a:cxn ang="f96">
                <a:pos x="f209" y="f210"/>
              </a:cxn>
              <a:cxn ang="f96">
                <a:pos x="f211" y="f212"/>
              </a:cxn>
              <a:cxn ang="f96">
                <a:pos x="f213" y="f214"/>
              </a:cxn>
              <a:cxn ang="f96">
                <a:pos x="f215" y="f216"/>
              </a:cxn>
              <a:cxn ang="f96">
                <a:pos x="f217" y="f218"/>
              </a:cxn>
              <a:cxn ang="f96">
                <a:pos x="f219" y="f220"/>
              </a:cxn>
              <a:cxn ang="f96">
                <a:pos x="f221" y="f222"/>
              </a:cxn>
              <a:cxn ang="f96">
                <a:pos x="f223" y="f224"/>
              </a:cxn>
              <a:cxn ang="f96">
                <a:pos x="f185" y="f186"/>
              </a:cxn>
            </a:cxnLst>
            <a:rect l="f181" t="f184" r="f182" b="f183"/>
            <a:pathLst>
              <a:path w="4599296" h="2483892">
                <a:moveTo>
                  <a:pt x="f8" y="f7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6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17"/>
                </a:lnTo>
                <a:lnTo>
                  <a:pt x="f23" y="f24"/>
                </a:lnTo>
                <a:lnTo>
                  <a:pt x="f25" y="f5"/>
                </a:lnTo>
                <a:lnTo>
                  <a:pt x="f26" y="f27"/>
                </a:lnTo>
                <a:lnTo>
                  <a:pt x="f28" y="f21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5" y="f43"/>
                </a:lnTo>
                <a:lnTo>
                  <a:pt x="f8" y="f7"/>
                </a:lnTo>
                <a:close/>
              </a:path>
            </a:pathLst>
          </a:custGeom>
          <a:solidFill>
            <a:srgbClr val="7F7F7F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Frihåndsform 9"/>
          <p:cNvSpPr/>
          <p:nvPr/>
        </p:nvSpPr>
        <p:spPr>
          <a:xfrm>
            <a:off x="3616653" y="3070747"/>
            <a:ext cx="968989" cy="11873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68991"/>
              <a:gd name="f7" fmla="val 1187355"/>
              <a:gd name="f8" fmla="val 191068"/>
              <a:gd name="f9" fmla="val 368490"/>
              <a:gd name="f10" fmla="val 955343"/>
              <a:gd name="f11" fmla="val 1050878"/>
              <a:gd name="f12" fmla="val 177421"/>
              <a:gd name="f13" fmla="val 68239"/>
              <a:gd name="f14" fmla="val 846161"/>
              <a:gd name="f15" fmla="val 532263"/>
              <a:gd name="f16" fmla="+- 0 0 -90"/>
              <a:gd name="f17" fmla="*/ f3 1 968991"/>
              <a:gd name="f18" fmla="*/ f4 1 1187355"/>
              <a:gd name="f19" fmla="val f5"/>
              <a:gd name="f20" fmla="val f6"/>
              <a:gd name="f21" fmla="val f7"/>
              <a:gd name="f22" fmla="*/ f16 f0 1"/>
              <a:gd name="f23" fmla="+- f21 0 f19"/>
              <a:gd name="f24" fmla="+- f20 0 f19"/>
              <a:gd name="f25" fmla="*/ f22 1 f2"/>
              <a:gd name="f26" fmla="*/ f24 1 968991"/>
              <a:gd name="f27" fmla="*/ f23 1 1187355"/>
              <a:gd name="f28" fmla="*/ 191068 f24 1"/>
              <a:gd name="f29" fmla="*/ 368490 f23 1"/>
              <a:gd name="f30" fmla="*/ 955343 f24 1"/>
              <a:gd name="f31" fmla="*/ 0 f23 1"/>
              <a:gd name="f32" fmla="*/ 968991 f24 1"/>
              <a:gd name="f33" fmla="*/ 1050878 f23 1"/>
              <a:gd name="f34" fmla="*/ 177421 f24 1"/>
              <a:gd name="f35" fmla="*/ 1187355 f23 1"/>
              <a:gd name="f36" fmla="*/ 68239 f24 1"/>
              <a:gd name="f37" fmla="*/ 846161 f23 1"/>
              <a:gd name="f38" fmla="*/ 0 f24 1"/>
              <a:gd name="f39" fmla="*/ 532263 f23 1"/>
              <a:gd name="f40" fmla="+- f25 0 f1"/>
              <a:gd name="f41" fmla="*/ f28 1 968991"/>
              <a:gd name="f42" fmla="*/ f29 1 1187355"/>
              <a:gd name="f43" fmla="*/ f30 1 968991"/>
              <a:gd name="f44" fmla="*/ f31 1 1187355"/>
              <a:gd name="f45" fmla="*/ f32 1 968991"/>
              <a:gd name="f46" fmla="*/ f33 1 1187355"/>
              <a:gd name="f47" fmla="*/ f34 1 968991"/>
              <a:gd name="f48" fmla="*/ f35 1 1187355"/>
              <a:gd name="f49" fmla="*/ f36 1 968991"/>
              <a:gd name="f50" fmla="*/ f37 1 1187355"/>
              <a:gd name="f51" fmla="*/ f38 1 968991"/>
              <a:gd name="f52" fmla="*/ f39 1 1187355"/>
              <a:gd name="f53" fmla="*/ f19 1 f26"/>
              <a:gd name="f54" fmla="*/ f20 1 f26"/>
              <a:gd name="f55" fmla="*/ f19 1 f27"/>
              <a:gd name="f56" fmla="*/ f21 1 f27"/>
              <a:gd name="f57" fmla="*/ f41 1 f26"/>
              <a:gd name="f58" fmla="*/ f42 1 f27"/>
              <a:gd name="f59" fmla="*/ f43 1 f26"/>
              <a:gd name="f60" fmla="*/ f44 1 f27"/>
              <a:gd name="f61" fmla="*/ f45 1 f26"/>
              <a:gd name="f62" fmla="*/ f46 1 f27"/>
              <a:gd name="f63" fmla="*/ f47 1 f26"/>
              <a:gd name="f64" fmla="*/ f48 1 f27"/>
              <a:gd name="f65" fmla="*/ f49 1 f26"/>
              <a:gd name="f66" fmla="*/ f50 1 f27"/>
              <a:gd name="f67" fmla="*/ f51 1 f26"/>
              <a:gd name="f68" fmla="*/ f52 1 f27"/>
              <a:gd name="f69" fmla="*/ f53 f17 1"/>
              <a:gd name="f70" fmla="*/ f54 f17 1"/>
              <a:gd name="f71" fmla="*/ f56 f18 1"/>
              <a:gd name="f72" fmla="*/ f55 f18 1"/>
              <a:gd name="f73" fmla="*/ f57 f17 1"/>
              <a:gd name="f74" fmla="*/ f58 f18 1"/>
              <a:gd name="f75" fmla="*/ f59 f17 1"/>
              <a:gd name="f76" fmla="*/ f60 f18 1"/>
              <a:gd name="f77" fmla="*/ f61 f17 1"/>
              <a:gd name="f78" fmla="*/ f62 f18 1"/>
              <a:gd name="f79" fmla="*/ f63 f17 1"/>
              <a:gd name="f80" fmla="*/ f64 f18 1"/>
              <a:gd name="f81" fmla="*/ f65 f17 1"/>
              <a:gd name="f82" fmla="*/ f66 f18 1"/>
              <a:gd name="f83" fmla="*/ f67 f17 1"/>
              <a:gd name="f84" fmla="*/ f6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73" y="f74"/>
              </a:cxn>
              <a:cxn ang="f40">
                <a:pos x="f75" y="f76"/>
              </a:cxn>
              <a:cxn ang="f40">
                <a:pos x="f77" y="f78"/>
              </a:cxn>
              <a:cxn ang="f40">
                <a:pos x="f79" y="f80"/>
              </a:cxn>
              <a:cxn ang="f40">
                <a:pos x="f81" y="f82"/>
              </a:cxn>
              <a:cxn ang="f40">
                <a:pos x="f83" y="f84"/>
              </a:cxn>
              <a:cxn ang="f40">
                <a:pos x="f73" y="f74"/>
              </a:cxn>
            </a:cxnLst>
            <a:rect l="f69" t="f72" r="f70" b="f71"/>
            <a:pathLst>
              <a:path w="968991" h="1187355">
                <a:moveTo>
                  <a:pt x="f8" y="f9"/>
                </a:moveTo>
                <a:lnTo>
                  <a:pt x="f10" y="f5"/>
                </a:lnTo>
                <a:lnTo>
                  <a:pt x="f6" y="f11"/>
                </a:lnTo>
                <a:lnTo>
                  <a:pt x="f12" y="f7"/>
                </a:lnTo>
                <a:lnTo>
                  <a:pt x="f13" y="f14"/>
                </a:lnTo>
                <a:lnTo>
                  <a:pt x="f5" y="f15"/>
                </a:lnTo>
                <a:lnTo>
                  <a:pt x="f8" y="f9"/>
                </a:lnTo>
                <a:close/>
              </a:path>
            </a:pathLst>
          </a:custGeom>
          <a:solidFill>
            <a:srgbClr val="008000">
              <a:alpha val="50196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Frihåndsform 10"/>
          <p:cNvSpPr/>
          <p:nvPr/>
        </p:nvSpPr>
        <p:spPr>
          <a:xfrm>
            <a:off x="1296536" y="3630305"/>
            <a:ext cx="859810" cy="5186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59809"/>
              <a:gd name="f7" fmla="val 518615"/>
              <a:gd name="f8" fmla="val 136478"/>
              <a:gd name="f9" fmla="val 655093"/>
              <a:gd name="f10" fmla="val 382138"/>
              <a:gd name="f11" fmla="val 423081"/>
              <a:gd name="f12" fmla="val 327547"/>
              <a:gd name="f13" fmla="+- 0 0 -90"/>
              <a:gd name="f14" fmla="*/ f3 1 859809"/>
              <a:gd name="f15" fmla="*/ f4 1 518615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859809"/>
              <a:gd name="f24" fmla="*/ f20 1 518615"/>
              <a:gd name="f25" fmla="*/ 136478 f21 1"/>
              <a:gd name="f26" fmla="*/ 518615 f20 1"/>
              <a:gd name="f27" fmla="*/ 655093 f21 1"/>
              <a:gd name="f28" fmla="*/ 382138 f20 1"/>
              <a:gd name="f29" fmla="*/ 859809 f21 1"/>
              <a:gd name="f30" fmla="*/ 136478 f20 1"/>
              <a:gd name="f31" fmla="*/ 423081 f21 1"/>
              <a:gd name="f32" fmla="*/ 0 f20 1"/>
              <a:gd name="f33" fmla="*/ 0 f21 1"/>
              <a:gd name="f34" fmla="*/ 327547 f20 1"/>
              <a:gd name="f35" fmla="+- f22 0 f1"/>
              <a:gd name="f36" fmla="*/ f25 1 859809"/>
              <a:gd name="f37" fmla="*/ f26 1 518615"/>
              <a:gd name="f38" fmla="*/ f27 1 859809"/>
              <a:gd name="f39" fmla="*/ f28 1 518615"/>
              <a:gd name="f40" fmla="*/ f29 1 859809"/>
              <a:gd name="f41" fmla="*/ f30 1 518615"/>
              <a:gd name="f42" fmla="*/ f31 1 859809"/>
              <a:gd name="f43" fmla="*/ f32 1 518615"/>
              <a:gd name="f44" fmla="*/ f33 1 859809"/>
              <a:gd name="f45" fmla="*/ f34 1 518615"/>
              <a:gd name="f46" fmla="*/ f16 1 f23"/>
              <a:gd name="f47" fmla="*/ f17 1 f23"/>
              <a:gd name="f48" fmla="*/ f16 1 f24"/>
              <a:gd name="f49" fmla="*/ f18 1 f24"/>
              <a:gd name="f50" fmla="*/ f36 1 f23"/>
              <a:gd name="f51" fmla="*/ f37 1 f24"/>
              <a:gd name="f52" fmla="*/ f38 1 f23"/>
              <a:gd name="f53" fmla="*/ f39 1 f24"/>
              <a:gd name="f54" fmla="*/ f40 1 f23"/>
              <a:gd name="f55" fmla="*/ f41 1 f24"/>
              <a:gd name="f56" fmla="*/ f42 1 f23"/>
              <a:gd name="f57" fmla="*/ f43 1 f24"/>
              <a:gd name="f58" fmla="*/ f44 1 f23"/>
              <a:gd name="f59" fmla="*/ f45 1 f24"/>
              <a:gd name="f60" fmla="*/ f46 f14 1"/>
              <a:gd name="f61" fmla="*/ f47 f14 1"/>
              <a:gd name="f62" fmla="*/ f49 f15 1"/>
              <a:gd name="f63" fmla="*/ f48 f15 1"/>
              <a:gd name="f64" fmla="*/ f50 f14 1"/>
              <a:gd name="f65" fmla="*/ f51 f15 1"/>
              <a:gd name="f66" fmla="*/ f52 f14 1"/>
              <a:gd name="f67" fmla="*/ f53 f15 1"/>
              <a:gd name="f68" fmla="*/ f54 f14 1"/>
              <a:gd name="f69" fmla="*/ f55 f15 1"/>
              <a:gd name="f70" fmla="*/ f56 f14 1"/>
              <a:gd name="f71" fmla="*/ f57 f15 1"/>
              <a:gd name="f72" fmla="*/ f58 f14 1"/>
              <a:gd name="f73" fmla="*/ f5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64" y="f65"/>
              </a:cxn>
              <a:cxn ang="f35">
                <a:pos x="f66" y="f67"/>
              </a:cxn>
              <a:cxn ang="f35">
                <a:pos x="f68" y="f69"/>
              </a:cxn>
              <a:cxn ang="f35">
                <a:pos x="f70" y="f71"/>
              </a:cxn>
              <a:cxn ang="f35">
                <a:pos x="f72" y="f73"/>
              </a:cxn>
              <a:cxn ang="f35">
                <a:pos x="f64" y="f65"/>
              </a:cxn>
            </a:cxnLst>
            <a:rect l="f60" t="f63" r="f61" b="f62"/>
            <a:pathLst>
              <a:path w="859809" h="518615">
                <a:moveTo>
                  <a:pt x="f8" y="f7"/>
                </a:moveTo>
                <a:lnTo>
                  <a:pt x="f9" y="f10"/>
                </a:lnTo>
                <a:lnTo>
                  <a:pt x="f6" y="f8"/>
                </a:lnTo>
                <a:lnTo>
                  <a:pt x="f11" y="f5"/>
                </a:lnTo>
                <a:lnTo>
                  <a:pt x="f5" y="f12"/>
                </a:lnTo>
                <a:lnTo>
                  <a:pt x="f8" y="f7"/>
                </a:lnTo>
                <a:close/>
              </a:path>
            </a:pathLst>
          </a:custGeom>
          <a:solidFill>
            <a:srgbClr val="008000">
              <a:alpha val="50196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Frihåndsform 11"/>
          <p:cNvSpPr/>
          <p:nvPr/>
        </p:nvSpPr>
        <p:spPr>
          <a:xfrm>
            <a:off x="2442947" y="2961567"/>
            <a:ext cx="559557" cy="15012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59558"/>
              <a:gd name="f7" fmla="val 1501254"/>
              <a:gd name="f8" fmla="val 13648"/>
              <a:gd name="f9" fmla="val 163773"/>
              <a:gd name="f10" fmla="val 313899"/>
              <a:gd name="f11" fmla="val 491320"/>
              <a:gd name="f12" fmla="val 300251"/>
              <a:gd name="f13" fmla="val 968991"/>
              <a:gd name="f14" fmla="val 259308"/>
              <a:gd name="f15" fmla="val 1419367"/>
              <a:gd name="f16" fmla="val 1446663"/>
              <a:gd name="f17" fmla="val 791570"/>
              <a:gd name="f18" fmla="val 409433"/>
              <a:gd name="f19" fmla="val 395785"/>
              <a:gd name="f20" fmla="val 81887"/>
              <a:gd name="f21" fmla="+- 0 0 -90"/>
              <a:gd name="f22" fmla="*/ f3 1 559558"/>
              <a:gd name="f23" fmla="*/ f4 1 1501254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559558"/>
              <a:gd name="f32" fmla="*/ f28 1 1501254"/>
              <a:gd name="f33" fmla="*/ 13648 f29 1"/>
              <a:gd name="f34" fmla="*/ 163773 f28 1"/>
              <a:gd name="f35" fmla="*/ 313899 f29 1"/>
              <a:gd name="f36" fmla="*/ 491320 f28 1"/>
              <a:gd name="f37" fmla="*/ 300251 f29 1"/>
              <a:gd name="f38" fmla="*/ 968991 f28 1"/>
              <a:gd name="f39" fmla="*/ 259308 f29 1"/>
              <a:gd name="f40" fmla="*/ 1419367 f28 1"/>
              <a:gd name="f41" fmla="*/ 1501254 f28 1"/>
              <a:gd name="f42" fmla="*/ 491320 f29 1"/>
              <a:gd name="f43" fmla="*/ 1446663 f28 1"/>
              <a:gd name="f44" fmla="*/ 559558 f29 1"/>
              <a:gd name="f45" fmla="*/ 791570 f28 1"/>
              <a:gd name="f46" fmla="*/ 409433 f29 1"/>
              <a:gd name="f47" fmla="*/ 300251 f28 1"/>
              <a:gd name="f48" fmla="*/ 395785 f29 1"/>
              <a:gd name="f49" fmla="*/ 81887 f28 1"/>
              <a:gd name="f50" fmla="*/ 0 f29 1"/>
              <a:gd name="f51" fmla="*/ 0 f28 1"/>
              <a:gd name="f52" fmla="+- f30 0 f1"/>
              <a:gd name="f53" fmla="*/ f33 1 559558"/>
              <a:gd name="f54" fmla="*/ f34 1 1501254"/>
              <a:gd name="f55" fmla="*/ f35 1 559558"/>
              <a:gd name="f56" fmla="*/ f36 1 1501254"/>
              <a:gd name="f57" fmla="*/ f37 1 559558"/>
              <a:gd name="f58" fmla="*/ f38 1 1501254"/>
              <a:gd name="f59" fmla="*/ f39 1 559558"/>
              <a:gd name="f60" fmla="*/ f40 1 1501254"/>
              <a:gd name="f61" fmla="*/ f41 1 1501254"/>
              <a:gd name="f62" fmla="*/ f42 1 559558"/>
              <a:gd name="f63" fmla="*/ f43 1 1501254"/>
              <a:gd name="f64" fmla="*/ f44 1 559558"/>
              <a:gd name="f65" fmla="*/ f45 1 1501254"/>
              <a:gd name="f66" fmla="*/ f46 1 559558"/>
              <a:gd name="f67" fmla="*/ f47 1 1501254"/>
              <a:gd name="f68" fmla="*/ f48 1 559558"/>
              <a:gd name="f69" fmla="*/ f49 1 1501254"/>
              <a:gd name="f70" fmla="*/ f50 1 559558"/>
              <a:gd name="f71" fmla="*/ f51 1 1501254"/>
              <a:gd name="f72" fmla="*/ f24 1 f31"/>
              <a:gd name="f73" fmla="*/ f25 1 f31"/>
              <a:gd name="f74" fmla="*/ f24 1 f32"/>
              <a:gd name="f75" fmla="*/ f26 1 f32"/>
              <a:gd name="f76" fmla="*/ f53 1 f31"/>
              <a:gd name="f77" fmla="*/ f54 1 f32"/>
              <a:gd name="f78" fmla="*/ f55 1 f31"/>
              <a:gd name="f79" fmla="*/ f56 1 f32"/>
              <a:gd name="f80" fmla="*/ f57 1 f31"/>
              <a:gd name="f81" fmla="*/ f58 1 f32"/>
              <a:gd name="f82" fmla="*/ f59 1 f31"/>
              <a:gd name="f83" fmla="*/ f60 1 f32"/>
              <a:gd name="f84" fmla="*/ f61 1 f32"/>
              <a:gd name="f85" fmla="*/ f62 1 f31"/>
              <a:gd name="f86" fmla="*/ f63 1 f32"/>
              <a:gd name="f87" fmla="*/ f64 1 f31"/>
              <a:gd name="f88" fmla="*/ f65 1 f32"/>
              <a:gd name="f89" fmla="*/ f66 1 f31"/>
              <a:gd name="f90" fmla="*/ f67 1 f32"/>
              <a:gd name="f91" fmla="*/ f68 1 f31"/>
              <a:gd name="f92" fmla="*/ f69 1 f32"/>
              <a:gd name="f93" fmla="*/ f70 1 f31"/>
              <a:gd name="f94" fmla="*/ f71 1 f32"/>
              <a:gd name="f95" fmla="*/ f72 f22 1"/>
              <a:gd name="f96" fmla="*/ f73 f22 1"/>
              <a:gd name="f97" fmla="*/ f75 f23 1"/>
              <a:gd name="f98" fmla="*/ f74 f23 1"/>
              <a:gd name="f99" fmla="*/ f76 f22 1"/>
              <a:gd name="f100" fmla="*/ f77 f23 1"/>
              <a:gd name="f101" fmla="*/ f78 f22 1"/>
              <a:gd name="f102" fmla="*/ f79 f23 1"/>
              <a:gd name="f103" fmla="*/ f80 f22 1"/>
              <a:gd name="f104" fmla="*/ f81 f23 1"/>
              <a:gd name="f105" fmla="*/ f82 f22 1"/>
              <a:gd name="f106" fmla="*/ f83 f23 1"/>
              <a:gd name="f107" fmla="*/ f84 f23 1"/>
              <a:gd name="f108" fmla="*/ f85 f22 1"/>
              <a:gd name="f109" fmla="*/ f86 f23 1"/>
              <a:gd name="f110" fmla="*/ f87 f22 1"/>
              <a:gd name="f111" fmla="*/ f88 f23 1"/>
              <a:gd name="f112" fmla="*/ f89 f22 1"/>
              <a:gd name="f113" fmla="*/ f90 f23 1"/>
              <a:gd name="f114" fmla="*/ f91 f22 1"/>
              <a:gd name="f115" fmla="*/ f92 f23 1"/>
              <a:gd name="f116" fmla="*/ f93 f22 1"/>
              <a:gd name="f117" fmla="*/ f94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99" y="f100"/>
              </a:cxn>
              <a:cxn ang="f52">
                <a:pos x="f101" y="f102"/>
              </a:cxn>
              <a:cxn ang="f52">
                <a:pos x="f103" y="f104"/>
              </a:cxn>
              <a:cxn ang="f52">
                <a:pos x="f105" y="f106"/>
              </a:cxn>
              <a:cxn ang="f52">
                <a:pos x="f105" y="f107"/>
              </a:cxn>
              <a:cxn ang="f52">
                <a:pos x="f108" y="f109"/>
              </a:cxn>
              <a:cxn ang="f52">
                <a:pos x="f110" y="f111"/>
              </a:cxn>
              <a:cxn ang="f52">
                <a:pos x="f112" y="f113"/>
              </a:cxn>
              <a:cxn ang="f52">
                <a:pos x="f114" y="f115"/>
              </a:cxn>
              <a:cxn ang="f52">
                <a:pos x="f116" y="f117"/>
              </a:cxn>
              <a:cxn ang="f52">
                <a:pos x="f99" y="f100"/>
              </a:cxn>
            </a:cxnLst>
            <a:rect l="f95" t="f98" r="f96" b="f97"/>
            <a:pathLst>
              <a:path w="559558" h="1501254">
                <a:moveTo>
                  <a:pt x="f8" y="f9"/>
                </a:move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4" y="f7"/>
                </a:lnTo>
                <a:lnTo>
                  <a:pt x="f11" y="f16"/>
                </a:lnTo>
                <a:lnTo>
                  <a:pt x="f6" y="f17"/>
                </a:lnTo>
                <a:lnTo>
                  <a:pt x="f18" y="f12"/>
                </a:lnTo>
                <a:lnTo>
                  <a:pt x="f19" y="f20"/>
                </a:lnTo>
                <a:lnTo>
                  <a:pt x="f5" y="f5"/>
                </a:lnTo>
                <a:lnTo>
                  <a:pt x="f8" y="f9"/>
                </a:lnTo>
                <a:close/>
              </a:path>
            </a:pathLst>
          </a:custGeom>
          <a:solidFill>
            <a:srgbClr val="FF3300">
              <a:alpha val="50196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" name="Frihåndsform 12"/>
          <p:cNvSpPr/>
          <p:nvPr/>
        </p:nvSpPr>
        <p:spPr>
          <a:xfrm>
            <a:off x="4553995" y="2780928"/>
            <a:ext cx="4599294" cy="24838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599296"/>
              <a:gd name="f7" fmla="val 2483892"/>
              <a:gd name="f8" fmla="val 13648"/>
              <a:gd name="f9" fmla="val 1746914"/>
              <a:gd name="f10" fmla="val 2019868"/>
              <a:gd name="f11" fmla="val 2743200"/>
              <a:gd name="f12" fmla="val 1610435"/>
              <a:gd name="f13" fmla="val 3671248"/>
              <a:gd name="f14" fmla="val 1446662"/>
              <a:gd name="f15" fmla="val 1282889"/>
              <a:gd name="f16" fmla="val 4585648"/>
              <a:gd name="f17" fmla="val 272955"/>
              <a:gd name="f18" fmla="val 4067033"/>
              <a:gd name="f19" fmla="val 518614"/>
              <a:gd name="f20" fmla="val 3848669"/>
              <a:gd name="f21" fmla="val 627797"/>
              <a:gd name="f22" fmla="val 2920621"/>
              <a:gd name="f23" fmla="val 2497541"/>
              <a:gd name="f24" fmla="val 150125"/>
              <a:gd name="f25" fmla="val 2265529"/>
              <a:gd name="f26" fmla="val 1965278"/>
              <a:gd name="f27" fmla="val 163773"/>
              <a:gd name="f28" fmla="val 1064526"/>
              <a:gd name="f29" fmla="val 504968"/>
              <a:gd name="f30" fmla="val 955343"/>
              <a:gd name="f31" fmla="val 204717"/>
              <a:gd name="f32" fmla="val 1173707"/>
              <a:gd name="f33" fmla="val 122830"/>
              <a:gd name="f34" fmla="val 1269241"/>
              <a:gd name="f35" fmla="val 614150"/>
              <a:gd name="f36" fmla="val 1310185"/>
              <a:gd name="f37" fmla="val 914400"/>
              <a:gd name="f38" fmla="val 1378423"/>
              <a:gd name="f39" fmla="val 1187356"/>
              <a:gd name="f40" fmla="val 1392071"/>
              <a:gd name="f41" fmla="val 764275"/>
              <a:gd name="f42" fmla="val 1514901"/>
              <a:gd name="f43" fmla="val 1678674"/>
              <a:gd name="f44" fmla="+- 0 0 -90"/>
              <a:gd name="f45" fmla="*/ f3 1 4599296"/>
              <a:gd name="f46" fmla="*/ f4 1 2483892"/>
              <a:gd name="f47" fmla="val f5"/>
              <a:gd name="f48" fmla="val f6"/>
              <a:gd name="f49" fmla="val f7"/>
              <a:gd name="f50" fmla="*/ f44 f0 1"/>
              <a:gd name="f51" fmla="+- f49 0 f47"/>
              <a:gd name="f52" fmla="+- f48 0 f47"/>
              <a:gd name="f53" fmla="*/ f50 1 f2"/>
              <a:gd name="f54" fmla="*/ f52 1 4599296"/>
              <a:gd name="f55" fmla="*/ f51 1 2483892"/>
              <a:gd name="f56" fmla="*/ 13648 f52 1"/>
              <a:gd name="f57" fmla="*/ 2483892 f51 1"/>
              <a:gd name="f58" fmla="*/ 1746914 f52 1"/>
              <a:gd name="f59" fmla="*/ 2019868 f51 1"/>
              <a:gd name="f60" fmla="*/ 2743200 f52 1"/>
              <a:gd name="f61" fmla="*/ 1610435 f51 1"/>
              <a:gd name="f62" fmla="*/ 3671248 f52 1"/>
              <a:gd name="f63" fmla="*/ 1446662 f51 1"/>
              <a:gd name="f64" fmla="*/ 4599296 f52 1"/>
              <a:gd name="f65" fmla="*/ 1282889 f51 1"/>
              <a:gd name="f66" fmla="*/ 4585648 f52 1"/>
              <a:gd name="f67" fmla="*/ 272955 f51 1"/>
              <a:gd name="f68" fmla="*/ 4067033 f52 1"/>
              <a:gd name="f69" fmla="*/ 518614 f51 1"/>
              <a:gd name="f70" fmla="*/ 3848669 f52 1"/>
              <a:gd name="f71" fmla="*/ 627797 f51 1"/>
              <a:gd name="f72" fmla="*/ 2920621 f52 1"/>
              <a:gd name="f73" fmla="*/ 2497541 f52 1"/>
              <a:gd name="f74" fmla="*/ 150125 f51 1"/>
              <a:gd name="f75" fmla="*/ 2265529 f52 1"/>
              <a:gd name="f76" fmla="*/ 0 f51 1"/>
              <a:gd name="f77" fmla="*/ 1965278 f52 1"/>
              <a:gd name="f78" fmla="*/ 163773 f51 1"/>
              <a:gd name="f79" fmla="*/ 1064526 f52 1"/>
              <a:gd name="f80" fmla="*/ 504968 f52 1"/>
              <a:gd name="f81" fmla="*/ 955343 f51 1"/>
              <a:gd name="f82" fmla="*/ 204717 f52 1"/>
              <a:gd name="f83" fmla="*/ 1173707 f51 1"/>
              <a:gd name="f84" fmla="*/ 122830 f52 1"/>
              <a:gd name="f85" fmla="*/ 1269241 f51 1"/>
              <a:gd name="f86" fmla="*/ 614150 f52 1"/>
              <a:gd name="f87" fmla="*/ 1310185 f51 1"/>
              <a:gd name="f88" fmla="*/ 914400 f52 1"/>
              <a:gd name="f89" fmla="*/ 1378423 f51 1"/>
              <a:gd name="f90" fmla="*/ 1187356 f52 1"/>
              <a:gd name="f91" fmla="*/ 1392071 f51 1"/>
              <a:gd name="f92" fmla="*/ 764275 f52 1"/>
              <a:gd name="f93" fmla="*/ 1514901 f51 1"/>
              <a:gd name="f94" fmla="*/ 0 f52 1"/>
              <a:gd name="f95" fmla="*/ 1678674 f51 1"/>
              <a:gd name="f96" fmla="+- f53 0 f1"/>
              <a:gd name="f97" fmla="*/ f56 1 4599296"/>
              <a:gd name="f98" fmla="*/ f57 1 2483892"/>
              <a:gd name="f99" fmla="*/ f58 1 4599296"/>
              <a:gd name="f100" fmla="*/ f59 1 2483892"/>
              <a:gd name="f101" fmla="*/ f60 1 4599296"/>
              <a:gd name="f102" fmla="*/ f61 1 2483892"/>
              <a:gd name="f103" fmla="*/ f62 1 4599296"/>
              <a:gd name="f104" fmla="*/ f63 1 2483892"/>
              <a:gd name="f105" fmla="*/ f64 1 4599296"/>
              <a:gd name="f106" fmla="*/ f65 1 2483892"/>
              <a:gd name="f107" fmla="*/ f66 1 4599296"/>
              <a:gd name="f108" fmla="*/ f67 1 2483892"/>
              <a:gd name="f109" fmla="*/ f68 1 4599296"/>
              <a:gd name="f110" fmla="*/ f69 1 2483892"/>
              <a:gd name="f111" fmla="*/ f70 1 4599296"/>
              <a:gd name="f112" fmla="*/ f71 1 2483892"/>
              <a:gd name="f113" fmla="*/ f72 1 4599296"/>
              <a:gd name="f114" fmla="*/ f73 1 4599296"/>
              <a:gd name="f115" fmla="*/ f74 1 2483892"/>
              <a:gd name="f116" fmla="*/ f75 1 4599296"/>
              <a:gd name="f117" fmla="*/ f76 1 2483892"/>
              <a:gd name="f118" fmla="*/ f77 1 4599296"/>
              <a:gd name="f119" fmla="*/ f78 1 2483892"/>
              <a:gd name="f120" fmla="*/ f79 1 4599296"/>
              <a:gd name="f121" fmla="*/ f80 1 4599296"/>
              <a:gd name="f122" fmla="*/ f81 1 2483892"/>
              <a:gd name="f123" fmla="*/ f82 1 4599296"/>
              <a:gd name="f124" fmla="*/ f83 1 2483892"/>
              <a:gd name="f125" fmla="*/ f84 1 4599296"/>
              <a:gd name="f126" fmla="*/ f85 1 2483892"/>
              <a:gd name="f127" fmla="*/ f86 1 4599296"/>
              <a:gd name="f128" fmla="*/ f87 1 2483892"/>
              <a:gd name="f129" fmla="*/ f88 1 4599296"/>
              <a:gd name="f130" fmla="*/ f89 1 2483892"/>
              <a:gd name="f131" fmla="*/ f90 1 4599296"/>
              <a:gd name="f132" fmla="*/ f91 1 2483892"/>
              <a:gd name="f133" fmla="*/ f92 1 4599296"/>
              <a:gd name="f134" fmla="*/ f93 1 2483892"/>
              <a:gd name="f135" fmla="*/ f94 1 4599296"/>
              <a:gd name="f136" fmla="*/ f95 1 2483892"/>
              <a:gd name="f137" fmla="*/ f47 1 f54"/>
              <a:gd name="f138" fmla="*/ f48 1 f54"/>
              <a:gd name="f139" fmla="*/ f47 1 f55"/>
              <a:gd name="f140" fmla="*/ f49 1 f55"/>
              <a:gd name="f141" fmla="*/ f97 1 f54"/>
              <a:gd name="f142" fmla="*/ f98 1 f55"/>
              <a:gd name="f143" fmla="*/ f99 1 f54"/>
              <a:gd name="f144" fmla="*/ f100 1 f55"/>
              <a:gd name="f145" fmla="*/ f101 1 f54"/>
              <a:gd name="f146" fmla="*/ f102 1 f55"/>
              <a:gd name="f147" fmla="*/ f103 1 f54"/>
              <a:gd name="f148" fmla="*/ f104 1 f55"/>
              <a:gd name="f149" fmla="*/ f105 1 f54"/>
              <a:gd name="f150" fmla="*/ f106 1 f55"/>
              <a:gd name="f151" fmla="*/ f107 1 f54"/>
              <a:gd name="f152" fmla="*/ f108 1 f55"/>
              <a:gd name="f153" fmla="*/ f109 1 f54"/>
              <a:gd name="f154" fmla="*/ f110 1 f55"/>
              <a:gd name="f155" fmla="*/ f111 1 f54"/>
              <a:gd name="f156" fmla="*/ f112 1 f55"/>
              <a:gd name="f157" fmla="*/ f113 1 f54"/>
              <a:gd name="f158" fmla="*/ f114 1 f54"/>
              <a:gd name="f159" fmla="*/ f115 1 f55"/>
              <a:gd name="f160" fmla="*/ f116 1 f54"/>
              <a:gd name="f161" fmla="*/ f117 1 f55"/>
              <a:gd name="f162" fmla="*/ f118 1 f54"/>
              <a:gd name="f163" fmla="*/ f119 1 f55"/>
              <a:gd name="f164" fmla="*/ f120 1 f54"/>
              <a:gd name="f165" fmla="*/ f121 1 f54"/>
              <a:gd name="f166" fmla="*/ f122 1 f55"/>
              <a:gd name="f167" fmla="*/ f123 1 f54"/>
              <a:gd name="f168" fmla="*/ f124 1 f55"/>
              <a:gd name="f169" fmla="*/ f125 1 f54"/>
              <a:gd name="f170" fmla="*/ f126 1 f55"/>
              <a:gd name="f171" fmla="*/ f127 1 f54"/>
              <a:gd name="f172" fmla="*/ f128 1 f55"/>
              <a:gd name="f173" fmla="*/ f129 1 f54"/>
              <a:gd name="f174" fmla="*/ f130 1 f55"/>
              <a:gd name="f175" fmla="*/ f131 1 f54"/>
              <a:gd name="f176" fmla="*/ f132 1 f55"/>
              <a:gd name="f177" fmla="*/ f133 1 f54"/>
              <a:gd name="f178" fmla="*/ f134 1 f55"/>
              <a:gd name="f179" fmla="*/ f135 1 f54"/>
              <a:gd name="f180" fmla="*/ f136 1 f55"/>
              <a:gd name="f181" fmla="*/ f137 f45 1"/>
              <a:gd name="f182" fmla="*/ f138 f45 1"/>
              <a:gd name="f183" fmla="*/ f140 f46 1"/>
              <a:gd name="f184" fmla="*/ f139 f46 1"/>
              <a:gd name="f185" fmla="*/ f141 f45 1"/>
              <a:gd name="f186" fmla="*/ f142 f46 1"/>
              <a:gd name="f187" fmla="*/ f143 f45 1"/>
              <a:gd name="f188" fmla="*/ f144 f46 1"/>
              <a:gd name="f189" fmla="*/ f145 f45 1"/>
              <a:gd name="f190" fmla="*/ f146 f46 1"/>
              <a:gd name="f191" fmla="*/ f147 f45 1"/>
              <a:gd name="f192" fmla="*/ f148 f46 1"/>
              <a:gd name="f193" fmla="*/ f149 f45 1"/>
              <a:gd name="f194" fmla="*/ f150 f46 1"/>
              <a:gd name="f195" fmla="*/ f151 f45 1"/>
              <a:gd name="f196" fmla="*/ f152 f46 1"/>
              <a:gd name="f197" fmla="*/ f153 f45 1"/>
              <a:gd name="f198" fmla="*/ f154 f46 1"/>
              <a:gd name="f199" fmla="*/ f155 f45 1"/>
              <a:gd name="f200" fmla="*/ f156 f46 1"/>
              <a:gd name="f201" fmla="*/ f157 f45 1"/>
              <a:gd name="f202" fmla="*/ f158 f45 1"/>
              <a:gd name="f203" fmla="*/ f159 f46 1"/>
              <a:gd name="f204" fmla="*/ f160 f45 1"/>
              <a:gd name="f205" fmla="*/ f161 f46 1"/>
              <a:gd name="f206" fmla="*/ f162 f45 1"/>
              <a:gd name="f207" fmla="*/ f163 f46 1"/>
              <a:gd name="f208" fmla="*/ f164 f45 1"/>
              <a:gd name="f209" fmla="*/ f165 f45 1"/>
              <a:gd name="f210" fmla="*/ f166 f46 1"/>
              <a:gd name="f211" fmla="*/ f167 f45 1"/>
              <a:gd name="f212" fmla="*/ f168 f46 1"/>
              <a:gd name="f213" fmla="*/ f169 f45 1"/>
              <a:gd name="f214" fmla="*/ f170 f46 1"/>
              <a:gd name="f215" fmla="*/ f171 f45 1"/>
              <a:gd name="f216" fmla="*/ f172 f46 1"/>
              <a:gd name="f217" fmla="*/ f173 f45 1"/>
              <a:gd name="f218" fmla="*/ f174 f46 1"/>
              <a:gd name="f219" fmla="*/ f175 f45 1"/>
              <a:gd name="f220" fmla="*/ f176 f46 1"/>
              <a:gd name="f221" fmla="*/ f177 f45 1"/>
              <a:gd name="f222" fmla="*/ f178 f46 1"/>
              <a:gd name="f223" fmla="*/ f179 f45 1"/>
              <a:gd name="f224" fmla="*/ f180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6">
                <a:pos x="f185" y="f186"/>
              </a:cxn>
              <a:cxn ang="f96">
                <a:pos x="f187" y="f188"/>
              </a:cxn>
              <a:cxn ang="f96">
                <a:pos x="f189" y="f190"/>
              </a:cxn>
              <a:cxn ang="f96">
                <a:pos x="f191" y="f192"/>
              </a:cxn>
              <a:cxn ang="f96">
                <a:pos x="f193" y="f194"/>
              </a:cxn>
              <a:cxn ang="f96">
                <a:pos x="f195" y="f196"/>
              </a:cxn>
              <a:cxn ang="f96">
                <a:pos x="f197" y="f198"/>
              </a:cxn>
              <a:cxn ang="f96">
                <a:pos x="f199" y="f200"/>
              </a:cxn>
              <a:cxn ang="f96">
                <a:pos x="f201" y="f196"/>
              </a:cxn>
              <a:cxn ang="f96">
                <a:pos x="f202" y="f203"/>
              </a:cxn>
              <a:cxn ang="f96">
                <a:pos x="f204" y="f205"/>
              </a:cxn>
              <a:cxn ang="f96">
                <a:pos x="f206" y="f207"/>
              </a:cxn>
              <a:cxn ang="f96">
                <a:pos x="f208" y="f200"/>
              </a:cxn>
              <a:cxn ang="f96">
                <a:pos x="f209" y="f210"/>
              </a:cxn>
              <a:cxn ang="f96">
                <a:pos x="f211" y="f212"/>
              </a:cxn>
              <a:cxn ang="f96">
                <a:pos x="f213" y="f214"/>
              </a:cxn>
              <a:cxn ang="f96">
                <a:pos x="f215" y="f216"/>
              </a:cxn>
              <a:cxn ang="f96">
                <a:pos x="f217" y="f218"/>
              </a:cxn>
              <a:cxn ang="f96">
                <a:pos x="f219" y="f220"/>
              </a:cxn>
              <a:cxn ang="f96">
                <a:pos x="f221" y="f222"/>
              </a:cxn>
              <a:cxn ang="f96">
                <a:pos x="f223" y="f224"/>
              </a:cxn>
              <a:cxn ang="f96">
                <a:pos x="f185" y="f186"/>
              </a:cxn>
            </a:cxnLst>
            <a:rect l="f181" t="f184" r="f182" b="f183"/>
            <a:pathLst>
              <a:path w="4599296" h="2483892">
                <a:moveTo>
                  <a:pt x="f8" y="f7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6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17"/>
                </a:lnTo>
                <a:lnTo>
                  <a:pt x="f23" y="f24"/>
                </a:lnTo>
                <a:lnTo>
                  <a:pt x="f25" y="f5"/>
                </a:lnTo>
                <a:lnTo>
                  <a:pt x="f26" y="f27"/>
                </a:lnTo>
                <a:lnTo>
                  <a:pt x="f28" y="f21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5" y="f43"/>
                </a:lnTo>
                <a:lnTo>
                  <a:pt x="f8" y="f7"/>
                </a:lnTo>
                <a:close/>
              </a:path>
            </a:pathLst>
          </a:custGeom>
          <a:solidFill>
            <a:srgbClr val="7F7F7F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" name="Frihåndsform 13"/>
          <p:cNvSpPr/>
          <p:nvPr/>
        </p:nvSpPr>
        <p:spPr>
          <a:xfrm>
            <a:off x="7601800" y="3057095"/>
            <a:ext cx="1583137" cy="12555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83140"/>
              <a:gd name="f7" fmla="val 1255594"/>
              <a:gd name="f8" fmla="val 1569493"/>
              <a:gd name="f9" fmla="val 873457"/>
              <a:gd name="f10" fmla="val 368489"/>
              <a:gd name="f11" fmla="val 354842"/>
              <a:gd name="f12" fmla="val 204716"/>
              <a:gd name="f13" fmla="val 300251"/>
              <a:gd name="f14" fmla="val 191068"/>
              <a:gd name="f15" fmla="val 286603"/>
              <a:gd name="f16" fmla="val 518614"/>
              <a:gd name="f17" fmla="val 941695"/>
              <a:gd name="f18" fmla="val 95534"/>
              <a:gd name="f19" fmla="val 696036"/>
              <a:gd name="f20" fmla="val 1173707"/>
              <a:gd name="f21" fmla="val 996286"/>
              <a:gd name="f22" fmla="+- 0 0 -90"/>
              <a:gd name="f23" fmla="*/ f3 1 1583140"/>
              <a:gd name="f24" fmla="*/ f4 1 1255594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1583140"/>
              <a:gd name="f33" fmla="*/ f29 1 1255594"/>
              <a:gd name="f34" fmla="*/ 1569493 f30 1"/>
              <a:gd name="f35" fmla="*/ 0 f29 1"/>
              <a:gd name="f36" fmla="*/ 873457 f30 1"/>
              <a:gd name="f37" fmla="*/ 368489 f29 1"/>
              <a:gd name="f38" fmla="*/ 354842 f30 1"/>
              <a:gd name="f39" fmla="*/ 204716 f29 1"/>
              <a:gd name="f40" fmla="*/ 300251 f30 1"/>
              <a:gd name="f41" fmla="*/ 191068 f29 1"/>
              <a:gd name="f42" fmla="*/ 286603 f30 1"/>
              <a:gd name="f43" fmla="*/ 518614 f29 1"/>
              <a:gd name="f44" fmla="*/ 0 f30 1"/>
              <a:gd name="f45" fmla="*/ 941695 f29 1"/>
              <a:gd name="f46" fmla="*/ 95534 f30 1"/>
              <a:gd name="f47" fmla="*/ 1255594 f29 1"/>
              <a:gd name="f48" fmla="*/ 696036 f30 1"/>
              <a:gd name="f49" fmla="*/ 1173707 f29 1"/>
              <a:gd name="f50" fmla="*/ 1583140 f30 1"/>
              <a:gd name="f51" fmla="*/ 996286 f29 1"/>
              <a:gd name="f52" fmla="+- f31 0 f1"/>
              <a:gd name="f53" fmla="*/ f34 1 1583140"/>
              <a:gd name="f54" fmla="*/ f35 1 1255594"/>
              <a:gd name="f55" fmla="*/ f36 1 1583140"/>
              <a:gd name="f56" fmla="*/ f37 1 1255594"/>
              <a:gd name="f57" fmla="*/ f38 1 1583140"/>
              <a:gd name="f58" fmla="*/ f39 1 1255594"/>
              <a:gd name="f59" fmla="*/ f40 1 1583140"/>
              <a:gd name="f60" fmla="*/ f41 1 1255594"/>
              <a:gd name="f61" fmla="*/ f42 1 1583140"/>
              <a:gd name="f62" fmla="*/ f43 1 1255594"/>
              <a:gd name="f63" fmla="*/ f44 1 1583140"/>
              <a:gd name="f64" fmla="*/ f45 1 1255594"/>
              <a:gd name="f65" fmla="*/ f46 1 1583140"/>
              <a:gd name="f66" fmla="*/ f47 1 1255594"/>
              <a:gd name="f67" fmla="*/ f48 1 1583140"/>
              <a:gd name="f68" fmla="*/ f49 1 1255594"/>
              <a:gd name="f69" fmla="*/ f50 1 1583140"/>
              <a:gd name="f70" fmla="*/ f51 1 1255594"/>
              <a:gd name="f71" fmla="*/ f25 1 f32"/>
              <a:gd name="f72" fmla="*/ f26 1 f32"/>
              <a:gd name="f73" fmla="*/ f25 1 f33"/>
              <a:gd name="f74" fmla="*/ f27 1 f33"/>
              <a:gd name="f75" fmla="*/ f53 1 f32"/>
              <a:gd name="f76" fmla="*/ f54 1 f33"/>
              <a:gd name="f77" fmla="*/ f55 1 f32"/>
              <a:gd name="f78" fmla="*/ f56 1 f33"/>
              <a:gd name="f79" fmla="*/ f57 1 f32"/>
              <a:gd name="f80" fmla="*/ f58 1 f33"/>
              <a:gd name="f81" fmla="*/ f59 1 f32"/>
              <a:gd name="f82" fmla="*/ f60 1 f33"/>
              <a:gd name="f83" fmla="*/ f61 1 f32"/>
              <a:gd name="f84" fmla="*/ f62 1 f33"/>
              <a:gd name="f85" fmla="*/ f63 1 f32"/>
              <a:gd name="f86" fmla="*/ f64 1 f33"/>
              <a:gd name="f87" fmla="*/ f65 1 f32"/>
              <a:gd name="f88" fmla="*/ f66 1 f33"/>
              <a:gd name="f89" fmla="*/ f67 1 f32"/>
              <a:gd name="f90" fmla="*/ f68 1 f33"/>
              <a:gd name="f91" fmla="*/ f69 1 f32"/>
              <a:gd name="f92" fmla="*/ f70 1 f33"/>
              <a:gd name="f93" fmla="*/ f71 f23 1"/>
              <a:gd name="f94" fmla="*/ f72 f23 1"/>
              <a:gd name="f95" fmla="*/ f74 f24 1"/>
              <a:gd name="f96" fmla="*/ f73 f24 1"/>
              <a:gd name="f97" fmla="*/ f75 f23 1"/>
              <a:gd name="f98" fmla="*/ f76 f24 1"/>
              <a:gd name="f99" fmla="*/ f77 f23 1"/>
              <a:gd name="f100" fmla="*/ f78 f24 1"/>
              <a:gd name="f101" fmla="*/ f79 f23 1"/>
              <a:gd name="f102" fmla="*/ f80 f24 1"/>
              <a:gd name="f103" fmla="*/ f81 f23 1"/>
              <a:gd name="f104" fmla="*/ f82 f24 1"/>
              <a:gd name="f105" fmla="*/ f83 f23 1"/>
              <a:gd name="f106" fmla="*/ f84 f24 1"/>
              <a:gd name="f107" fmla="*/ f85 f23 1"/>
              <a:gd name="f108" fmla="*/ f86 f24 1"/>
              <a:gd name="f109" fmla="*/ f87 f23 1"/>
              <a:gd name="f110" fmla="*/ f88 f24 1"/>
              <a:gd name="f111" fmla="*/ f89 f23 1"/>
              <a:gd name="f112" fmla="*/ f90 f24 1"/>
              <a:gd name="f113" fmla="*/ f91 f23 1"/>
              <a:gd name="f114" fmla="*/ f9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97" y="f98"/>
              </a:cxn>
              <a:cxn ang="f52">
                <a:pos x="f99" y="f100"/>
              </a:cxn>
              <a:cxn ang="f52">
                <a:pos x="f101" y="f102"/>
              </a:cxn>
              <a:cxn ang="f52">
                <a:pos x="f103" y="f104"/>
              </a:cxn>
              <a:cxn ang="f52">
                <a:pos x="f105" y="f106"/>
              </a:cxn>
              <a:cxn ang="f52">
                <a:pos x="f107" y="f108"/>
              </a:cxn>
              <a:cxn ang="f52">
                <a:pos x="f109" y="f110"/>
              </a:cxn>
              <a:cxn ang="f52">
                <a:pos x="f111" y="f112"/>
              </a:cxn>
              <a:cxn ang="f52">
                <a:pos x="f113" y="f114"/>
              </a:cxn>
              <a:cxn ang="f52">
                <a:pos x="f97" y="f98"/>
              </a:cxn>
            </a:cxnLst>
            <a:rect l="f93" t="f96" r="f94" b="f95"/>
            <a:pathLst>
              <a:path w="1583140" h="1255594">
                <a:moveTo>
                  <a:pt x="f8" y="f5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5" y="f17"/>
                </a:lnTo>
                <a:lnTo>
                  <a:pt x="f18" y="f7"/>
                </a:lnTo>
                <a:lnTo>
                  <a:pt x="f19" y="f20"/>
                </a:lnTo>
                <a:lnTo>
                  <a:pt x="f6" y="f21"/>
                </a:lnTo>
                <a:lnTo>
                  <a:pt x="f8" y="f5"/>
                </a:lnTo>
                <a:close/>
              </a:path>
            </a:pathLst>
          </a:custGeom>
          <a:solidFill>
            <a:srgbClr val="008000">
              <a:alpha val="50196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" name="Frihåndsform 14"/>
          <p:cNvSpPr/>
          <p:nvPr/>
        </p:nvSpPr>
        <p:spPr>
          <a:xfrm>
            <a:off x="4640241" y="2811441"/>
            <a:ext cx="2101757" cy="13374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01755"/>
              <a:gd name="f7" fmla="val 1337480"/>
              <a:gd name="f8" fmla="val 1296537"/>
              <a:gd name="f9" fmla="val 300251"/>
              <a:gd name="f10" fmla="val 996286"/>
              <a:gd name="f11" fmla="val 1351128"/>
              <a:gd name="f12" fmla="val 395785"/>
              <a:gd name="f13" fmla="val 1978925"/>
              <a:gd name="f14" fmla="val 245660"/>
              <a:gd name="f15" fmla="val 1705970"/>
              <a:gd name="f16" fmla="val 614149"/>
              <a:gd name="f17" fmla="val 1392071"/>
              <a:gd name="f18" fmla="val 900752"/>
              <a:gd name="f19" fmla="val 968991"/>
              <a:gd name="f20" fmla="val 1241946"/>
              <a:gd name="f21" fmla="val 750627"/>
              <a:gd name="f22" fmla="val 109182"/>
              <a:gd name="f23" fmla="+- 0 0 -90"/>
              <a:gd name="f24" fmla="*/ f3 1 2101755"/>
              <a:gd name="f25" fmla="*/ f4 1 1337480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2101755"/>
              <a:gd name="f34" fmla="*/ f30 1 1337480"/>
              <a:gd name="f35" fmla="*/ 0 f31 1"/>
              <a:gd name="f36" fmla="*/ 1296537 f30 1"/>
              <a:gd name="f37" fmla="*/ 300251 f31 1"/>
              <a:gd name="f38" fmla="*/ 996286 f30 1"/>
              <a:gd name="f39" fmla="*/ 1351128 f31 1"/>
              <a:gd name="f40" fmla="*/ 395785 f30 1"/>
              <a:gd name="f41" fmla="*/ 2101755 f31 1"/>
              <a:gd name="f42" fmla="*/ 0 f30 1"/>
              <a:gd name="f43" fmla="*/ 1978925 f31 1"/>
              <a:gd name="f44" fmla="*/ 245660 f30 1"/>
              <a:gd name="f45" fmla="*/ 1705970 f31 1"/>
              <a:gd name="f46" fmla="*/ 614149 f30 1"/>
              <a:gd name="f47" fmla="*/ 1392071 f31 1"/>
              <a:gd name="f48" fmla="*/ 900752 f30 1"/>
              <a:gd name="f49" fmla="*/ 968991 f31 1"/>
              <a:gd name="f50" fmla="*/ 1241946 f30 1"/>
              <a:gd name="f51" fmla="*/ 750627 f31 1"/>
              <a:gd name="f52" fmla="*/ 1337480 f30 1"/>
              <a:gd name="f53" fmla="*/ 109182 f31 1"/>
              <a:gd name="f54" fmla="+- f32 0 f1"/>
              <a:gd name="f55" fmla="*/ f35 1 2101755"/>
              <a:gd name="f56" fmla="*/ f36 1 1337480"/>
              <a:gd name="f57" fmla="*/ f37 1 2101755"/>
              <a:gd name="f58" fmla="*/ f38 1 1337480"/>
              <a:gd name="f59" fmla="*/ f39 1 2101755"/>
              <a:gd name="f60" fmla="*/ f40 1 1337480"/>
              <a:gd name="f61" fmla="*/ f41 1 2101755"/>
              <a:gd name="f62" fmla="*/ f42 1 1337480"/>
              <a:gd name="f63" fmla="*/ f43 1 2101755"/>
              <a:gd name="f64" fmla="*/ f44 1 1337480"/>
              <a:gd name="f65" fmla="*/ f45 1 2101755"/>
              <a:gd name="f66" fmla="*/ f46 1 1337480"/>
              <a:gd name="f67" fmla="*/ f47 1 2101755"/>
              <a:gd name="f68" fmla="*/ f48 1 1337480"/>
              <a:gd name="f69" fmla="*/ f49 1 2101755"/>
              <a:gd name="f70" fmla="*/ f50 1 1337480"/>
              <a:gd name="f71" fmla="*/ f51 1 2101755"/>
              <a:gd name="f72" fmla="*/ f52 1 1337480"/>
              <a:gd name="f73" fmla="*/ f53 1 2101755"/>
              <a:gd name="f74" fmla="*/ f26 1 f33"/>
              <a:gd name="f75" fmla="*/ f27 1 f33"/>
              <a:gd name="f76" fmla="*/ f26 1 f34"/>
              <a:gd name="f77" fmla="*/ f28 1 f34"/>
              <a:gd name="f78" fmla="*/ f55 1 f33"/>
              <a:gd name="f79" fmla="*/ f56 1 f34"/>
              <a:gd name="f80" fmla="*/ f57 1 f33"/>
              <a:gd name="f81" fmla="*/ f58 1 f34"/>
              <a:gd name="f82" fmla="*/ f59 1 f33"/>
              <a:gd name="f83" fmla="*/ f60 1 f34"/>
              <a:gd name="f84" fmla="*/ f61 1 f33"/>
              <a:gd name="f85" fmla="*/ f62 1 f34"/>
              <a:gd name="f86" fmla="*/ f63 1 f33"/>
              <a:gd name="f87" fmla="*/ f64 1 f34"/>
              <a:gd name="f88" fmla="*/ f65 1 f33"/>
              <a:gd name="f89" fmla="*/ f66 1 f34"/>
              <a:gd name="f90" fmla="*/ f67 1 f33"/>
              <a:gd name="f91" fmla="*/ f68 1 f34"/>
              <a:gd name="f92" fmla="*/ f69 1 f33"/>
              <a:gd name="f93" fmla="*/ f70 1 f34"/>
              <a:gd name="f94" fmla="*/ f71 1 f33"/>
              <a:gd name="f95" fmla="*/ f72 1 f34"/>
              <a:gd name="f96" fmla="*/ f73 1 f33"/>
              <a:gd name="f97" fmla="*/ f74 f24 1"/>
              <a:gd name="f98" fmla="*/ f75 f24 1"/>
              <a:gd name="f99" fmla="*/ f77 f25 1"/>
              <a:gd name="f100" fmla="*/ f76 f25 1"/>
              <a:gd name="f101" fmla="*/ f78 f24 1"/>
              <a:gd name="f102" fmla="*/ f79 f25 1"/>
              <a:gd name="f103" fmla="*/ f80 f24 1"/>
              <a:gd name="f104" fmla="*/ f81 f25 1"/>
              <a:gd name="f105" fmla="*/ f82 f24 1"/>
              <a:gd name="f106" fmla="*/ f83 f25 1"/>
              <a:gd name="f107" fmla="*/ f84 f24 1"/>
              <a:gd name="f108" fmla="*/ f85 f25 1"/>
              <a:gd name="f109" fmla="*/ f86 f24 1"/>
              <a:gd name="f110" fmla="*/ f87 f25 1"/>
              <a:gd name="f111" fmla="*/ f88 f24 1"/>
              <a:gd name="f112" fmla="*/ f89 f25 1"/>
              <a:gd name="f113" fmla="*/ f90 f24 1"/>
              <a:gd name="f114" fmla="*/ f91 f25 1"/>
              <a:gd name="f115" fmla="*/ f92 f24 1"/>
              <a:gd name="f116" fmla="*/ f93 f25 1"/>
              <a:gd name="f117" fmla="*/ f94 f24 1"/>
              <a:gd name="f118" fmla="*/ f95 f25 1"/>
              <a:gd name="f119" fmla="*/ f96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101" y="f102"/>
              </a:cxn>
              <a:cxn ang="f54">
                <a:pos x="f103" y="f104"/>
              </a:cxn>
              <a:cxn ang="f54">
                <a:pos x="f105" y="f106"/>
              </a:cxn>
              <a:cxn ang="f54">
                <a:pos x="f107" y="f108"/>
              </a:cxn>
              <a:cxn ang="f54">
                <a:pos x="f109" y="f110"/>
              </a:cxn>
              <a:cxn ang="f54">
                <a:pos x="f111" y="f112"/>
              </a:cxn>
              <a:cxn ang="f54">
                <a:pos x="f113" y="f114"/>
              </a:cxn>
              <a:cxn ang="f54">
                <a:pos x="f115" y="f116"/>
              </a:cxn>
              <a:cxn ang="f54">
                <a:pos x="f117" y="f118"/>
              </a:cxn>
              <a:cxn ang="f54">
                <a:pos x="f119" y="f116"/>
              </a:cxn>
            </a:cxnLst>
            <a:rect l="f97" t="f100" r="f98" b="f99"/>
            <a:pathLst>
              <a:path w="2101755" h="1337480">
                <a:moveTo>
                  <a:pt x="f5" y="f8"/>
                </a:moveTo>
                <a:lnTo>
                  <a:pt x="f9" y="f10"/>
                </a:lnTo>
                <a:lnTo>
                  <a:pt x="f11" y="f12"/>
                </a:lnTo>
                <a:lnTo>
                  <a:pt x="f6" y="f5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7"/>
                </a:lnTo>
                <a:lnTo>
                  <a:pt x="f22" y="f20"/>
                </a:ln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Frihåndsform 15"/>
          <p:cNvSpPr/>
          <p:nvPr/>
        </p:nvSpPr>
        <p:spPr>
          <a:xfrm>
            <a:off x="5704767" y="2893326"/>
            <a:ext cx="1569494" cy="18970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69493"/>
              <a:gd name="f7" fmla="val 1897039"/>
              <a:gd name="f8" fmla="val 1351129"/>
              <a:gd name="f9" fmla="val 1514902"/>
              <a:gd name="f10" fmla="val 532263"/>
              <a:gd name="f11" fmla="val 750627"/>
              <a:gd name="f12" fmla="val 1064526"/>
              <a:gd name="f13" fmla="val 1187356"/>
              <a:gd name="f14" fmla="val 1037230"/>
              <a:gd name="f15" fmla="val 1719618"/>
              <a:gd name="f16" fmla="val 614149"/>
              <a:gd name="f17" fmla="val 218364"/>
              <a:gd name="f18" fmla="val 1446663"/>
              <a:gd name="f19" fmla="val 1337481"/>
              <a:gd name="f20" fmla="val 368490"/>
              <a:gd name="f21" fmla="val 928048"/>
              <a:gd name="f22" fmla="val 641445"/>
              <a:gd name="f23" fmla="val 668741"/>
              <a:gd name="f24" fmla="val 1105469"/>
              <a:gd name="f25" fmla="val 354842"/>
              <a:gd name="f26" fmla="+- 0 0 -90"/>
              <a:gd name="f27" fmla="*/ f3 1 1569493"/>
              <a:gd name="f28" fmla="*/ f4 1 1897039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1569493"/>
              <a:gd name="f37" fmla="*/ f33 1 1897039"/>
              <a:gd name="f38" fmla="*/ 1351129 f34 1"/>
              <a:gd name="f39" fmla="*/ 0 f33 1"/>
              <a:gd name="f40" fmla="*/ 1514902 f34 1"/>
              <a:gd name="f41" fmla="*/ 532263 f33 1"/>
              <a:gd name="f42" fmla="*/ 1569493 f34 1"/>
              <a:gd name="f43" fmla="*/ 750627 f33 1"/>
              <a:gd name="f44" fmla="*/ 1064526 f34 1"/>
              <a:gd name="f45" fmla="*/ 1187356 f33 1"/>
              <a:gd name="f46" fmla="*/ 1037230 f34 1"/>
              <a:gd name="f47" fmla="*/ 1719618 f33 1"/>
              <a:gd name="f48" fmla="*/ 614149 f34 1"/>
              <a:gd name="f49" fmla="*/ 1897039 f33 1"/>
              <a:gd name="f50" fmla="*/ 218364 f34 1"/>
              <a:gd name="f51" fmla="*/ 1446663 f33 1"/>
              <a:gd name="f52" fmla="*/ 0 f34 1"/>
              <a:gd name="f53" fmla="*/ 1337481 f33 1"/>
              <a:gd name="f54" fmla="*/ 368490 f34 1"/>
              <a:gd name="f55" fmla="*/ 928048 f33 1"/>
              <a:gd name="f56" fmla="*/ 641445 f34 1"/>
              <a:gd name="f57" fmla="*/ 668741 f33 1"/>
              <a:gd name="f58" fmla="*/ 1105469 f34 1"/>
              <a:gd name="f59" fmla="*/ 354842 f33 1"/>
              <a:gd name="f60" fmla="+- f35 0 f1"/>
              <a:gd name="f61" fmla="*/ f38 1 1569493"/>
              <a:gd name="f62" fmla="*/ f39 1 1897039"/>
              <a:gd name="f63" fmla="*/ f40 1 1569493"/>
              <a:gd name="f64" fmla="*/ f41 1 1897039"/>
              <a:gd name="f65" fmla="*/ f42 1 1569493"/>
              <a:gd name="f66" fmla="*/ f43 1 1897039"/>
              <a:gd name="f67" fmla="*/ f44 1 1569493"/>
              <a:gd name="f68" fmla="*/ f45 1 1897039"/>
              <a:gd name="f69" fmla="*/ f46 1 1569493"/>
              <a:gd name="f70" fmla="*/ f47 1 1897039"/>
              <a:gd name="f71" fmla="*/ f48 1 1569493"/>
              <a:gd name="f72" fmla="*/ f49 1 1897039"/>
              <a:gd name="f73" fmla="*/ f50 1 1569493"/>
              <a:gd name="f74" fmla="*/ f51 1 1897039"/>
              <a:gd name="f75" fmla="*/ f52 1 1569493"/>
              <a:gd name="f76" fmla="*/ f53 1 1897039"/>
              <a:gd name="f77" fmla="*/ f54 1 1569493"/>
              <a:gd name="f78" fmla="*/ f55 1 1897039"/>
              <a:gd name="f79" fmla="*/ f56 1 1569493"/>
              <a:gd name="f80" fmla="*/ f57 1 1897039"/>
              <a:gd name="f81" fmla="*/ f58 1 1569493"/>
              <a:gd name="f82" fmla="*/ f59 1 1897039"/>
              <a:gd name="f83" fmla="*/ f29 1 f36"/>
              <a:gd name="f84" fmla="*/ f30 1 f36"/>
              <a:gd name="f85" fmla="*/ f29 1 f37"/>
              <a:gd name="f86" fmla="*/ f31 1 f37"/>
              <a:gd name="f87" fmla="*/ f61 1 f36"/>
              <a:gd name="f88" fmla="*/ f62 1 f37"/>
              <a:gd name="f89" fmla="*/ f63 1 f36"/>
              <a:gd name="f90" fmla="*/ f64 1 f37"/>
              <a:gd name="f91" fmla="*/ f65 1 f36"/>
              <a:gd name="f92" fmla="*/ f66 1 f37"/>
              <a:gd name="f93" fmla="*/ f67 1 f36"/>
              <a:gd name="f94" fmla="*/ f68 1 f37"/>
              <a:gd name="f95" fmla="*/ f69 1 f36"/>
              <a:gd name="f96" fmla="*/ f70 1 f37"/>
              <a:gd name="f97" fmla="*/ f71 1 f36"/>
              <a:gd name="f98" fmla="*/ f72 1 f37"/>
              <a:gd name="f99" fmla="*/ f73 1 f36"/>
              <a:gd name="f100" fmla="*/ f74 1 f37"/>
              <a:gd name="f101" fmla="*/ f75 1 f36"/>
              <a:gd name="f102" fmla="*/ f76 1 f37"/>
              <a:gd name="f103" fmla="*/ f77 1 f36"/>
              <a:gd name="f104" fmla="*/ f78 1 f37"/>
              <a:gd name="f105" fmla="*/ f79 1 f36"/>
              <a:gd name="f106" fmla="*/ f80 1 f37"/>
              <a:gd name="f107" fmla="*/ f81 1 f36"/>
              <a:gd name="f108" fmla="*/ f82 1 f37"/>
              <a:gd name="f109" fmla="*/ f83 f27 1"/>
              <a:gd name="f110" fmla="*/ f84 f27 1"/>
              <a:gd name="f111" fmla="*/ f86 f28 1"/>
              <a:gd name="f112" fmla="*/ f85 f28 1"/>
              <a:gd name="f113" fmla="*/ f87 f27 1"/>
              <a:gd name="f114" fmla="*/ f88 f28 1"/>
              <a:gd name="f115" fmla="*/ f89 f27 1"/>
              <a:gd name="f116" fmla="*/ f90 f28 1"/>
              <a:gd name="f117" fmla="*/ f91 f27 1"/>
              <a:gd name="f118" fmla="*/ f92 f28 1"/>
              <a:gd name="f119" fmla="*/ f93 f27 1"/>
              <a:gd name="f120" fmla="*/ f94 f28 1"/>
              <a:gd name="f121" fmla="*/ f95 f27 1"/>
              <a:gd name="f122" fmla="*/ f96 f28 1"/>
              <a:gd name="f123" fmla="*/ f97 f27 1"/>
              <a:gd name="f124" fmla="*/ f98 f28 1"/>
              <a:gd name="f125" fmla="*/ f99 f27 1"/>
              <a:gd name="f126" fmla="*/ f100 f28 1"/>
              <a:gd name="f127" fmla="*/ f101 f27 1"/>
              <a:gd name="f128" fmla="*/ f102 f28 1"/>
              <a:gd name="f129" fmla="*/ f103 f27 1"/>
              <a:gd name="f130" fmla="*/ f104 f28 1"/>
              <a:gd name="f131" fmla="*/ f105 f27 1"/>
              <a:gd name="f132" fmla="*/ f106 f28 1"/>
              <a:gd name="f133" fmla="*/ f107 f27 1"/>
              <a:gd name="f134" fmla="*/ f10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0">
                <a:pos x="f113" y="f114"/>
              </a:cxn>
              <a:cxn ang="f60">
                <a:pos x="f115" y="f116"/>
              </a:cxn>
              <a:cxn ang="f60">
                <a:pos x="f117" y="f118"/>
              </a:cxn>
              <a:cxn ang="f60">
                <a:pos x="f119" y="f120"/>
              </a:cxn>
              <a:cxn ang="f60">
                <a:pos x="f121" y="f122"/>
              </a:cxn>
              <a:cxn ang="f60">
                <a:pos x="f123" y="f124"/>
              </a:cxn>
              <a:cxn ang="f60">
                <a:pos x="f125" y="f126"/>
              </a:cxn>
              <a:cxn ang="f60">
                <a:pos x="f127" y="f128"/>
              </a:cxn>
              <a:cxn ang="f60">
                <a:pos x="f129" y="f130"/>
              </a:cxn>
              <a:cxn ang="f60">
                <a:pos x="f131" y="f132"/>
              </a:cxn>
              <a:cxn ang="f60">
                <a:pos x="f133" y="f134"/>
              </a:cxn>
              <a:cxn ang="f60">
                <a:pos x="f113" y="f114"/>
              </a:cxn>
            </a:cxnLst>
            <a:rect l="f109" t="f112" r="f110" b="f111"/>
            <a:pathLst>
              <a:path w="1569493" h="1897039">
                <a:moveTo>
                  <a:pt x="f8" y="f5"/>
                </a:moveTo>
                <a:lnTo>
                  <a:pt x="f9" y="f10"/>
                </a:lnTo>
                <a:lnTo>
                  <a:pt x="f6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7"/>
                </a:lnTo>
                <a:lnTo>
                  <a:pt x="f17" y="f18"/>
                </a:lnTo>
                <a:lnTo>
                  <a:pt x="f5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8" y="f5"/>
                </a:lnTo>
                <a:close/>
              </a:path>
            </a:pathLst>
          </a:custGeom>
          <a:solidFill>
            <a:srgbClr val="008000">
              <a:alpha val="50196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" name="Frihåndsform 16"/>
          <p:cNvSpPr/>
          <p:nvPr/>
        </p:nvSpPr>
        <p:spPr>
          <a:xfrm>
            <a:off x="7092278" y="2933998"/>
            <a:ext cx="559557" cy="15012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59558"/>
              <a:gd name="f7" fmla="val 1501254"/>
              <a:gd name="f8" fmla="val 13648"/>
              <a:gd name="f9" fmla="val 163773"/>
              <a:gd name="f10" fmla="val 313899"/>
              <a:gd name="f11" fmla="val 491320"/>
              <a:gd name="f12" fmla="val 300251"/>
              <a:gd name="f13" fmla="val 968991"/>
              <a:gd name="f14" fmla="val 259308"/>
              <a:gd name="f15" fmla="val 1419367"/>
              <a:gd name="f16" fmla="val 1446663"/>
              <a:gd name="f17" fmla="val 791570"/>
              <a:gd name="f18" fmla="val 409433"/>
              <a:gd name="f19" fmla="val 395785"/>
              <a:gd name="f20" fmla="val 81887"/>
              <a:gd name="f21" fmla="+- 0 0 -90"/>
              <a:gd name="f22" fmla="*/ f3 1 559558"/>
              <a:gd name="f23" fmla="*/ f4 1 1501254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559558"/>
              <a:gd name="f32" fmla="*/ f28 1 1501254"/>
              <a:gd name="f33" fmla="*/ 13648 f29 1"/>
              <a:gd name="f34" fmla="*/ 163773 f28 1"/>
              <a:gd name="f35" fmla="*/ 313899 f29 1"/>
              <a:gd name="f36" fmla="*/ 491320 f28 1"/>
              <a:gd name="f37" fmla="*/ 300251 f29 1"/>
              <a:gd name="f38" fmla="*/ 968991 f28 1"/>
              <a:gd name="f39" fmla="*/ 259308 f29 1"/>
              <a:gd name="f40" fmla="*/ 1419367 f28 1"/>
              <a:gd name="f41" fmla="*/ 1501254 f28 1"/>
              <a:gd name="f42" fmla="*/ 491320 f29 1"/>
              <a:gd name="f43" fmla="*/ 1446663 f28 1"/>
              <a:gd name="f44" fmla="*/ 559558 f29 1"/>
              <a:gd name="f45" fmla="*/ 791570 f28 1"/>
              <a:gd name="f46" fmla="*/ 409433 f29 1"/>
              <a:gd name="f47" fmla="*/ 300251 f28 1"/>
              <a:gd name="f48" fmla="*/ 395785 f29 1"/>
              <a:gd name="f49" fmla="*/ 81887 f28 1"/>
              <a:gd name="f50" fmla="*/ 0 f29 1"/>
              <a:gd name="f51" fmla="*/ 0 f28 1"/>
              <a:gd name="f52" fmla="+- f30 0 f1"/>
              <a:gd name="f53" fmla="*/ f33 1 559558"/>
              <a:gd name="f54" fmla="*/ f34 1 1501254"/>
              <a:gd name="f55" fmla="*/ f35 1 559558"/>
              <a:gd name="f56" fmla="*/ f36 1 1501254"/>
              <a:gd name="f57" fmla="*/ f37 1 559558"/>
              <a:gd name="f58" fmla="*/ f38 1 1501254"/>
              <a:gd name="f59" fmla="*/ f39 1 559558"/>
              <a:gd name="f60" fmla="*/ f40 1 1501254"/>
              <a:gd name="f61" fmla="*/ f41 1 1501254"/>
              <a:gd name="f62" fmla="*/ f42 1 559558"/>
              <a:gd name="f63" fmla="*/ f43 1 1501254"/>
              <a:gd name="f64" fmla="*/ f44 1 559558"/>
              <a:gd name="f65" fmla="*/ f45 1 1501254"/>
              <a:gd name="f66" fmla="*/ f46 1 559558"/>
              <a:gd name="f67" fmla="*/ f47 1 1501254"/>
              <a:gd name="f68" fmla="*/ f48 1 559558"/>
              <a:gd name="f69" fmla="*/ f49 1 1501254"/>
              <a:gd name="f70" fmla="*/ f50 1 559558"/>
              <a:gd name="f71" fmla="*/ f51 1 1501254"/>
              <a:gd name="f72" fmla="*/ f24 1 f31"/>
              <a:gd name="f73" fmla="*/ f25 1 f31"/>
              <a:gd name="f74" fmla="*/ f24 1 f32"/>
              <a:gd name="f75" fmla="*/ f26 1 f32"/>
              <a:gd name="f76" fmla="*/ f53 1 f31"/>
              <a:gd name="f77" fmla="*/ f54 1 f32"/>
              <a:gd name="f78" fmla="*/ f55 1 f31"/>
              <a:gd name="f79" fmla="*/ f56 1 f32"/>
              <a:gd name="f80" fmla="*/ f57 1 f31"/>
              <a:gd name="f81" fmla="*/ f58 1 f32"/>
              <a:gd name="f82" fmla="*/ f59 1 f31"/>
              <a:gd name="f83" fmla="*/ f60 1 f32"/>
              <a:gd name="f84" fmla="*/ f61 1 f32"/>
              <a:gd name="f85" fmla="*/ f62 1 f31"/>
              <a:gd name="f86" fmla="*/ f63 1 f32"/>
              <a:gd name="f87" fmla="*/ f64 1 f31"/>
              <a:gd name="f88" fmla="*/ f65 1 f32"/>
              <a:gd name="f89" fmla="*/ f66 1 f31"/>
              <a:gd name="f90" fmla="*/ f67 1 f32"/>
              <a:gd name="f91" fmla="*/ f68 1 f31"/>
              <a:gd name="f92" fmla="*/ f69 1 f32"/>
              <a:gd name="f93" fmla="*/ f70 1 f31"/>
              <a:gd name="f94" fmla="*/ f71 1 f32"/>
              <a:gd name="f95" fmla="*/ f72 f22 1"/>
              <a:gd name="f96" fmla="*/ f73 f22 1"/>
              <a:gd name="f97" fmla="*/ f75 f23 1"/>
              <a:gd name="f98" fmla="*/ f74 f23 1"/>
              <a:gd name="f99" fmla="*/ f76 f22 1"/>
              <a:gd name="f100" fmla="*/ f77 f23 1"/>
              <a:gd name="f101" fmla="*/ f78 f22 1"/>
              <a:gd name="f102" fmla="*/ f79 f23 1"/>
              <a:gd name="f103" fmla="*/ f80 f22 1"/>
              <a:gd name="f104" fmla="*/ f81 f23 1"/>
              <a:gd name="f105" fmla="*/ f82 f22 1"/>
              <a:gd name="f106" fmla="*/ f83 f23 1"/>
              <a:gd name="f107" fmla="*/ f84 f23 1"/>
              <a:gd name="f108" fmla="*/ f85 f22 1"/>
              <a:gd name="f109" fmla="*/ f86 f23 1"/>
              <a:gd name="f110" fmla="*/ f87 f22 1"/>
              <a:gd name="f111" fmla="*/ f88 f23 1"/>
              <a:gd name="f112" fmla="*/ f89 f22 1"/>
              <a:gd name="f113" fmla="*/ f90 f23 1"/>
              <a:gd name="f114" fmla="*/ f91 f22 1"/>
              <a:gd name="f115" fmla="*/ f92 f23 1"/>
              <a:gd name="f116" fmla="*/ f93 f22 1"/>
              <a:gd name="f117" fmla="*/ f94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99" y="f100"/>
              </a:cxn>
              <a:cxn ang="f52">
                <a:pos x="f101" y="f102"/>
              </a:cxn>
              <a:cxn ang="f52">
                <a:pos x="f103" y="f104"/>
              </a:cxn>
              <a:cxn ang="f52">
                <a:pos x="f105" y="f106"/>
              </a:cxn>
              <a:cxn ang="f52">
                <a:pos x="f105" y="f107"/>
              </a:cxn>
              <a:cxn ang="f52">
                <a:pos x="f108" y="f109"/>
              </a:cxn>
              <a:cxn ang="f52">
                <a:pos x="f110" y="f111"/>
              </a:cxn>
              <a:cxn ang="f52">
                <a:pos x="f112" y="f113"/>
              </a:cxn>
              <a:cxn ang="f52">
                <a:pos x="f114" y="f115"/>
              </a:cxn>
              <a:cxn ang="f52">
                <a:pos x="f116" y="f117"/>
              </a:cxn>
              <a:cxn ang="f52">
                <a:pos x="f99" y="f100"/>
              </a:cxn>
            </a:cxnLst>
            <a:rect l="f95" t="f98" r="f96" b="f97"/>
            <a:pathLst>
              <a:path w="559558" h="1501254">
                <a:moveTo>
                  <a:pt x="f8" y="f9"/>
                </a:move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4" y="f7"/>
                </a:lnTo>
                <a:lnTo>
                  <a:pt x="f11" y="f16"/>
                </a:lnTo>
                <a:lnTo>
                  <a:pt x="f6" y="f17"/>
                </a:lnTo>
                <a:lnTo>
                  <a:pt x="f18" y="f12"/>
                </a:lnTo>
                <a:lnTo>
                  <a:pt x="f19" y="f20"/>
                </a:lnTo>
                <a:lnTo>
                  <a:pt x="f5" y="f5"/>
                </a:lnTo>
                <a:lnTo>
                  <a:pt x="f8" y="f9"/>
                </a:lnTo>
                <a:close/>
              </a:path>
            </a:pathLst>
          </a:custGeom>
          <a:solidFill>
            <a:srgbClr val="FF3300">
              <a:alpha val="50196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" name="Frihåndsform 17"/>
          <p:cNvSpPr/>
          <p:nvPr/>
        </p:nvSpPr>
        <p:spPr>
          <a:xfrm>
            <a:off x="6155137" y="2825084"/>
            <a:ext cx="832515" cy="8052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32514"/>
              <a:gd name="f7" fmla="val 805217"/>
              <a:gd name="f8" fmla="val 532263"/>
              <a:gd name="f9" fmla="val 300251"/>
              <a:gd name="f10" fmla="val 436728"/>
              <a:gd name="f11" fmla="val 163773"/>
              <a:gd name="f12" fmla="val 641444"/>
              <a:gd name="f13" fmla="val 791570"/>
              <a:gd name="f14" fmla="val 627797"/>
              <a:gd name="f15" fmla="val 395785"/>
              <a:gd name="f16" fmla="val 95534"/>
              <a:gd name="f17" fmla="val 668741"/>
              <a:gd name="f18" fmla="+- 0 0 -90"/>
              <a:gd name="f19" fmla="*/ f3 1 832514"/>
              <a:gd name="f20" fmla="*/ f4 1 805217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832514"/>
              <a:gd name="f29" fmla="*/ f25 1 805217"/>
              <a:gd name="f30" fmla="*/ 532263 f26 1"/>
              <a:gd name="f31" fmla="*/ 0 f25 1"/>
              <a:gd name="f32" fmla="*/ 300251 f26 1"/>
              <a:gd name="f33" fmla="*/ 436728 f25 1"/>
              <a:gd name="f34" fmla="*/ 163773 f26 1"/>
              <a:gd name="f35" fmla="*/ 641444 f25 1"/>
              <a:gd name="f36" fmla="*/ 0 f26 1"/>
              <a:gd name="f37" fmla="*/ 791570 f25 1"/>
              <a:gd name="f38" fmla="*/ 805217 f25 1"/>
              <a:gd name="f39" fmla="*/ 627797 f26 1"/>
              <a:gd name="f40" fmla="*/ 395785 f25 1"/>
              <a:gd name="f41" fmla="*/ 832514 f26 1"/>
              <a:gd name="f42" fmla="*/ 95534 f25 1"/>
              <a:gd name="f43" fmla="*/ 668741 f26 1"/>
              <a:gd name="f44" fmla="+- f27 0 f1"/>
              <a:gd name="f45" fmla="*/ f30 1 832514"/>
              <a:gd name="f46" fmla="*/ f31 1 805217"/>
              <a:gd name="f47" fmla="*/ f32 1 832514"/>
              <a:gd name="f48" fmla="*/ f33 1 805217"/>
              <a:gd name="f49" fmla="*/ f34 1 832514"/>
              <a:gd name="f50" fmla="*/ f35 1 805217"/>
              <a:gd name="f51" fmla="*/ f36 1 832514"/>
              <a:gd name="f52" fmla="*/ f37 1 805217"/>
              <a:gd name="f53" fmla="*/ f38 1 805217"/>
              <a:gd name="f54" fmla="*/ f39 1 832514"/>
              <a:gd name="f55" fmla="*/ f40 1 805217"/>
              <a:gd name="f56" fmla="*/ f41 1 832514"/>
              <a:gd name="f57" fmla="*/ f42 1 805217"/>
              <a:gd name="f58" fmla="*/ f43 1 832514"/>
              <a:gd name="f59" fmla="*/ f21 1 f28"/>
              <a:gd name="f60" fmla="*/ f22 1 f28"/>
              <a:gd name="f61" fmla="*/ f21 1 f29"/>
              <a:gd name="f62" fmla="*/ f23 1 f29"/>
              <a:gd name="f63" fmla="*/ f45 1 f28"/>
              <a:gd name="f64" fmla="*/ f46 1 f29"/>
              <a:gd name="f65" fmla="*/ f47 1 f28"/>
              <a:gd name="f66" fmla="*/ f48 1 f29"/>
              <a:gd name="f67" fmla="*/ f49 1 f28"/>
              <a:gd name="f68" fmla="*/ f50 1 f29"/>
              <a:gd name="f69" fmla="*/ f51 1 f28"/>
              <a:gd name="f70" fmla="*/ f52 1 f29"/>
              <a:gd name="f71" fmla="*/ f53 1 f29"/>
              <a:gd name="f72" fmla="*/ f54 1 f28"/>
              <a:gd name="f73" fmla="*/ f55 1 f29"/>
              <a:gd name="f74" fmla="*/ f56 1 f28"/>
              <a:gd name="f75" fmla="*/ f57 1 f29"/>
              <a:gd name="f76" fmla="*/ f58 1 f28"/>
              <a:gd name="f77" fmla="*/ f59 f19 1"/>
              <a:gd name="f78" fmla="*/ f60 f19 1"/>
              <a:gd name="f79" fmla="*/ f62 f20 1"/>
              <a:gd name="f80" fmla="*/ f61 f20 1"/>
              <a:gd name="f81" fmla="*/ f63 f19 1"/>
              <a:gd name="f82" fmla="*/ f64 f20 1"/>
              <a:gd name="f83" fmla="*/ f65 f19 1"/>
              <a:gd name="f84" fmla="*/ f66 f20 1"/>
              <a:gd name="f85" fmla="*/ f67 f19 1"/>
              <a:gd name="f86" fmla="*/ f68 f20 1"/>
              <a:gd name="f87" fmla="*/ f69 f19 1"/>
              <a:gd name="f88" fmla="*/ f70 f20 1"/>
              <a:gd name="f89" fmla="*/ f71 f20 1"/>
              <a:gd name="f90" fmla="*/ f72 f19 1"/>
              <a:gd name="f91" fmla="*/ f73 f20 1"/>
              <a:gd name="f92" fmla="*/ f74 f19 1"/>
              <a:gd name="f93" fmla="*/ f75 f20 1"/>
              <a:gd name="f94" fmla="*/ f76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81" y="f82"/>
              </a:cxn>
              <a:cxn ang="f44">
                <a:pos x="f83" y="f84"/>
              </a:cxn>
              <a:cxn ang="f44">
                <a:pos x="f85" y="f86"/>
              </a:cxn>
              <a:cxn ang="f44">
                <a:pos x="f87" y="f88"/>
              </a:cxn>
              <a:cxn ang="f44">
                <a:pos x="f85" y="f89"/>
              </a:cxn>
              <a:cxn ang="f44">
                <a:pos x="f90" y="f91"/>
              </a:cxn>
              <a:cxn ang="f44">
                <a:pos x="f92" y="f93"/>
              </a:cxn>
              <a:cxn ang="f44">
                <a:pos x="f94" y="f82"/>
              </a:cxn>
              <a:cxn ang="f44">
                <a:pos x="f81" y="f82"/>
              </a:cxn>
            </a:cxnLst>
            <a:rect l="f77" t="f80" r="f78" b="f79"/>
            <a:pathLst>
              <a:path w="832514" h="805217">
                <a:moveTo>
                  <a:pt x="f8" y="f5"/>
                </a:moveTo>
                <a:lnTo>
                  <a:pt x="f9" y="f10"/>
                </a:lnTo>
                <a:lnTo>
                  <a:pt x="f11" y="f12"/>
                </a:lnTo>
                <a:lnTo>
                  <a:pt x="f5" y="f13"/>
                </a:lnTo>
                <a:lnTo>
                  <a:pt x="f11" y="f7"/>
                </a:lnTo>
                <a:lnTo>
                  <a:pt x="f14" y="f15"/>
                </a:lnTo>
                <a:lnTo>
                  <a:pt x="f6" y="f16"/>
                </a:lnTo>
                <a:lnTo>
                  <a:pt x="f17" y="f5"/>
                </a:lnTo>
                <a:lnTo>
                  <a:pt x="f8" y="f5"/>
                </a:lnTo>
                <a:close/>
              </a:path>
            </a:pathLst>
          </a:custGeom>
          <a:solidFill>
            <a:srgbClr val="FF3300">
              <a:alpha val="50196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" name="Frihåndsform 18"/>
          <p:cNvSpPr/>
          <p:nvPr/>
        </p:nvSpPr>
        <p:spPr>
          <a:xfrm>
            <a:off x="4858600" y="4367284"/>
            <a:ext cx="614147" cy="7779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14149"/>
              <a:gd name="f7" fmla="val 777922"/>
              <a:gd name="f8" fmla="val 40943"/>
              <a:gd name="f9" fmla="val 245660"/>
              <a:gd name="f10" fmla="val 668740"/>
              <a:gd name="f11" fmla="val 204716"/>
              <a:gd name="f12" fmla="+- 0 0 -90"/>
              <a:gd name="f13" fmla="*/ f3 1 614149"/>
              <a:gd name="f14" fmla="*/ f4 1 777922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614149"/>
              <a:gd name="f23" fmla="*/ f19 1 777922"/>
              <a:gd name="f24" fmla="*/ 0 f20 1"/>
              <a:gd name="f25" fmla="*/ 40943 f19 1"/>
              <a:gd name="f26" fmla="*/ 245660 f20 1"/>
              <a:gd name="f27" fmla="*/ 0 f19 1"/>
              <a:gd name="f28" fmla="*/ 614149 f20 1"/>
              <a:gd name="f29" fmla="*/ 668740 f19 1"/>
              <a:gd name="f30" fmla="*/ 204716 f20 1"/>
              <a:gd name="f31" fmla="*/ 777922 f19 1"/>
              <a:gd name="f32" fmla="+- f21 0 f1"/>
              <a:gd name="f33" fmla="*/ f24 1 614149"/>
              <a:gd name="f34" fmla="*/ f25 1 777922"/>
              <a:gd name="f35" fmla="*/ f26 1 614149"/>
              <a:gd name="f36" fmla="*/ f27 1 777922"/>
              <a:gd name="f37" fmla="*/ f28 1 614149"/>
              <a:gd name="f38" fmla="*/ f29 1 777922"/>
              <a:gd name="f39" fmla="*/ f30 1 614149"/>
              <a:gd name="f40" fmla="*/ f31 1 777922"/>
              <a:gd name="f41" fmla="*/ f15 1 f22"/>
              <a:gd name="f42" fmla="*/ f16 1 f22"/>
              <a:gd name="f43" fmla="*/ f15 1 f23"/>
              <a:gd name="f44" fmla="*/ f17 1 f23"/>
              <a:gd name="f45" fmla="*/ f33 1 f22"/>
              <a:gd name="f46" fmla="*/ f34 1 f23"/>
              <a:gd name="f47" fmla="*/ f35 1 f22"/>
              <a:gd name="f48" fmla="*/ f36 1 f23"/>
              <a:gd name="f49" fmla="*/ f37 1 f22"/>
              <a:gd name="f50" fmla="*/ f38 1 f23"/>
              <a:gd name="f51" fmla="*/ f39 1 f22"/>
              <a:gd name="f52" fmla="*/ f40 1 f23"/>
              <a:gd name="f53" fmla="*/ f41 f13 1"/>
              <a:gd name="f54" fmla="*/ f42 f13 1"/>
              <a:gd name="f55" fmla="*/ f44 f14 1"/>
              <a:gd name="f56" fmla="*/ f43 f14 1"/>
              <a:gd name="f57" fmla="*/ f45 f13 1"/>
              <a:gd name="f58" fmla="*/ f46 f14 1"/>
              <a:gd name="f59" fmla="*/ f47 f13 1"/>
              <a:gd name="f60" fmla="*/ f48 f14 1"/>
              <a:gd name="f61" fmla="*/ f49 f13 1"/>
              <a:gd name="f62" fmla="*/ f50 f14 1"/>
              <a:gd name="f63" fmla="*/ f51 f13 1"/>
              <a:gd name="f64" fmla="*/ f52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2"/>
              </a:cxn>
              <a:cxn ang="f32">
                <a:pos x="f63" y="f64"/>
              </a:cxn>
              <a:cxn ang="f32">
                <a:pos x="f57" y="f58"/>
              </a:cxn>
            </a:cxnLst>
            <a:rect l="f53" t="f56" r="f54" b="f55"/>
            <a:pathLst>
              <a:path w="614149" h="777922">
                <a:moveTo>
                  <a:pt x="f5" y="f8"/>
                </a:moveTo>
                <a:lnTo>
                  <a:pt x="f9" y="f5"/>
                </a:lnTo>
                <a:lnTo>
                  <a:pt x="f6" y="f10"/>
                </a:lnTo>
                <a:lnTo>
                  <a:pt x="f11" y="f7"/>
                </a:lnTo>
                <a:lnTo>
                  <a:pt x="f5" y="f8"/>
                </a:lnTo>
                <a:close/>
              </a:path>
            </a:pathLst>
          </a:custGeom>
          <a:solidFill>
            <a:srgbClr val="FF3300">
              <a:alpha val="50196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" name="TekstSylinder 19"/>
          <p:cNvSpPr txBox="1"/>
          <p:nvPr/>
        </p:nvSpPr>
        <p:spPr>
          <a:xfrm>
            <a:off x="683568" y="1907538"/>
            <a:ext cx="257935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LITE kunnskap og erfaring</a:t>
            </a:r>
          </a:p>
        </p:txBody>
      </p:sp>
      <p:sp>
        <p:nvSpPr>
          <p:cNvPr id="17" name="TekstSylinder 20"/>
          <p:cNvSpPr txBox="1"/>
          <p:nvPr/>
        </p:nvSpPr>
        <p:spPr>
          <a:xfrm>
            <a:off x="5479349" y="1916829"/>
            <a:ext cx="262103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MYE kunnskap og erfaring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2"/>
          <p:cNvGrpSpPr/>
          <p:nvPr/>
        </p:nvGrpSpPr>
        <p:grpSpPr>
          <a:xfrm>
            <a:off x="971595" y="1917030"/>
            <a:ext cx="7200808" cy="1800005"/>
            <a:chOff x="971595" y="1917030"/>
            <a:chExt cx="7200808" cy="1800005"/>
          </a:xfrm>
        </p:grpSpPr>
        <p:sp>
          <p:nvSpPr>
            <p:cNvPr id="3" name="Avrundet rektangel 3"/>
            <p:cNvSpPr/>
            <p:nvPr/>
          </p:nvSpPr>
          <p:spPr>
            <a:xfrm>
              <a:off x="971595" y="1917231"/>
              <a:ext cx="2160242" cy="1799804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92D050"/>
            </a:solidFill>
            <a:ln w="25402" cap="flat">
              <a:solidFill>
                <a:srgbClr val="BCBCBC"/>
              </a:solidFill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b-NO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rPr>
                <a:t>Stabil	</a:t>
              </a:r>
            </a:p>
          </p:txBody>
        </p:sp>
        <p:sp>
          <p:nvSpPr>
            <p:cNvPr id="4" name="Avrundet rektangel 4"/>
            <p:cNvSpPr/>
            <p:nvPr/>
          </p:nvSpPr>
          <p:spPr>
            <a:xfrm>
              <a:off x="6012161" y="1917030"/>
              <a:ext cx="2160242" cy="1799804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0000"/>
            </a:solidFill>
            <a:ln w="25402" cap="flat">
              <a:solidFill>
                <a:srgbClr val="23236F"/>
              </a:solidFill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b-NO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rPr>
                <a:t>Ustabil</a:t>
              </a:r>
            </a:p>
          </p:txBody>
        </p:sp>
        <p:sp>
          <p:nvSpPr>
            <p:cNvPr id="5" name="Avrundet rektangel 5"/>
            <p:cNvSpPr/>
            <p:nvPr/>
          </p:nvSpPr>
          <p:spPr>
            <a:xfrm>
              <a:off x="1763685" y="1917030"/>
              <a:ext cx="5472610" cy="1799804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BFBFBF"/>
            </a:solidFill>
            <a:ln w="25402" cap="flat">
              <a:solidFill>
                <a:srgbClr val="7F7F7F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b-NO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rPr>
                <a:t>Uvisst / usikker</a:t>
              </a:r>
            </a:p>
          </p:txBody>
        </p:sp>
      </p:grpSp>
      <p:grpSp>
        <p:nvGrpSpPr>
          <p:cNvPr id="6" name="Gruppe 13"/>
          <p:cNvGrpSpPr/>
          <p:nvPr/>
        </p:nvGrpSpPr>
        <p:grpSpPr>
          <a:xfrm>
            <a:off x="935796" y="4437308"/>
            <a:ext cx="7272406" cy="1799996"/>
            <a:chOff x="935796" y="4437308"/>
            <a:chExt cx="7272406" cy="1799996"/>
          </a:xfrm>
        </p:grpSpPr>
        <p:sp>
          <p:nvSpPr>
            <p:cNvPr id="7" name="Avrundet rektangel 6"/>
            <p:cNvSpPr/>
            <p:nvPr/>
          </p:nvSpPr>
          <p:spPr>
            <a:xfrm>
              <a:off x="935796" y="4437308"/>
              <a:ext cx="3600001" cy="1799996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92D050"/>
            </a:solidFill>
            <a:ln w="25402" cap="flat">
              <a:solidFill>
                <a:srgbClr val="BCBCBC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b-NO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rPr>
                <a:t>Stabil</a:t>
              </a:r>
            </a:p>
          </p:txBody>
        </p:sp>
        <p:sp>
          <p:nvSpPr>
            <p:cNvPr id="8" name="Avrundet rektangel 7"/>
            <p:cNvSpPr/>
            <p:nvPr/>
          </p:nvSpPr>
          <p:spPr>
            <a:xfrm>
              <a:off x="4608201" y="4437308"/>
              <a:ext cx="3600001" cy="1799996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0000"/>
            </a:solidFill>
            <a:ln w="25402" cap="flat">
              <a:solidFill>
                <a:srgbClr val="23236F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b-NO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rPr>
                <a:t>Ustabil</a:t>
              </a:r>
            </a:p>
          </p:txBody>
        </p:sp>
        <p:sp>
          <p:nvSpPr>
            <p:cNvPr id="9" name="Avrundet rektangel 8"/>
            <p:cNvSpPr/>
            <p:nvPr/>
          </p:nvSpPr>
          <p:spPr>
            <a:xfrm>
              <a:off x="3888284" y="4437308"/>
              <a:ext cx="1439997" cy="1799996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BFBFBF"/>
            </a:solidFill>
            <a:ln w="25402" cap="flat">
              <a:solidFill>
                <a:srgbClr val="7F7F7F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b-NO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rPr>
                <a:t>Uvisst / usikker</a:t>
              </a:r>
            </a:p>
          </p:txBody>
        </p:sp>
      </p:grpSp>
      <p:sp>
        <p:nvSpPr>
          <p:cNvPr id="10" name="TekstSylinder 10"/>
          <p:cNvSpPr txBox="1"/>
          <p:nvPr/>
        </p:nvSpPr>
        <p:spPr>
          <a:xfrm>
            <a:off x="3282321" y="1556994"/>
            <a:ext cx="257935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LITE kunnskap og erfaring</a:t>
            </a:r>
          </a:p>
        </p:txBody>
      </p:sp>
      <p:sp>
        <p:nvSpPr>
          <p:cNvPr id="11" name="TekstSylinder 11"/>
          <p:cNvSpPr txBox="1"/>
          <p:nvPr/>
        </p:nvSpPr>
        <p:spPr>
          <a:xfrm>
            <a:off x="3261481" y="4077273"/>
            <a:ext cx="262103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MYE kunnskap og erfaring</a:t>
            </a:r>
          </a:p>
        </p:txBody>
      </p:sp>
      <p:sp>
        <p:nvSpPr>
          <p:cNvPr id="12" name="Tittel 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Hvordan du bruker faregraden avhenger av din kunnskap og erfaring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arsom.no/Global/Snoskred/til_nedlasting/Faregradskala%20281113%20m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3082" y="740664"/>
            <a:ext cx="8880917" cy="59900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tel 1"/>
          <p:cNvSpPr txBox="1">
            <a:spLocks noGrp="1"/>
          </p:cNvSpPr>
          <p:nvPr>
            <p:ph type="title" idx="4294967295"/>
          </p:nvPr>
        </p:nvSpPr>
        <p:spPr>
          <a:xfrm>
            <a:off x="0" y="-243404"/>
            <a:ext cx="8229600" cy="1143000"/>
          </a:xfrm>
        </p:spPr>
        <p:txBody>
          <a:bodyPr/>
          <a:lstStyle/>
          <a:p>
            <a:pPr lvl="0"/>
            <a:r>
              <a:rPr lang="nb-NO"/>
              <a:t>Faregradsskala</a:t>
            </a:r>
          </a:p>
        </p:txBody>
      </p:sp>
      <p:sp>
        <p:nvSpPr>
          <p:cNvPr id="4" name="Avrundet rektangel 4"/>
          <p:cNvSpPr/>
          <p:nvPr/>
        </p:nvSpPr>
        <p:spPr>
          <a:xfrm>
            <a:off x="2339748" y="1196748"/>
            <a:ext cx="2304260" cy="554461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76196" cap="flat">
            <a:solidFill>
              <a:srgbClr val="666666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VALIDERING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/>
              <a:t>Bekreftelse av faregraden?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3" descr="2013-10-17 14.23.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tel 2"/>
          <p:cNvSpPr txBox="1">
            <a:spLocks noGrp="1"/>
          </p:cNvSpPr>
          <p:nvPr>
            <p:ph type="title"/>
          </p:nvPr>
        </p:nvSpPr>
        <p:spPr>
          <a:xfrm>
            <a:off x="25155" y="44622"/>
            <a:ext cx="3538737" cy="1440161"/>
          </a:xfrm>
        </p:spPr>
        <p:txBody>
          <a:bodyPr>
            <a:normAutofit/>
          </a:bodyPr>
          <a:lstStyle/>
          <a:p>
            <a:pPr lvl="0"/>
            <a:r>
              <a:rPr lang="nb-NO" sz="2500"/>
              <a:t>Vår varslingsregion med </a:t>
            </a:r>
            <a:r>
              <a:rPr lang="nb-NO" sz="2500" u="sng"/>
              <a:t>jevne, objektive </a:t>
            </a:r>
            <a:r>
              <a:rPr lang="nb-NO" sz="2500"/>
              <a:t>observasjoner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3" descr="2013-10-17 14.23.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Frihåndsform 5"/>
          <p:cNvSpPr/>
          <p:nvPr/>
        </p:nvSpPr>
        <p:spPr>
          <a:xfrm>
            <a:off x="4795287" y="1031360"/>
            <a:ext cx="3306726" cy="520994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306725"/>
              <a:gd name="f7" fmla="val 5209954"/>
              <a:gd name="f8" fmla="val 1860697"/>
              <a:gd name="f9" fmla="val 31898"/>
              <a:gd name="f10" fmla="val 1775637"/>
              <a:gd name="f11" fmla="val 446568"/>
              <a:gd name="f12" fmla="val 1977656"/>
              <a:gd name="f13" fmla="val 1031358"/>
              <a:gd name="f14" fmla="val 2381693"/>
              <a:gd name="f15" fmla="val 1818168"/>
              <a:gd name="f16" fmla="val 2073349"/>
              <a:gd name="f17" fmla="val 2445489"/>
              <a:gd name="f18" fmla="val 1573618"/>
              <a:gd name="f19" fmla="val 2977116"/>
              <a:gd name="f20" fmla="val 202018"/>
              <a:gd name="f21" fmla="val 4412512"/>
              <a:gd name="f22" fmla="val 5103628"/>
              <a:gd name="f23" fmla="val 2434856"/>
              <a:gd name="f24" fmla="val 2764465"/>
              <a:gd name="f25" fmla="val 4508205"/>
              <a:gd name="f26" fmla="val 2881423"/>
              <a:gd name="f27" fmla="val 3423684"/>
              <a:gd name="f28" fmla="val 3211032"/>
              <a:gd name="f29" fmla="val 2286000"/>
              <a:gd name="f30" fmla="val 1765005"/>
              <a:gd name="f31" fmla="val 3179135"/>
              <a:gd name="f32" fmla="val 765544"/>
              <a:gd name="f33" fmla="val 2477386"/>
              <a:gd name="f34" fmla="+- 0 0 -90"/>
              <a:gd name="f35" fmla="*/ f3 1 3306725"/>
              <a:gd name="f36" fmla="*/ f4 1 5209954"/>
              <a:gd name="f37" fmla="val f5"/>
              <a:gd name="f38" fmla="val f6"/>
              <a:gd name="f39" fmla="val f7"/>
              <a:gd name="f40" fmla="*/ f34 f0 1"/>
              <a:gd name="f41" fmla="+- f39 0 f37"/>
              <a:gd name="f42" fmla="+- f38 0 f37"/>
              <a:gd name="f43" fmla="*/ f40 1 f2"/>
              <a:gd name="f44" fmla="*/ f42 1 3306725"/>
              <a:gd name="f45" fmla="*/ f41 1 5209954"/>
              <a:gd name="f46" fmla="*/ 1860697 f42 1"/>
              <a:gd name="f47" fmla="*/ 31898 f41 1"/>
              <a:gd name="f48" fmla="*/ 1775637 f42 1"/>
              <a:gd name="f49" fmla="*/ 446568 f41 1"/>
              <a:gd name="f50" fmla="*/ 1977656 f42 1"/>
              <a:gd name="f51" fmla="*/ 1031358 f41 1"/>
              <a:gd name="f52" fmla="*/ 2381693 f42 1"/>
              <a:gd name="f53" fmla="*/ 1818168 f41 1"/>
              <a:gd name="f54" fmla="*/ 2073349 f42 1"/>
              <a:gd name="f55" fmla="*/ 2445489 f41 1"/>
              <a:gd name="f56" fmla="*/ 1573618 f42 1"/>
              <a:gd name="f57" fmla="*/ 2977116 f41 1"/>
              <a:gd name="f58" fmla="*/ 202018 f42 1"/>
              <a:gd name="f59" fmla="*/ 4412512 f41 1"/>
              <a:gd name="f60" fmla="*/ 0 f42 1"/>
              <a:gd name="f61" fmla="*/ 5103628 f41 1"/>
              <a:gd name="f62" fmla="*/ 2434856 f42 1"/>
              <a:gd name="f63" fmla="*/ 5209954 f41 1"/>
              <a:gd name="f64" fmla="*/ 2764465 f42 1"/>
              <a:gd name="f65" fmla="*/ 4508205 f41 1"/>
              <a:gd name="f66" fmla="*/ 2881423 f42 1"/>
              <a:gd name="f67" fmla="*/ 3423684 f41 1"/>
              <a:gd name="f68" fmla="*/ 3211032 f42 1"/>
              <a:gd name="f69" fmla="*/ 2286000 f41 1"/>
              <a:gd name="f70" fmla="*/ 3306725 f42 1"/>
              <a:gd name="f71" fmla="*/ 1765005 f41 1"/>
              <a:gd name="f72" fmla="*/ 3179135 f42 1"/>
              <a:gd name="f73" fmla="*/ 765544 f41 1"/>
              <a:gd name="f74" fmla="*/ 2477386 f42 1"/>
              <a:gd name="f75" fmla="*/ 0 f41 1"/>
              <a:gd name="f76" fmla="+- f43 0 f1"/>
              <a:gd name="f77" fmla="*/ f46 1 3306725"/>
              <a:gd name="f78" fmla="*/ f47 1 5209954"/>
              <a:gd name="f79" fmla="*/ f48 1 3306725"/>
              <a:gd name="f80" fmla="*/ f49 1 5209954"/>
              <a:gd name="f81" fmla="*/ f50 1 3306725"/>
              <a:gd name="f82" fmla="*/ f51 1 5209954"/>
              <a:gd name="f83" fmla="*/ f52 1 3306725"/>
              <a:gd name="f84" fmla="*/ f53 1 5209954"/>
              <a:gd name="f85" fmla="*/ f54 1 3306725"/>
              <a:gd name="f86" fmla="*/ f55 1 5209954"/>
              <a:gd name="f87" fmla="*/ f56 1 3306725"/>
              <a:gd name="f88" fmla="*/ f57 1 5209954"/>
              <a:gd name="f89" fmla="*/ f58 1 3306725"/>
              <a:gd name="f90" fmla="*/ f59 1 5209954"/>
              <a:gd name="f91" fmla="*/ f60 1 3306725"/>
              <a:gd name="f92" fmla="*/ f61 1 5209954"/>
              <a:gd name="f93" fmla="*/ f62 1 3306725"/>
              <a:gd name="f94" fmla="*/ f63 1 5209954"/>
              <a:gd name="f95" fmla="*/ f64 1 3306725"/>
              <a:gd name="f96" fmla="*/ f65 1 5209954"/>
              <a:gd name="f97" fmla="*/ f66 1 3306725"/>
              <a:gd name="f98" fmla="*/ f67 1 5209954"/>
              <a:gd name="f99" fmla="*/ f68 1 3306725"/>
              <a:gd name="f100" fmla="*/ f69 1 5209954"/>
              <a:gd name="f101" fmla="*/ f70 1 3306725"/>
              <a:gd name="f102" fmla="*/ f71 1 5209954"/>
              <a:gd name="f103" fmla="*/ f72 1 3306725"/>
              <a:gd name="f104" fmla="*/ f73 1 5209954"/>
              <a:gd name="f105" fmla="*/ f74 1 3306725"/>
              <a:gd name="f106" fmla="*/ f75 1 5209954"/>
              <a:gd name="f107" fmla="*/ f37 1 f44"/>
              <a:gd name="f108" fmla="*/ f38 1 f44"/>
              <a:gd name="f109" fmla="*/ f37 1 f45"/>
              <a:gd name="f110" fmla="*/ f39 1 f45"/>
              <a:gd name="f111" fmla="*/ f77 1 f44"/>
              <a:gd name="f112" fmla="*/ f78 1 f45"/>
              <a:gd name="f113" fmla="*/ f79 1 f44"/>
              <a:gd name="f114" fmla="*/ f80 1 f45"/>
              <a:gd name="f115" fmla="*/ f81 1 f44"/>
              <a:gd name="f116" fmla="*/ f82 1 f45"/>
              <a:gd name="f117" fmla="*/ f83 1 f44"/>
              <a:gd name="f118" fmla="*/ f84 1 f45"/>
              <a:gd name="f119" fmla="*/ f85 1 f44"/>
              <a:gd name="f120" fmla="*/ f86 1 f45"/>
              <a:gd name="f121" fmla="*/ f87 1 f44"/>
              <a:gd name="f122" fmla="*/ f88 1 f45"/>
              <a:gd name="f123" fmla="*/ f89 1 f44"/>
              <a:gd name="f124" fmla="*/ f90 1 f45"/>
              <a:gd name="f125" fmla="*/ f91 1 f44"/>
              <a:gd name="f126" fmla="*/ f92 1 f45"/>
              <a:gd name="f127" fmla="*/ f93 1 f44"/>
              <a:gd name="f128" fmla="*/ f94 1 f45"/>
              <a:gd name="f129" fmla="*/ f95 1 f44"/>
              <a:gd name="f130" fmla="*/ f96 1 f45"/>
              <a:gd name="f131" fmla="*/ f97 1 f44"/>
              <a:gd name="f132" fmla="*/ f98 1 f45"/>
              <a:gd name="f133" fmla="*/ f99 1 f44"/>
              <a:gd name="f134" fmla="*/ f100 1 f45"/>
              <a:gd name="f135" fmla="*/ f101 1 f44"/>
              <a:gd name="f136" fmla="*/ f102 1 f45"/>
              <a:gd name="f137" fmla="*/ f103 1 f44"/>
              <a:gd name="f138" fmla="*/ f104 1 f45"/>
              <a:gd name="f139" fmla="*/ f105 1 f44"/>
              <a:gd name="f140" fmla="*/ f106 1 f45"/>
              <a:gd name="f141" fmla="*/ f107 f35 1"/>
              <a:gd name="f142" fmla="*/ f108 f35 1"/>
              <a:gd name="f143" fmla="*/ f110 f36 1"/>
              <a:gd name="f144" fmla="*/ f109 f36 1"/>
              <a:gd name="f145" fmla="*/ f111 f35 1"/>
              <a:gd name="f146" fmla="*/ f112 f36 1"/>
              <a:gd name="f147" fmla="*/ f113 f35 1"/>
              <a:gd name="f148" fmla="*/ f114 f36 1"/>
              <a:gd name="f149" fmla="*/ f115 f35 1"/>
              <a:gd name="f150" fmla="*/ f116 f36 1"/>
              <a:gd name="f151" fmla="*/ f117 f35 1"/>
              <a:gd name="f152" fmla="*/ f118 f36 1"/>
              <a:gd name="f153" fmla="*/ f119 f35 1"/>
              <a:gd name="f154" fmla="*/ f120 f36 1"/>
              <a:gd name="f155" fmla="*/ f121 f35 1"/>
              <a:gd name="f156" fmla="*/ f122 f36 1"/>
              <a:gd name="f157" fmla="*/ f123 f35 1"/>
              <a:gd name="f158" fmla="*/ f124 f36 1"/>
              <a:gd name="f159" fmla="*/ f125 f35 1"/>
              <a:gd name="f160" fmla="*/ f126 f36 1"/>
              <a:gd name="f161" fmla="*/ f127 f35 1"/>
              <a:gd name="f162" fmla="*/ f128 f36 1"/>
              <a:gd name="f163" fmla="*/ f129 f35 1"/>
              <a:gd name="f164" fmla="*/ f130 f36 1"/>
              <a:gd name="f165" fmla="*/ f131 f35 1"/>
              <a:gd name="f166" fmla="*/ f132 f36 1"/>
              <a:gd name="f167" fmla="*/ f133 f35 1"/>
              <a:gd name="f168" fmla="*/ f134 f36 1"/>
              <a:gd name="f169" fmla="*/ f135 f35 1"/>
              <a:gd name="f170" fmla="*/ f136 f36 1"/>
              <a:gd name="f171" fmla="*/ f137 f35 1"/>
              <a:gd name="f172" fmla="*/ f138 f36 1"/>
              <a:gd name="f173" fmla="*/ f139 f35 1"/>
              <a:gd name="f174" fmla="*/ f14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6">
                <a:pos x="f145" y="f146"/>
              </a:cxn>
              <a:cxn ang="f76">
                <a:pos x="f147" y="f148"/>
              </a:cxn>
              <a:cxn ang="f76">
                <a:pos x="f149" y="f150"/>
              </a:cxn>
              <a:cxn ang="f76">
                <a:pos x="f151" y="f152"/>
              </a:cxn>
              <a:cxn ang="f76">
                <a:pos x="f153" y="f154"/>
              </a:cxn>
              <a:cxn ang="f76">
                <a:pos x="f155" y="f156"/>
              </a:cxn>
              <a:cxn ang="f76">
                <a:pos x="f157" y="f158"/>
              </a:cxn>
              <a:cxn ang="f76">
                <a:pos x="f159" y="f160"/>
              </a:cxn>
              <a:cxn ang="f76">
                <a:pos x="f161" y="f162"/>
              </a:cxn>
              <a:cxn ang="f76">
                <a:pos x="f163" y="f164"/>
              </a:cxn>
              <a:cxn ang="f76">
                <a:pos x="f165" y="f166"/>
              </a:cxn>
              <a:cxn ang="f76">
                <a:pos x="f167" y="f168"/>
              </a:cxn>
              <a:cxn ang="f76">
                <a:pos x="f169" y="f170"/>
              </a:cxn>
              <a:cxn ang="f76">
                <a:pos x="f171" y="f172"/>
              </a:cxn>
              <a:cxn ang="f76">
                <a:pos x="f173" y="f174"/>
              </a:cxn>
              <a:cxn ang="f76">
                <a:pos x="f145" y="f146"/>
              </a:cxn>
            </a:cxnLst>
            <a:rect l="f141" t="f144" r="f142" b="f143"/>
            <a:pathLst>
              <a:path w="3306725" h="5209954">
                <a:moveTo>
                  <a:pt x="f8" y="f9"/>
                </a:move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5" y="f22"/>
                </a:lnTo>
                <a:lnTo>
                  <a:pt x="f23" y="f7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6" y="f30"/>
                </a:lnTo>
                <a:lnTo>
                  <a:pt x="f31" y="f32"/>
                </a:lnTo>
                <a:lnTo>
                  <a:pt x="f33" y="f5"/>
                </a:lnTo>
                <a:lnTo>
                  <a:pt x="f8" y="f9"/>
                </a:lnTo>
                <a:close/>
              </a:path>
            </a:pathLst>
          </a:custGeom>
          <a:solidFill>
            <a:srgbClr val="92D050">
              <a:alpha val="50196"/>
            </a:srgbClr>
          </a:solidFill>
          <a:ln w="25402" cap="flat">
            <a:solidFill>
              <a:srgbClr val="BCBCBC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Tittel 2"/>
          <p:cNvSpPr txBox="1"/>
          <p:nvPr/>
        </p:nvSpPr>
        <p:spPr>
          <a:xfrm>
            <a:off x="25155" y="44622"/>
            <a:ext cx="3538737" cy="14401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5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Vår varslingsregion med observasjoner kun i </a:t>
            </a:r>
            <a:r>
              <a:rPr lang="nb-NO" sz="2500" b="1" i="0" u="sng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øst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3" descr="2013-10-17 14.23.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Frihåndsform 2"/>
          <p:cNvSpPr/>
          <p:nvPr/>
        </p:nvSpPr>
        <p:spPr>
          <a:xfrm>
            <a:off x="1658675" y="882505"/>
            <a:ext cx="2073347" cy="3934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73349"/>
              <a:gd name="f7" fmla="val 3934047"/>
              <a:gd name="f8" fmla="val 967563"/>
              <a:gd name="f9" fmla="val 21265"/>
              <a:gd name="f10" fmla="val 935665"/>
              <a:gd name="f11" fmla="val 2200940"/>
              <a:gd name="f12" fmla="val 797442"/>
              <a:gd name="f13" fmla="val 3700131"/>
              <a:gd name="f14" fmla="val 1360968"/>
              <a:gd name="f15" fmla="val 1754372"/>
              <a:gd name="f16" fmla="val 3306726"/>
              <a:gd name="f17" fmla="val 1967023"/>
              <a:gd name="f18" fmla="val 2328531"/>
              <a:gd name="f19" fmla="val 372140"/>
              <a:gd name="f20" fmla="+- 0 0 -90"/>
              <a:gd name="f21" fmla="*/ f3 1 2073349"/>
              <a:gd name="f22" fmla="*/ f4 1 3934047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2073349"/>
              <a:gd name="f31" fmla="*/ f27 1 3934047"/>
              <a:gd name="f32" fmla="*/ 967563 f28 1"/>
              <a:gd name="f33" fmla="*/ 0 f27 1"/>
              <a:gd name="f34" fmla="*/ 21265 f28 1"/>
              <a:gd name="f35" fmla="*/ 935665 f27 1"/>
              <a:gd name="f36" fmla="*/ 0 f28 1"/>
              <a:gd name="f37" fmla="*/ 2200940 f27 1"/>
              <a:gd name="f38" fmla="*/ 797442 f28 1"/>
              <a:gd name="f39" fmla="*/ 3700131 f27 1"/>
              <a:gd name="f40" fmla="*/ 1360968 f28 1"/>
              <a:gd name="f41" fmla="*/ 3934047 f27 1"/>
              <a:gd name="f42" fmla="*/ 1754372 f28 1"/>
              <a:gd name="f43" fmla="*/ 3306726 f27 1"/>
              <a:gd name="f44" fmla="*/ 1967023 f28 1"/>
              <a:gd name="f45" fmla="*/ 2328531 f27 1"/>
              <a:gd name="f46" fmla="*/ 2073349 f28 1"/>
              <a:gd name="f47" fmla="*/ 372140 f27 1"/>
              <a:gd name="f48" fmla="+- f29 0 f1"/>
              <a:gd name="f49" fmla="*/ f32 1 2073349"/>
              <a:gd name="f50" fmla="*/ f33 1 3934047"/>
              <a:gd name="f51" fmla="*/ f34 1 2073349"/>
              <a:gd name="f52" fmla="*/ f35 1 3934047"/>
              <a:gd name="f53" fmla="*/ f36 1 2073349"/>
              <a:gd name="f54" fmla="*/ f37 1 3934047"/>
              <a:gd name="f55" fmla="*/ f38 1 2073349"/>
              <a:gd name="f56" fmla="*/ f39 1 3934047"/>
              <a:gd name="f57" fmla="*/ f40 1 2073349"/>
              <a:gd name="f58" fmla="*/ f41 1 3934047"/>
              <a:gd name="f59" fmla="*/ f42 1 2073349"/>
              <a:gd name="f60" fmla="*/ f43 1 3934047"/>
              <a:gd name="f61" fmla="*/ f44 1 2073349"/>
              <a:gd name="f62" fmla="*/ f45 1 3934047"/>
              <a:gd name="f63" fmla="*/ f46 1 2073349"/>
              <a:gd name="f64" fmla="*/ f47 1 3934047"/>
              <a:gd name="f65" fmla="*/ f23 1 f30"/>
              <a:gd name="f66" fmla="*/ f24 1 f30"/>
              <a:gd name="f67" fmla="*/ f23 1 f31"/>
              <a:gd name="f68" fmla="*/ f25 1 f31"/>
              <a:gd name="f69" fmla="*/ f49 1 f30"/>
              <a:gd name="f70" fmla="*/ f50 1 f31"/>
              <a:gd name="f71" fmla="*/ f51 1 f30"/>
              <a:gd name="f72" fmla="*/ f52 1 f31"/>
              <a:gd name="f73" fmla="*/ f53 1 f30"/>
              <a:gd name="f74" fmla="*/ f54 1 f31"/>
              <a:gd name="f75" fmla="*/ f55 1 f30"/>
              <a:gd name="f76" fmla="*/ f56 1 f31"/>
              <a:gd name="f77" fmla="*/ f57 1 f30"/>
              <a:gd name="f78" fmla="*/ f58 1 f31"/>
              <a:gd name="f79" fmla="*/ f59 1 f30"/>
              <a:gd name="f80" fmla="*/ f60 1 f31"/>
              <a:gd name="f81" fmla="*/ f61 1 f30"/>
              <a:gd name="f82" fmla="*/ f62 1 f31"/>
              <a:gd name="f83" fmla="*/ f63 1 f30"/>
              <a:gd name="f84" fmla="*/ f64 1 f31"/>
              <a:gd name="f85" fmla="*/ f65 f21 1"/>
              <a:gd name="f86" fmla="*/ f66 f21 1"/>
              <a:gd name="f87" fmla="*/ f68 f22 1"/>
              <a:gd name="f88" fmla="*/ f67 f22 1"/>
              <a:gd name="f89" fmla="*/ f69 f21 1"/>
              <a:gd name="f90" fmla="*/ f70 f22 1"/>
              <a:gd name="f91" fmla="*/ f71 f21 1"/>
              <a:gd name="f92" fmla="*/ f72 f22 1"/>
              <a:gd name="f93" fmla="*/ f73 f21 1"/>
              <a:gd name="f94" fmla="*/ f74 f22 1"/>
              <a:gd name="f95" fmla="*/ f75 f21 1"/>
              <a:gd name="f96" fmla="*/ f76 f22 1"/>
              <a:gd name="f97" fmla="*/ f77 f21 1"/>
              <a:gd name="f98" fmla="*/ f78 f22 1"/>
              <a:gd name="f99" fmla="*/ f79 f21 1"/>
              <a:gd name="f100" fmla="*/ f80 f22 1"/>
              <a:gd name="f101" fmla="*/ f81 f21 1"/>
              <a:gd name="f102" fmla="*/ f82 f22 1"/>
              <a:gd name="f103" fmla="*/ f83 f21 1"/>
              <a:gd name="f104" fmla="*/ f84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89" y="f90"/>
              </a:cxn>
              <a:cxn ang="f48">
                <a:pos x="f91" y="f92"/>
              </a:cxn>
              <a:cxn ang="f48">
                <a:pos x="f93" y="f94"/>
              </a:cxn>
              <a:cxn ang="f48">
                <a:pos x="f95" y="f96"/>
              </a:cxn>
              <a:cxn ang="f48">
                <a:pos x="f97" y="f98"/>
              </a:cxn>
              <a:cxn ang="f48">
                <a:pos x="f99" y="f100"/>
              </a:cxn>
              <a:cxn ang="f48">
                <a:pos x="f101" y="f102"/>
              </a:cxn>
              <a:cxn ang="f48">
                <a:pos x="f103" y="f104"/>
              </a:cxn>
              <a:cxn ang="f48">
                <a:pos x="f89" y="f90"/>
              </a:cxn>
            </a:cxnLst>
            <a:rect l="f85" t="f88" r="f86" b="f87"/>
            <a:pathLst>
              <a:path w="2073349" h="3934047">
                <a:moveTo>
                  <a:pt x="f8" y="f5"/>
                </a:moveTo>
                <a:lnTo>
                  <a:pt x="f9" y="f10"/>
                </a:lnTo>
                <a:lnTo>
                  <a:pt x="f5" y="f11"/>
                </a:lnTo>
                <a:lnTo>
                  <a:pt x="f12" y="f13"/>
                </a:lnTo>
                <a:lnTo>
                  <a:pt x="f14" y="f7"/>
                </a:lnTo>
                <a:lnTo>
                  <a:pt x="f15" y="f16"/>
                </a:lnTo>
                <a:lnTo>
                  <a:pt x="f17" y="f18"/>
                </a:lnTo>
                <a:lnTo>
                  <a:pt x="f6" y="f19"/>
                </a:lnTo>
                <a:lnTo>
                  <a:pt x="f8" y="f5"/>
                </a:lnTo>
                <a:close/>
              </a:path>
            </a:pathLst>
          </a:custGeom>
          <a:solidFill>
            <a:srgbClr val="C0504D">
              <a:alpha val="50196"/>
            </a:srgbClr>
          </a:solidFill>
          <a:ln w="25402" cap="flat">
            <a:solidFill>
              <a:srgbClr val="23236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Tittel 2"/>
          <p:cNvSpPr txBox="1"/>
          <p:nvPr/>
        </p:nvSpPr>
        <p:spPr>
          <a:xfrm>
            <a:off x="25155" y="44622"/>
            <a:ext cx="3538737" cy="14401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5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Vår varslingsregion med observasjoner kun i </a:t>
            </a:r>
            <a:r>
              <a:rPr lang="nb-NO" sz="2500" b="1" i="0" u="sng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vest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arsom.no/Global/Snoskred/til_nedlasting/Faregradskala%20281113%20m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3082" y="740664"/>
            <a:ext cx="8880917" cy="59900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tel 1"/>
          <p:cNvSpPr txBox="1">
            <a:spLocks noGrp="1"/>
          </p:cNvSpPr>
          <p:nvPr>
            <p:ph type="title" idx="4294967295"/>
          </p:nvPr>
        </p:nvSpPr>
        <p:spPr>
          <a:xfrm>
            <a:off x="0" y="-27386"/>
            <a:ext cx="8229600" cy="1143000"/>
          </a:xfrm>
        </p:spPr>
        <p:txBody>
          <a:bodyPr/>
          <a:lstStyle/>
          <a:p>
            <a:pPr lvl="0"/>
            <a:r>
              <a:rPr lang="nb-NO"/>
              <a:t>Faregradsskala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1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3"/>
          <p:cNvSpPr txBox="1"/>
          <p:nvPr/>
        </p:nvSpPr>
        <p:spPr>
          <a:xfrm>
            <a:off x="395532" y="332658"/>
            <a:ext cx="6480718" cy="1008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Alarmtegn ved de ulike faregradene</a:t>
            </a:r>
            <a:endParaRPr lang="nb-NO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4792C"/>
              </a:buClr>
              <a:buSzPct val="85000"/>
              <a:buFont typeface="Arial Unicode MS" pitchFamily="34"/>
              <a:buChar char="■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2800" b="1" i="0" u="none" strike="noStrike" kern="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" name="Bilde 2" descr="fareteg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776" y="1423949"/>
            <a:ext cx="5406609" cy="45973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Bildeforklaring formet som et rektangel 3"/>
          <p:cNvSpPr/>
          <p:nvPr/>
        </p:nvSpPr>
        <p:spPr>
          <a:xfrm>
            <a:off x="144018" y="1844820"/>
            <a:ext cx="2195739" cy="1944215"/>
          </a:xfrm>
          <a:custGeom>
            <a:avLst>
              <a:gd name="f0" fmla="val 26410"/>
              <a:gd name="f1" fmla="val 6278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+- 0 0 180"/>
              <a:gd name="f17" fmla="*/ f5 1 21600"/>
              <a:gd name="f18" fmla="*/ f6 1 21600"/>
              <a:gd name="f19" fmla="pin -2147483647 f0 2147483647"/>
              <a:gd name="f20" fmla="pin -2147483647 f1 2147483647"/>
              <a:gd name="f21" fmla="*/ f16 f2 1"/>
              <a:gd name="f22" fmla="+- f19 0 10800"/>
              <a:gd name="f23" fmla="+- f20 0 10800"/>
              <a:gd name="f24" fmla="+- f20 0 21600"/>
              <a:gd name="f25" fmla="+- f19 0 21600"/>
              <a:gd name="f26" fmla="val f19"/>
              <a:gd name="f27" fmla="val f20"/>
              <a:gd name="f28" fmla="*/ f19 f17 1"/>
              <a:gd name="f29" fmla="*/ f20 f18 1"/>
              <a:gd name="f30" fmla="*/ 0 f17 1"/>
              <a:gd name="f31" fmla="*/ 21600 f17 1"/>
              <a:gd name="f32" fmla="*/ 21600 f18 1"/>
              <a:gd name="f33" fmla="*/ 0 f18 1"/>
              <a:gd name="f34" fmla="*/ f21 1 f4"/>
              <a:gd name="f35" fmla="abs f22"/>
              <a:gd name="f36" fmla="abs f23"/>
              <a:gd name="f37" fmla="*/ f26 f17 1"/>
              <a:gd name="f38" fmla="*/ f27 f18 1"/>
              <a:gd name="f39" fmla="+- f34 0 f3"/>
              <a:gd name="f40" fmla="+- f35 0 f36"/>
              <a:gd name="f41" fmla="+- f36 0 f35"/>
              <a:gd name="f42" fmla="?: f23 f9 f40"/>
              <a:gd name="f43" fmla="?: f23 f40 f9"/>
              <a:gd name="f44" fmla="?: f22 f9 f41"/>
              <a:gd name="f45" fmla="?: f22 f41 f9"/>
              <a:gd name="f46" fmla="?: f19 f9 f42"/>
              <a:gd name="f47" fmla="?: f19 f9 f43"/>
              <a:gd name="f48" fmla="?: f24 f44 f9"/>
              <a:gd name="f49" fmla="?: f24 f45 f9"/>
              <a:gd name="f50" fmla="?: f25 f43 f9"/>
              <a:gd name="f51" fmla="?: f25 f42 f9"/>
              <a:gd name="f52" fmla="?: f20 f9 f45"/>
              <a:gd name="f53" fmla="?: f20 f9 f44"/>
              <a:gd name="f54" fmla="?: f46 f19 0"/>
              <a:gd name="f55" fmla="?: f46 f20 6280"/>
              <a:gd name="f56" fmla="?: f47 f19 0"/>
              <a:gd name="f57" fmla="?: f47 f20 15320"/>
              <a:gd name="f58" fmla="?: f48 f19 6280"/>
              <a:gd name="f59" fmla="?: f48 f20 21600"/>
              <a:gd name="f60" fmla="?: f49 f19 15320"/>
              <a:gd name="f61" fmla="?: f49 f20 21600"/>
              <a:gd name="f62" fmla="?: f50 f19 21600"/>
              <a:gd name="f63" fmla="?: f50 f20 15320"/>
              <a:gd name="f64" fmla="?: f51 f19 21600"/>
              <a:gd name="f65" fmla="?: f51 f20 6280"/>
              <a:gd name="f66" fmla="?: f52 f19 15320"/>
              <a:gd name="f67" fmla="?: f52 f20 0"/>
              <a:gd name="f68" fmla="?: f53 f19 6280"/>
              <a:gd name="f69" fmla="?: f53 f20 0"/>
            </a:gdLst>
            <a:ahLst>
              <a:ahXY gdRefX="f0" minX="f10" maxX="f11" gdRefY="f1" minY="f10" maxY="f11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37" y="f38"/>
              </a:cxn>
            </a:cxnLst>
            <a:rect l="f30" t="f33" r="f31" b="f32"/>
            <a:pathLst>
              <a:path w="21600" h="21600">
                <a:moveTo>
                  <a:pt x="f7" y="f7"/>
                </a:moveTo>
                <a:lnTo>
                  <a:pt x="f7" y="f12"/>
                </a:lnTo>
                <a:lnTo>
                  <a:pt x="f54" y="f55"/>
                </a:lnTo>
                <a:lnTo>
                  <a:pt x="f7" y="f13"/>
                </a:lnTo>
                <a:lnTo>
                  <a:pt x="f7" y="f14"/>
                </a:lnTo>
                <a:lnTo>
                  <a:pt x="f56" y="f57"/>
                </a:lnTo>
                <a:lnTo>
                  <a:pt x="f7" y="f15"/>
                </a:lnTo>
                <a:lnTo>
                  <a:pt x="f7" y="f8"/>
                </a:lnTo>
                <a:lnTo>
                  <a:pt x="f12" y="f8"/>
                </a:lnTo>
                <a:lnTo>
                  <a:pt x="f58" y="f59"/>
                </a:lnTo>
                <a:lnTo>
                  <a:pt x="f13" y="f8"/>
                </a:lnTo>
                <a:lnTo>
                  <a:pt x="f14" y="f8"/>
                </a:lnTo>
                <a:lnTo>
                  <a:pt x="f60" y="f61"/>
                </a:lnTo>
                <a:lnTo>
                  <a:pt x="f15" y="f8"/>
                </a:lnTo>
                <a:lnTo>
                  <a:pt x="f8" y="f8"/>
                </a:lnTo>
                <a:lnTo>
                  <a:pt x="f8" y="f15"/>
                </a:lnTo>
                <a:lnTo>
                  <a:pt x="f62" y="f63"/>
                </a:lnTo>
                <a:lnTo>
                  <a:pt x="f8" y="f14"/>
                </a:lnTo>
                <a:lnTo>
                  <a:pt x="f8" y="f13"/>
                </a:lnTo>
                <a:lnTo>
                  <a:pt x="f64" y="f65"/>
                </a:lnTo>
                <a:lnTo>
                  <a:pt x="f8" y="f12"/>
                </a:lnTo>
                <a:lnTo>
                  <a:pt x="f8" y="f7"/>
                </a:lnTo>
                <a:lnTo>
                  <a:pt x="f15" y="f7"/>
                </a:lnTo>
                <a:lnTo>
                  <a:pt x="f66" y="f67"/>
                </a:lnTo>
                <a:lnTo>
                  <a:pt x="f14" y="f7"/>
                </a:lnTo>
                <a:lnTo>
                  <a:pt x="f13" y="f7"/>
                </a:lnTo>
                <a:lnTo>
                  <a:pt x="f68" y="f69"/>
                </a:lnTo>
                <a:lnTo>
                  <a:pt x="f12" y="f7"/>
                </a:lnTo>
                <a:lnTo>
                  <a:pt x="f7" y="f7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6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Denne tabellen kan være med i beslutningsprosessen for å få satt en faregrad, eller bekrefte/avkrefte en allerede satt faregrad.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b-NO"/>
              <a:t>Sammendrag</a:t>
            </a:r>
          </a:p>
        </p:txBody>
      </p:sp>
      <p:grpSp>
        <p:nvGrpSpPr>
          <p:cNvPr id="3" name="Diagram 3"/>
          <p:cNvGrpSpPr/>
          <p:nvPr/>
        </p:nvGrpSpPr>
        <p:grpSpPr>
          <a:xfrm>
            <a:off x="1103781" y="1360581"/>
            <a:ext cx="6936428" cy="4640890"/>
            <a:chOff x="1103781" y="1360581"/>
            <a:chExt cx="6936428" cy="4640890"/>
          </a:xfrm>
        </p:grpSpPr>
        <p:sp>
          <p:nvSpPr>
            <p:cNvPr id="4" name="Frihåndsform 3"/>
            <p:cNvSpPr/>
            <p:nvPr/>
          </p:nvSpPr>
          <p:spPr>
            <a:xfrm>
              <a:off x="1103781" y="1360581"/>
              <a:ext cx="6936428" cy="11148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36432"/>
                <a:gd name="f7" fmla="val 1114863"/>
                <a:gd name="f8" fmla="val 185814"/>
                <a:gd name="f9" fmla="val 83192"/>
                <a:gd name="f10" fmla="val 6750618"/>
                <a:gd name="f11" fmla="val 6853240"/>
                <a:gd name="f12" fmla="val 929049"/>
                <a:gd name="f13" fmla="val 1031671"/>
                <a:gd name="f14" fmla="+- 0 0 -90"/>
                <a:gd name="f15" fmla="*/ f3 1 6936432"/>
                <a:gd name="f16" fmla="*/ f4 1 111486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6936432"/>
                <a:gd name="f25" fmla="*/ f21 1 1114863"/>
                <a:gd name="f26" fmla="*/ 0 f22 1"/>
                <a:gd name="f27" fmla="*/ 185814 f21 1"/>
                <a:gd name="f28" fmla="*/ 185814 f22 1"/>
                <a:gd name="f29" fmla="*/ 0 f21 1"/>
                <a:gd name="f30" fmla="*/ 6750618 f22 1"/>
                <a:gd name="f31" fmla="*/ 6936432 f22 1"/>
                <a:gd name="f32" fmla="*/ 929049 f21 1"/>
                <a:gd name="f33" fmla="*/ 1114863 f21 1"/>
                <a:gd name="f34" fmla="+- f23 0 f1"/>
                <a:gd name="f35" fmla="*/ f26 1 6936432"/>
                <a:gd name="f36" fmla="*/ f27 1 1114863"/>
                <a:gd name="f37" fmla="*/ f28 1 6936432"/>
                <a:gd name="f38" fmla="*/ f29 1 1114863"/>
                <a:gd name="f39" fmla="*/ f30 1 6936432"/>
                <a:gd name="f40" fmla="*/ f31 1 6936432"/>
                <a:gd name="f41" fmla="*/ f32 1 1114863"/>
                <a:gd name="f42" fmla="*/ f33 1 1114863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6936432" h="111486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0000"/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134435" tIns="134435" rIns="134435" bIns="134435" anchor="ctr" anchorCtr="0" compatLnSpc="1">
              <a:noAutofit/>
            </a:bodyPr>
            <a:lstStyle/>
            <a:p>
              <a:pPr marL="0" marR="0" lvl="0" indent="0" algn="l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b-NO" sz="21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rPr>
                <a:t>Faregraden beskriver skredfaren i en region etter internasjonal standard</a:t>
              </a:r>
            </a:p>
          </p:txBody>
        </p:sp>
        <p:sp>
          <p:nvSpPr>
            <p:cNvPr id="5" name="Frihåndsform 4"/>
            <p:cNvSpPr/>
            <p:nvPr/>
          </p:nvSpPr>
          <p:spPr>
            <a:xfrm>
              <a:off x="1103781" y="2535923"/>
              <a:ext cx="6936428" cy="11148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36432"/>
                <a:gd name="f7" fmla="val 1114863"/>
                <a:gd name="f8" fmla="val 185814"/>
                <a:gd name="f9" fmla="val 83192"/>
                <a:gd name="f10" fmla="val 6750618"/>
                <a:gd name="f11" fmla="val 6853240"/>
                <a:gd name="f12" fmla="val 929049"/>
                <a:gd name="f13" fmla="val 1031671"/>
                <a:gd name="f14" fmla="+- 0 0 -90"/>
                <a:gd name="f15" fmla="*/ f3 1 6936432"/>
                <a:gd name="f16" fmla="*/ f4 1 111486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6936432"/>
                <a:gd name="f25" fmla="*/ f21 1 1114863"/>
                <a:gd name="f26" fmla="*/ 0 f22 1"/>
                <a:gd name="f27" fmla="*/ 185814 f21 1"/>
                <a:gd name="f28" fmla="*/ 185814 f22 1"/>
                <a:gd name="f29" fmla="*/ 0 f21 1"/>
                <a:gd name="f30" fmla="*/ 6750618 f22 1"/>
                <a:gd name="f31" fmla="*/ 6936432 f22 1"/>
                <a:gd name="f32" fmla="*/ 929049 f21 1"/>
                <a:gd name="f33" fmla="*/ 1114863 f21 1"/>
                <a:gd name="f34" fmla="+- f23 0 f1"/>
                <a:gd name="f35" fmla="*/ f26 1 6936432"/>
                <a:gd name="f36" fmla="*/ f27 1 1114863"/>
                <a:gd name="f37" fmla="*/ f28 1 6936432"/>
                <a:gd name="f38" fmla="*/ f29 1 1114863"/>
                <a:gd name="f39" fmla="*/ f30 1 6936432"/>
                <a:gd name="f40" fmla="*/ f31 1 6936432"/>
                <a:gd name="f41" fmla="*/ f32 1 1114863"/>
                <a:gd name="f42" fmla="*/ f33 1 1114863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6936432" h="111486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C000"/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134435" tIns="134435" rIns="134435" bIns="134435" anchor="ctr" anchorCtr="0" compatLnSpc="1">
              <a:noAutofit/>
            </a:bodyPr>
            <a:lstStyle/>
            <a:p>
              <a:pPr marL="0" marR="0" lvl="0" indent="0" algn="l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b-NO" sz="21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rPr>
                <a:t>Faregraden er avhengig av: SKREDSTØRRELSE, TILLEGGSBELASTNING og UTBREDSELSE AV USTABILITEN</a:t>
              </a:r>
            </a:p>
          </p:txBody>
        </p:sp>
        <p:sp>
          <p:nvSpPr>
            <p:cNvPr id="6" name="Frihåndsform 5"/>
            <p:cNvSpPr/>
            <p:nvPr/>
          </p:nvSpPr>
          <p:spPr>
            <a:xfrm>
              <a:off x="1103781" y="3711266"/>
              <a:ext cx="6936428" cy="11148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36432"/>
                <a:gd name="f7" fmla="val 1114863"/>
                <a:gd name="f8" fmla="val 185814"/>
                <a:gd name="f9" fmla="val 83192"/>
                <a:gd name="f10" fmla="val 6750618"/>
                <a:gd name="f11" fmla="val 6853240"/>
                <a:gd name="f12" fmla="val 929049"/>
                <a:gd name="f13" fmla="val 1031671"/>
                <a:gd name="f14" fmla="+- 0 0 -90"/>
                <a:gd name="f15" fmla="*/ f3 1 6936432"/>
                <a:gd name="f16" fmla="*/ f4 1 111486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6936432"/>
                <a:gd name="f25" fmla="*/ f21 1 1114863"/>
                <a:gd name="f26" fmla="*/ 0 f22 1"/>
                <a:gd name="f27" fmla="*/ 185814 f21 1"/>
                <a:gd name="f28" fmla="*/ 185814 f22 1"/>
                <a:gd name="f29" fmla="*/ 0 f21 1"/>
                <a:gd name="f30" fmla="*/ 6750618 f22 1"/>
                <a:gd name="f31" fmla="*/ 6936432 f22 1"/>
                <a:gd name="f32" fmla="*/ 929049 f21 1"/>
                <a:gd name="f33" fmla="*/ 1114863 f21 1"/>
                <a:gd name="f34" fmla="+- f23 0 f1"/>
                <a:gd name="f35" fmla="*/ f26 1 6936432"/>
                <a:gd name="f36" fmla="*/ f27 1 1114863"/>
                <a:gd name="f37" fmla="*/ f28 1 6936432"/>
                <a:gd name="f38" fmla="*/ f29 1 1114863"/>
                <a:gd name="f39" fmla="*/ f30 1 6936432"/>
                <a:gd name="f40" fmla="*/ f31 1 6936432"/>
                <a:gd name="f41" fmla="*/ f32 1 1114863"/>
                <a:gd name="f42" fmla="*/ f33 1 1114863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6936432" h="111486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00"/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134435" tIns="134435" rIns="134435" bIns="134435" anchor="ctr" anchorCtr="0" compatLnSpc="1">
              <a:noAutofit/>
            </a:bodyPr>
            <a:lstStyle/>
            <a:p>
              <a:pPr marL="0" marR="0" lvl="0" indent="0" algn="l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b-NO" sz="21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rPr>
                <a:t>Følg definisjonen for å sikre en jevn og objektiv fastsettelse av faregraden </a:t>
              </a:r>
            </a:p>
          </p:txBody>
        </p:sp>
        <p:sp>
          <p:nvSpPr>
            <p:cNvPr id="7" name="Frihåndsform 6"/>
            <p:cNvSpPr/>
            <p:nvPr/>
          </p:nvSpPr>
          <p:spPr>
            <a:xfrm>
              <a:off x="1103781" y="4886608"/>
              <a:ext cx="6936428" cy="11148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36432"/>
                <a:gd name="f7" fmla="val 1114863"/>
                <a:gd name="f8" fmla="val 185814"/>
                <a:gd name="f9" fmla="val 83192"/>
                <a:gd name="f10" fmla="val 6750618"/>
                <a:gd name="f11" fmla="val 6853240"/>
                <a:gd name="f12" fmla="val 929049"/>
                <a:gd name="f13" fmla="val 1031671"/>
                <a:gd name="f14" fmla="+- 0 0 -90"/>
                <a:gd name="f15" fmla="*/ f3 1 6936432"/>
                <a:gd name="f16" fmla="*/ f4 1 111486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6936432"/>
                <a:gd name="f25" fmla="*/ f21 1 1114863"/>
                <a:gd name="f26" fmla="*/ 0 f22 1"/>
                <a:gd name="f27" fmla="*/ 185814 f21 1"/>
                <a:gd name="f28" fmla="*/ 185814 f22 1"/>
                <a:gd name="f29" fmla="*/ 0 f21 1"/>
                <a:gd name="f30" fmla="*/ 6750618 f22 1"/>
                <a:gd name="f31" fmla="*/ 6936432 f22 1"/>
                <a:gd name="f32" fmla="*/ 929049 f21 1"/>
                <a:gd name="f33" fmla="*/ 1114863 f21 1"/>
                <a:gd name="f34" fmla="+- f23 0 f1"/>
                <a:gd name="f35" fmla="*/ f26 1 6936432"/>
                <a:gd name="f36" fmla="*/ f27 1 1114863"/>
                <a:gd name="f37" fmla="*/ f28 1 6936432"/>
                <a:gd name="f38" fmla="*/ f29 1 1114863"/>
                <a:gd name="f39" fmla="*/ f30 1 6936432"/>
                <a:gd name="f40" fmla="*/ f31 1 6936432"/>
                <a:gd name="f41" fmla="*/ f32 1 1114863"/>
                <a:gd name="f42" fmla="*/ f33 1 1114863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6936432" h="1114863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92D050"/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134435" tIns="134435" rIns="134435" bIns="134435" anchor="ctr" anchorCtr="0" compatLnSpc="1">
              <a:noAutofit/>
            </a:bodyPr>
            <a:lstStyle/>
            <a:p>
              <a:pPr marL="0" marR="0" lvl="0" indent="0" algn="l" defTabSz="93344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b-NO" sz="21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rPr>
                <a:t>Faregrad og skredproblem henger tett sammen (sjekk!)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arsom.no/Global/Snoskred/til_nedlasting/Faregradskala%20281113%20m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3082" y="740664"/>
            <a:ext cx="8880917" cy="59900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tel 1"/>
          <p:cNvSpPr txBox="1">
            <a:spLocks noGrp="1"/>
          </p:cNvSpPr>
          <p:nvPr>
            <p:ph type="title" idx="4294967295"/>
          </p:nvPr>
        </p:nvSpPr>
        <p:spPr>
          <a:xfrm>
            <a:off x="0" y="-99395"/>
            <a:ext cx="8229600" cy="1143000"/>
          </a:xfrm>
        </p:spPr>
        <p:txBody>
          <a:bodyPr/>
          <a:lstStyle/>
          <a:p>
            <a:pPr lvl="0"/>
            <a:r>
              <a:rPr lang="nb-NO"/>
              <a:t>Faregradsskala</a:t>
            </a:r>
          </a:p>
        </p:txBody>
      </p:sp>
      <p:sp>
        <p:nvSpPr>
          <p:cNvPr id="4" name="Avrundet rektangel 4"/>
          <p:cNvSpPr/>
          <p:nvPr/>
        </p:nvSpPr>
        <p:spPr>
          <a:xfrm>
            <a:off x="6804251" y="1196748"/>
            <a:ext cx="2232251" cy="554461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76196" cap="flat">
            <a:solidFill>
              <a:srgbClr val="666666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Avrundet rektangel 5"/>
          <p:cNvSpPr/>
          <p:nvPr/>
        </p:nvSpPr>
        <p:spPr>
          <a:xfrm>
            <a:off x="4572000" y="1196748"/>
            <a:ext cx="2232251" cy="554461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76196" cap="flat">
            <a:solidFill>
              <a:srgbClr val="666666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nb-NO" sz="3200"/>
              <a:t>Faktorer</a:t>
            </a:r>
            <a:br>
              <a:rPr lang="nb-NO" sz="3200"/>
            </a:br>
            <a:r>
              <a:rPr lang="nb-NO" sz="3200"/>
              <a:t>som påvirker faregraden</a:t>
            </a:r>
          </a:p>
        </p:txBody>
      </p:sp>
      <p:sp>
        <p:nvSpPr>
          <p:cNvPr id="3" name="Ellipse 6"/>
          <p:cNvSpPr/>
          <p:nvPr/>
        </p:nvSpPr>
        <p:spPr>
          <a:xfrm>
            <a:off x="1128003" y="3861044"/>
            <a:ext cx="2880003" cy="17999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BE0E3"/>
          </a:solidFill>
          <a:ln w="38103" cap="flat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Skred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størrelse</a:t>
            </a: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Ellipse 7"/>
          <p:cNvSpPr/>
          <p:nvPr/>
        </p:nvSpPr>
        <p:spPr>
          <a:xfrm>
            <a:off x="3132002" y="2061048"/>
            <a:ext cx="2880003" cy="17999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BE0E3"/>
          </a:solidFill>
          <a:ln w="38103" cap="flat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Tilleggs-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belastning</a:t>
            </a:r>
          </a:p>
        </p:txBody>
      </p:sp>
      <p:sp>
        <p:nvSpPr>
          <p:cNvPr id="5" name="Ellipse 8"/>
          <p:cNvSpPr/>
          <p:nvPr/>
        </p:nvSpPr>
        <p:spPr>
          <a:xfrm>
            <a:off x="5136001" y="3861044"/>
            <a:ext cx="2880003" cy="17999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BE0E3"/>
          </a:solidFill>
          <a:ln w="38103" cap="flat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Utbredelse av ustabilitet</a:t>
            </a:r>
            <a:endParaRPr lang="nb-NO" sz="16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valanches.org/typo3temp/pics/51be9933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81503" y="3629025"/>
            <a:ext cx="4762496" cy="32289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 descr="http://www.avalanches.org/uploads/pics/kleine_Lawine_e_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36511" y="1832174"/>
            <a:ext cx="4219571" cy="56292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 descr="http://www.avalanches.org/typo3temp/pics/5497dcd92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418015" y="1143"/>
            <a:ext cx="4762496" cy="35718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kstSylinder 5"/>
          <p:cNvSpPr txBox="1"/>
          <p:nvPr/>
        </p:nvSpPr>
        <p:spPr>
          <a:xfrm rot="5400013">
            <a:off x="3069700" y="5003300"/>
            <a:ext cx="2448269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400" b="0" i="0" u="none" strike="noStrike" kern="1200" cap="none" spc="0" baseline="0">
                <a:solidFill>
                  <a:srgbClr val="A6A6A6"/>
                </a:solidFill>
                <a:uFillTx/>
                <a:latin typeface="Arial"/>
              </a:rPr>
              <a:t>Kilde: www.avalanches.org</a:t>
            </a:r>
          </a:p>
        </p:txBody>
      </p:sp>
      <p:sp>
        <p:nvSpPr>
          <p:cNvPr id="6" name="Ellipse 7"/>
          <p:cNvSpPr/>
          <p:nvPr/>
        </p:nvSpPr>
        <p:spPr>
          <a:xfrm>
            <a:off x="683568" y="44823"/>
            <a:ext cx="2880003" cy="17999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BE0E3"/>
          </a:solidFill>
          <a:ln w="38103" cap="flat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Skred størrelse</a:t>
            </a: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Picture 2" descr="http://www.avalanches.org/uploads/pics/Zusatzbelastung_klein_11_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9515" y="1628802"/>
            <a:ext cx="4048121" cy="45434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 descr="http://www.avalanches.org/typo3temp/pics/43a170ced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81503" y="1988838"/>
            <a:ext cx="4762496" cy="38100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kstSylinder 5"/>
          <p:cNvSpPr txBox="1"/>
          <p:nvPr/>
        </p:nvSpPr>
        <p:spPr>
          <a:xfrm>
            <a:off x="6660233" y="6577608"/>
            <a:ext cx="266429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400" b="0" i="0" u="none" strike="noStrike" kern="1200" cap="none" spc="0" baseline="0">
                <a:solidFill>
                  <a:srgbClr val="A6A6A6"/>
                </a:solidFill>
                <a:uFillTx/>
                <a:latin typeface="Arial"/>
              </a:rPr>
              <a:t>Kilde: www.avalanches.org</a:t>
            </a:r>
          </a:p>
        </p:txBody>
      </p:sp>
      <p:sp>
        <p:nvSpPr>
          <p:cNvPr id="6" name="Ellipse 6"/>
          <p:cNvSpPr/>
          <p:nvPr/>
        </p:nvSpPr>
        <p:spPr>
          <a:xfrm>
            <a:off x="3132002" y="44823"/>
            <a:ext cx="2880003" cy="17999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BE0E3"/>
          </a:solidFill>
          <a:ln w="38103" cap="flat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Tilleggs-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belastning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innhold 3" descr="2013-10-16 20.21.10.jpg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Ellipse 4"/>
          <p:cNvSpPr/>
          <p:nvPr/>
        </p:nvSpPr>
        <p:spPr>
          <a:xfrm>
            <a:off x="179515" y="188640"/>
            <a:ext cx="2880003" cy="17999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BBE0E3"/>
          </a:solidFill>
          <a:ln w="38103" cap="flat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Utbredelse av ustabilitet</a:t>
            </a:r>
            <a:endParaRPr lang="nb-NO" sz="16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y NVE t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y NVE tom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sjon1" id="{4C789DA6-087B-4460-8134-B983E3C21710}" vid="{4900EE75-C5C1-4465-B048-63DA2E620B1C}"/>
    </a:ext>
  </a:extLst>
</a:theme>
</file>

<file path=ppt/theme/theme3.xml><?xml version="1.0" encoding="utf-8"?>
<a:theme xmlns:a="http://schemas.openxmlformats.org/drawingml/2006/main" name="2_Ny NVE tom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sjon1" id="{4C789DA6-087B-4460-8134-B983E3C21710}" vid="{4900EE75-C5C1-4465-B048-63DA2E620B1C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1296</Words>
  <Application>Microsoft Office PowerPoint</Application>
  <PresentationFormat>Skjermfremvisning (4:3)</PresentationFormat>
  <Paragraphs>231</Paragraphs>
  <Slides>41</Slides>
  <Notes>24</Notes>
  <HiddenSlides>12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41</vt:i4>
      </vt:variant>
    </vt:vector>
  </HeadingPairs>
  <TitlesOfParts>
    <vt:vector size="44" baseType="lpstr">
      <vt:lpstr>Ny NVE tom</vt:lpstr>
      <vt:lpstr>1_Ny NVE tom</vt:lpstr>
      <vt:lpstr>2_Ny NVE tom</vt:lpstr>
      <vt:lpstr> Skredfareskalaen </vt:lpstr>
      <vt:lpstr>Skalaen er fastsatt av The European Avalanche Warning Services (EAWS):</vt:lpstr>
      <vt:lpstr>PowerPoint-presentasjon</vt:lpstr>
      <vt:lpstr>Faregradsskala</vt:lpstr>
      <vt:lpstr>Faregradsskala</vt:lpstr>
      <vt:lpstr>Faktorer som påvirker faregraden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Et terreng med løsneområder og utløpssoner for snøskred:</vt:lpstr>
      <vt:lpstr>Faregrad 1 - liten</vt:lpstr>
      <vt:lpstr>PowerPoint-presentasjon</vt:lpstr>
      <vt:lpstr>PowerPoint-presentasjon</vt:lpstr>
      <vt:lpstr>PowerPoint-presentasjon</vt:lpstr>
      <vt:lpstr>PowerPoint-presentasjon</vt:lpstr>
      <vt:lpstr>Faktorer som påvirker faregraden</vt:lpstr>
      <vt:lpstr>Faktorer som påvirker faregraden</vt:lpstr>
      <vt:lpstr>Faktorer som påvirker faregraden</vt:lpstr>
      <vt:lpstr>Matrise for fastsetting av faregrad</vt:lpstr>
      <vt:lpstr>Senario 1: Dårlig binding mellom lag i fokksnø</vt:lpstr>
      <vt:lpstr>Skredproblem Fokksø</vt:lpstr>
      <vt:lpstr>Senario 2: Svakt lag av kantkornet snø ved bakken</vt:lpstr>
      <vt:lpstr>Skredproblem Kantkorn ved bakken</vt:lpstr>
      <vt:lpstr>Faktorer som påvirker faregraden</vt:lpstr>
      <vt:lpstr>PowerPoint-presentasjon</vt:lpstr>
      <vt:lpstr>PowerPoint-presentasjon</vt:lpstr>
      <vt:lpstr>PowerPoint-presentasjon</vt:lpstr>
      <vt:lpstr>Kort om bruk av faregraden</vt:lpstr>
      <vt:lpstr>Hvordan du bruker faregraden avhenger av din kunnskap og erfaring</vt:lpstr>
      <vt:lpstr>Hvordan du bruker faregraden avhenger av din kunnskap og erfaring</vt:lpstr>
      <vt:lpstr>Hvordan du bruker faregraden avhenger av din kunnskap og erfaring</vt:lpstr>
      <vt:lpstr>Hvordan du bruker faregraden avhenger av din kunnskap og erfaring</vt:lpstr>
      <vt:lpstr>Faregradsskala</vt:lpstr>
      <vt:lpstr>VALIDERING</vt:lpstr>
      <vt:lpstr>Vår varslingsregion med jevne, objektive observasjoner</vt:lpstr>
      <vt:lpstr>PowerPoint-presentasjon</vt:lpstr>
      <vt:lpstr>PowerPoint-presentasjon</vt:lpstr>
      <vt:lpstr>PowerPoint-presentasjon</vt:lpstr>
      <vt:lpstr>Sammendrag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Snøskredfaregrad: faktorer, bruk og validering</dc:title>
  <dc:creator>Karsten Müller</dc:creator>
  <cp:lastModifiedBy>Haslestad Andreas</cp:lastModifiedBy>
  <cp:revision>125</cp:revision>
  <dcterms:created xsi:type="dcterms:W3CDTF">2013-09-02T11:57:06Z</dcterms:created>
  <dcterms:modified xsi:type="dcterms:W3CDTF">2016-11-15T07:30:45Z</dcterms:modified>
</cp:coreProperties>
</file>